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527" r:id="rId2"/>
    <p:sldId id="258" r:id="rId3"/>
    <p:sldId id="262" r:id="rId4"/>
    <p:sldId id="418" r:id="rId5"/>
    <p:sldId id="445" r:id="rId6"/>
    <p:sldId id="482" r:id="rId7"/>
    <p:sldId id="484" r:id="rId8"/>
    <p:sldId id="497" r:id="rId9"/>
    <p:sldId id="485" r:id="rId10"/>
    <p:sldId id="528" r:id="rId11"/>
    <p:sldId id="529" r:id="rId12"/>
    <p:sldId id="530" r:id="rId13"/>
    <p:sldId id="531" r:id="rId14"/>
    <p:sldId id="532" r:id="rId15"/>
    <p:sldId id="533" r:id="rId16"/>
    <p:sldId id="534" r:id="rId17"/>
    <p:sldId id="535" r:id="rId18"/>
    <p:sldId id="536" r:id="rId19"/>
    <p:sldId id="493" r:id="rId20"/>
    <p:sldId id="486" r:id="rId21"/>
    <p:sldId id="498" r:id="rId22"/>
    <p:sldId id="487" r:id="rId23"/>
    <p:sldId id="539" r:id="rId24"/>
    <p:sldId id="500" r:id="rId25"/>
    <p:sldId id="488" r:id="rId26"/>
    <p:sldId id="499" r:id="rId27"/>
    <p:sldId id="489" r:id="rId28"/>
    <p:sldId id="494" r:id="rId29"/>
    <p:sldId id="495" r:id="rId30"/>
    <p:sldId id="481" r:id="rId31"/>
    <p:sldId id="503" r:id="rId32"/>
    <p:sldId id="505" r:id="rId33"/>
    <p:sldId id="420" r:id="rId34"/>
    <p:sldId id="506" r:id="rId35"/>
    <p:sldId id="508" r:id="rId36"/>
    <p:sldId id="442" r:id="rId37"/>
    <p:sldId id="538" r:id="rId38"/>
    <p:sldId id="496" r:id="rId39"/>
    <p:sldId id="306" r:id="rId40"/>
    <p:sldId id="307" r:id="rId41"/>
    <p:sldId id="545" r:id="rId42"/>
    <p:sldId id="546" r:id="rId43"/>
    <p:sldId id="513" r:id="rId44"/>
    <p:sldId id="514" r:id="rId45"/>
    <p:sldId id="515" r:id="rId46"/>
    <p:sldId id="524" r:id="rId47"/>
    <p:sldId id="544" r:id="rId48"/>
    <p:sldId id="521" r:id="rId49"/>
    <p:sldId id="522" r:id="rId50"/>
    <p:sldId id="526" r:id="rId51"/>
    <p:sldId id="525" r:id="rId52"/>
    <p:sldId id="540" r:id="rId53"/>
    <p:sldId id="541" r:id="rId54"/>
    <p:sldId id="516" r:id="rId55"/>
    <p:sldId id="517" r:id="rId56"/>
    <p:sldId id="542" r:id="rId57"/>
    <p:sldId id="543" r:id="rId58"/>
    <p:sldId id="518" r:id="rId59"/>
    <p:sldId id="519" r:id="rId60"/>
    <p:sldId id="520" r:id="rId61"/>
    <p:sldId id="547" r:id="rId62"/>
    <p:sldId id="548" r:id="rId63"/>
    <p:sldId id="313" r:id="rId64"/>
    <p:sldId id="523" r:id="rId65"/>
    <p:sldId id="509" r:id="rId66"/>
    <p:sldId id="510" r:id="rId67"/>
    <p:sldId id="511" r:id="rId68"/>
    <p:sldId id="512" r:id="rId69"/>
    <p:sldId id="549" r:id="rId7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ED1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75" autoAdjust="0"/>
    <p:restoredTop sz="94660"/>
  </p:normalViewPr>
  <p:slideViewPr>
    <p:cSldViewPr>
      <p:cViewPr varScale="1">
        <p:scale>
          <a:sx n="74" d="100"/>
          <a:sy n="74"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73.wmf"/><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C64286-478F-42E8-92A0-45169857DC40}" type="datetimeFigureOut">
              <a:rPr lang="es-ES"/>
              <a:pPr>
                <a:defRPr/>
              </a:pPr>
              <a:t>28/09/2011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DBD8294-0E9A-4F35-A131-5C4DE51548CC}"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DBD8294-0E9A-4F35-A131-5C4DE51548CC}" type="slidenum">
              <a:rPr lang="es-ES" smtClean="0"/>
              <a:pPr>
                <a:defRPr/>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06CB16A2-4208-4DBA-82E8-CB8FA69BDA5C}" type="datetime1">
              <a:rPr lang="es-ES"/>
              <a:pPr>
                <a:defRPr/>
              </a:pPr>
              <a:t>28/09/2011</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6" name="17 Marcador de número de diapositiva"/>
          <p:cNvSpPr>
            <a:spLocks noGrp="1"/>
          </p:cNvSpPr>
          <p:nvPr>
            <p:ph type="sldNum" sz="quarter" idx="12"/>
          </p:nvPr>
        </p:nvSpPr>
        <p:spPr/>
        <p:txBody>
          <a:bodyPr/>
          <a:lstStyle>
            <a:lvl1pPr>
              <a:defRPr/>
            </a:lvl1pPr>
          </a:lstStyle>
          <a:p>
            <a:pPr>
              <a:defRPr/>
            </a:pPr>
            <a:fld id="{55E85B2D-155E-45F2-890A-82E6DFA5087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4AB06C9-0EEA-4B16-A134-520F668F69B4}" type="datetime1">
              <a:rPr lang="es-ES"/>
              <a:pPr>
                <a:defRPr/>
              </a:pPr>
              <a:t>28/09/2011</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6" name="17 Marcador de número de diapositiva"/>
          <p:cNvSpPr>
            <a:spLocks noGrp="1"/>
          </p:cNvSpPr>
          <p:nvPr>
            <p:ph type="sldNum" sz="quarter" idx="12"/>
          </p:nvPr>
        </p:nvSpPr>
        <p:spPr/>
        <p:txBody>
          <a:bodyPr/>
          <a:lstStyle>
            <a:lvl1pPr>
              <a:defRPr/>
            </a:lvl1pPr>
          </a:lstStyle>
          <a:p>
            <a:pPr>
              <a:defRPr/>
            </a:pPr>
            <a:fld id="{E957F835-93E5-4ADC-A49E-E87A02DC3CC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A7974BF-19A2-422E-AE77-1FB1F7308B3C}" type="datetime1">
              <a:rPr lang="es-ES"/>
              <a:pPr>
                <a:defRPr/>
              </a:pPr>
              <a:t>28/09/2011</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6" name="17 Marcador de número de diapositiva"/>
          <p:cNvSpPr>
            <a:spLocks noGrp="1"/>
          </p:cNvSpPr>
          <p:nvPr>
            <p:ph type="sldNum" sz="quarter" idx="12"/>
          </p:nvPr>
        </p:nvSpPr>
        <p:spPr/>
        <p:txBody>
          <a:bodyPr/>
          <a:lstStyle>
            <a:lvl1pPr>
              <a:defRPr/>
            </a:lvl1pPr>
          </a:lstStyle>
          <a:p>
            <a:pPr>
              <a:defRPr/>
            </a:pPr>
            <a:fld id="{0E463953-63D2-4CFC-B374-EA1BCA08487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06663514-0D44-434F-A2C4-43B7276A6E49}" type="datetime1">
              <a:rPr lang="es-ES"/>
              <a:pPr>
                <a:defRPr/>
              </a:pPr>
              <a:t>28/09/2011</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6" name="17 Marcador de número de diapositiva"/>
          <p:cNvSpPr>
            <a:spLocks noGrp="1"/>
          </p:cNvSpPr>
          <p:nvPr>
            <p:ph type="sldNum" sz="quarter" idx="12"/>
          </p:nvPr>
        </p:nvSpPr>
        <p:spPr/>
        <p:txBody>
          <a:bodyPr/>
          <a:lstStyle>
            <a:lvl1pPr>
              <a:defRPr/>
            </a:lvl1pPr>
          </a:lstStyle>
          <a:p>
            <a:pPr>
              <a:defRPr/>
            </a:pPr>
            <a:fld id="{BC0B057D-10D3-4546-8FFC-48D077BA00E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66A382AF-7DE1-4825-BC8A-A28080D95D8C}" type="datetime1">
              <a:rPr lang="es-ES"/>
              <a:pPr>
                <a:defRPr/>
              </a:pPr>
              <a:t>28/09/2011</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6" name="17 Marcador de número de diapositiva"/>
          <p:cNvSpPr>
            <a:spLocks noGrp="1"/>
          </p:cNvSpPr>
          <p:nvPr>
            <p:ph type="sldNum" sz="quarter" idx="12"/>
          </p:nvPr>
        </p:nvSpPr>
        <p:spPr/>
        <p:txBody>
          <a:bodyPr/>
          <a:lstStyle>
            <a:lvl1pPr>
              <a:defRPr/>
            </a:lvl1pPr>
          </a:lstStyle>
          <a:p>
            <a:pPr>
              <a:defRPr/>
            </a:pPr>
            <a:fld id="{B0AB49E1-C8EA-4EA0-926D-F1B8DE25A27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766AE19-4610-49F4-9222-38248E7F9A5E}" type="datetime1">
              <a:rPr lang="es-ES"/>
              <a:pPr>
                <a:defRPr/>
              </a:pPr>
              <a:t>28/09/2011</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7" name="17 Marcador de número de diapositiva"/>
          <p:cNvSpPr>
            <a:spLocks noGrp="1"/>
          </p:cNvSpPr>
          <p:nvPr>
            <p:ph type="sldNum" sz="quarter" idx="12"/>
          </p:nvPr>
        </p:nvSpPr>
        <p:spPr/>
        <p:txBody>
          <a:bodyPr/>
          <a:lstStyle>
            <a:lvl1pPr>
              <a:defRPr/>
            </a:lvl1pPr>
          </a:lstStyle>
          <a:p>
            <a:pPr>
              <a:defRPr/>
            </a:pPr>
            <a:fld id="{413E6958-93B1-4285-923C-4287894412B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6A3A256D-3DC3-415E-9E26-9E3488496F83}" type="datetime1">
              <a:rPr lang="es-ES"/>
              <a:pPr>
                <a:defRPr/>
              </a:pPr>
              <a:t>28/09/2011</a:t>
            </a:fld>
            <a:endParaRPr lang="es-ES"/>
          </a:p>
        </p:txBody>
      </p:sp>
      <p:sp>
        <p:nvSpPr>
          <p:cNvPr id="8"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9" name="17 Marcador de número de diapositiva"/>
          <p:cNvSpPr>
            <a:spLocks noGrp="1"/>
          </p:cNvSpPr>
          <p:nvPr>
            <p:ph type="sldNum" sz="quarter" idx="12"/>
          </p:nvPr>
        </p:nvSpPr>
        <p:spPr/>
        <p:txBody>
          <a:bodyPr/>
          <a:lstStyle>
            <a:lvl1pPr>
              <a:defRPr/>
            </a:lvl1pPr>
          </a:lstStyle>
          <a:p>
            <a:pPr>
              <a:defRPr/>
            </a:pPr>
            <a:fld id="{B1B899AB-5F95-4803-AF8A-020F38BAE87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8C040384-8779-401A-8623-0629296B4919}" type="datetime1">
              <a:rPr lang="es-ES"/>
              <a:pPr>
                <a:defRPr/>
              </a:pPr>
              <a:t>28/09/2011</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5" name="17 Marcador de número de diapositiva"/>
          <p:cNvSpPr>
            <a:spLocks noGrp="1"/>
          </p:cNvSpPr>
          <p:nvPr>
            <p:ph type="sldNum" sz="quarter" idx="12"/>
          </p:nvPr>
        </p:nvSpPr>
        <p:spPr/>
        <p:txBody>
          <a:bodyPr/>
          <a:lstStyle>
            <a:lvl1pPr>
              <a:defRPr/>
            </a:lvl1pPr>
          </a:lstStyle>
          <a:p>
            <a:pPr>
              <a:defRPr/>
            </a:pPr>
            <a:fld id="{D4F0AC0A-3C5B-4236-BAEB-2B99BCBD283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11095E81-EF44-445A-9B4C-25A5617992D5}" type="datetime1">
              <a:rPr lang="es-ES"/>
              <a:pPr>
                <a:defRPr/>
              </a:pPr>
              <a:t>28/09/2011</a:t>
            </a:fld>
            <a:endParaRPr lang="es-ES"/>
          </a:p>
        </p:txBody>
      </p:sp>
      <p:sp>
        <p:nvSpPr>
          <p:cNvPr id="3"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4" name="17 Marcador de número de diapositiva"/>
          <p:cNvSpPr>
            <a:spLocks noGrp="1"/>
          </p:cNvSpPr>
          <p:nvPr>
            <p:ph type="sldNum" sz="quarter" idx="12"/>
          </p:nvPr>
        </p:nvSpPr>
        <p:spPr/>
        <p:txBody>
          <a:bodyPr/>
          <a:lstStyle>
            <a:lvl1pPr>
              <a:defRPr/>
            </a:lvl1pPr>
          </a:lstStyle>
          <a:p>
            <a:pPr>
              <a:defRPr/>
            </a:pPr>
            <a:fld id="{DB71251D-75CD-4F05-8227-0180D14EBBA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935FF5BC-2EEA-433A-B90D-8EE96FF4A163}" type="datetime1">
              <a:rPr lang="es-ES"/>
              <a:pPr>
                <a:defRPr/>
              </a:pPr>
              <a:t>28/09/2011</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7" name="17 Marcador de número de diapositiva"/>
          <p:cNvSpPr>
            <a:spLocks noGrp="1"/>
          </p:cNvSpPr>
          <p:nvPr>
            <p:ph type="sldNum" sz="quarter" idx="12"/>
          </p:nvPr>
        </p:nvSpPr>
        <p:spPr/>
        <p:txBody>
          <a:bodyPr/>
          <a:lstStyle>
            <a:lvl1pPr>
              <a:defRPr/>
            </a:lvl1pPr>
          </a:lstStyle>
          <a:p>
            <a:pPr>
              <a:defRPr/>
            </a:pPr>
            <a:fld id="{07AA5A1D-710C-466A-BC54-434144ACF24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8815EFC9-7906-4AF9-BE00-749C8E3E06E3}" type="datetime1">
              <a:rPr lang="es-ES"/>
              <a:pPr>
                <a:defRPr/>
              </a:pPr>
              <a:t>28/09/2011</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es-ES"/>
              <a:t>Ing. JUAN J. NINA CHARAJA</a:t>
            </a:r>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CE2BDBF1-A79E-4522-9503-4EF709D1B8D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0297978-AFB0-4857-8223-542DF7E75C2D}" type="datetime1">
              <a:rPr lang="es-ES"/>
              <a:pPr>
                <a:defRPr/>
              </a:pPr>
              <a:t>28/09/2011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s-ES"/>
              <a:t>Ing. JUAN J. NINA CHARAJA</a:t>
            </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9F0CF6AA-020C-4EEE-9221-5329C7D17B91}"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11" r:id="rId9"/>
    <p:sldLayoutId id="2147483909" r:id="rId10"/>
    <p:sldLayoutId id="2147483910"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http://www.istvigil.edu.pe/banner2.jpg" TargetMode="Externa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s.wikipedia.org/wiki/Archivo:Acceleration-due-to-Gravity-on-Earth.png" TargetMode="External"/><Relationship Id="rId1" Type="http://schemas.openxmlformats.org/officeDocument/2006/relationships/slideLayout" Target="../slideLayouts/slideLayout2.xml"/><Relationship Id="rId6" Type="http://schemas.openxmlformats.org/officeDocument/2006/relationships/hyperlink" Target="http://es.wikipedia.org/wiki/Dinam&#195;&#179;metro" TargetMode="External"/><Relationship Id="rId5" Type="http://schemas.openxmlformats.org/officeDocument/2006/relationships/image" Target="../media/image22.jpeg"/><Relationship Id="rId4" Type="http://schemas.openxmlformats.org/officeDocument/2006/relationships/hyperlink" Target="http://es.wikipedia.org/wiki/Archivo:Weeghaak.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scolar.com/geometr/11calcu.htm"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file:///E:\DIAPOSITIVAS\Layer1','','show"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wiki/Trabajo_(f%C3%ADsica)" TargetMode="External"/><Relationship Id="rId13" Type="http://schemas.openxmlformats.org/officeDocument/2006/relationships/image" Target="../media/image28.png"/><Relationship Id="rId3" Type="http://schemas.openxmlformats.org/officeDocument/2006/relationships/hyperlink" Target="http://es.wikipedia.org/wiki/Radiaci%C3%B3n" TargetMode="External"/><Relationship Id="rId7" Type="http://schemas.openxmlformats.org/officeDocument/2006/relationships/hyperlink" Target="http://es.wikipedia.org/wiki/Energ%C3%ADa" TargetMode="External"/><Relationship Id="rId12" Type="http://schemas.openxmlformats.org/officeDocument/2006/relationships/hyperlink" Target="http://es.wikipedia.org/wiki/Fahrenheit" TargetMode="External"/><Relationship Id="rId2" Type="http://schemas.openxmlformats.org/officeDocument/2006/relationships/hyperlink" Target="http://es.wikipedia.org/wiki/Equilibrio_t%C3%A9rmico" TargetMode="External"/><Relationship Id="rId1" Type="http://schemas.openxmlformats.org/officeDocument/2006/relationships/slideLayout" Target="../slideLayouts/slideLayout2.xml"/><Relationship Id="rId6" Type="http://schemas.openxmlformats.org/officeDocument/2006/relationships/hyperlink" Target="http://es.wikipedia.org/wiki/Sistema_Internacional_de_Unidades" TargetMode="External"/><Relationship Id="rId11" Type="http://schemas.openxmlformats.org/officeDocument/2006/relationships/hyperlink" Target="http://es.wikipedia.org/w/index.php?title=Unidad_t%C3%A9rmica_brit%C3%A1nica&amp;action=edit&amp;redlink=1" TargetMode="External"/><Relationship Id="rId5" Type="http://schemas.openxmlformats.org/officeDocument/2006/relationships/hyperlink" Target="http://es.wikipedia.org/wiki/Convecci%C3%B3n" TargetMode="External"/><Relationship Id="rId10" Type="http://schemas.openxmlformats.org/officeDocument/2006/relationships/hyperlink" Target="http://es.wikipedia.org/wiki/BTU" TargetMode="External"/><Relationship Id="rId4" Type="http://schemas.openxmlformats.org/officeDocument/2006/relationships/hyperlink" Target="http://es.wikipedia.org/wiki/Conducci%C3%B3n_de_calor" TargetMode="External"/><Relationship Id="rId9" Type="http://schemas.openxmlformats.org/officeDocument/2006/relationships/hyperlink" Target="http://es.wikipedia.org/wiki/Joule_(unidad_de_medid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s.wikipedia.org/wiki/Mol"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Fr&#195;&#173;o" TargetMode="External"/><Relationship Id="rId7" Type="http://schemas.openxmlformats.org/officeDocument/2006/relationships/hyperlink" Target="http://es.wikipedia.org/wiki/Grado_Rankine" TargetMode="External"/><Relationship Id="rId2" Type="http://schemas.openxmlformats.org/officeDocument/2006/relationships/hyperlink" Target="http://es.wikipedia.org/wiki/Calor" TargetMode="External"/><Relationship Id="rId1" Type="http://schemas.openxmlformats.org/officeDocument/2006/relationships/slideLayout" Target="../slideLayouts/slideLayout2.xml"/><Relationship Id="rId6" Type="http://schemas.openxmlformats.org/officeDocument/2006/relationships/hyperlink" Target="http://es.wikipedia.org/wiki/Grado_Fahrenheit" TargetMode="External"/><Relationship Id="rId5" Type="http://schemas.openxmlformats.org/officeDocument/2006/relationships/hyperlink" Target="http://es.wikipedia.org/wiki/Grado_Celsius" TargetMode="External"/><Relationship Id="rId4" Type="http://schemas.openxmlformats.org/officeDocument/2006/relationships/hyperlink" Target="http://es.wikipedia.org/wiki/Kelvi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file:///D:\INFORMACION%20%20DE%20INTERNET\FUNDAMENTOS%20FISICOS\Potencia%20de%20motor,%20trabajo%20mec&#225;nico,%20caballos%20de%20fuerza_archivos\trabajo.gif"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file:///D:\INFORMACION%20%20DE%20INTERNET\FUNDAMENTOS%20FISICOS\Fisica-Facil_com%20-%20Trabajo%20y%20Potencia%20-%20Profesores%20Casatroja-Ferreira_archivos\Dinami19.gif" TargetMode="External"/><Relationship Id="rId5" Type="http://schemas.openxmlformats.org/officeDocument/2006/relationships/image" Target="../media/image32.png"/><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file:///D:\INFORMACION%20%20DE%20INTERNET\FUNDAMENTOS%20FISICOS\Potencia%20de%20motor,%20trabajo%20mec&#225;nico,%20caballos%20de%20fuerza_archivos\potencia.gif" TargetMode="External"/><Relationship Id="rId7" Type="http://schemas.openxmlformats.org/officeDocument/2006/relationships/image" Target="../media/image36.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file:///D:\INFORMACION%20%20DE%20INTERNET\FUNDAMENTOS%20FISICOS\Web%20de%20FISICA_archivos\typ2.gif" TargetMode="External"/><Relationship Id="rId11" Type="http://schemas.openxmlformats.org/officeDocument/2006/relationships/image" Target="file:///D:\INFORMACION%20%20DE%20INTERNET\FUNDAMENTOS%20FISICOS\Web%20de%20FISICA_archivos\typ4.gif" TargetMode="External"/><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emf"/><Relationship Id="rId9" Type="http://schemas.openxmlformats.org/officeDocument/2006/relationships/image" Target="file:///D:\INFORMACION%20%20DE%20INTERNET\FUNDAMENTOS%20FISICOS\Web%20de%20FISICA_archivos\typ3.gi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hyperlink" Target="http://enciclopedia.us.es/index.php/Archivo:Ley_de_la_palanca.png" TargetMode="External"/><Relationship Id="rId7" Type="http://schemas.openxmlformats.org/officeDocument/2006/relationships/image" Target="file:///D:\INFORMACION%20%20DE%20INTERNET\FUNDAMENTOS%20FISICOS\Palancas_archivos\Esquema.jp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6.jpeg"/><Relationship Id="rId5" Type="http://schemas.openxmlformats.org/officeDocument/2006/relationships/image" Target="file:///D:\INFORMACION%20%20DE%20INTERNET\FUNDAMENTOS%20FISICOS\Palanca_%20Art&#237;culo%20de%20la%20Enciclopedia_archivos\Ley_de_la_palanca.png" TargetMode="Externa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hyperlink" Target="http://es.wikipedia.org/wiki/Fluido" TargetMode="External"/><Relationship Id="rId13" Type="http://schemas.openxmlformats.org/officeDocument/2006/relationships/oleObject" Target="../embeddings/oleObject10.bin"/><Relationship Id="rId3" Type="http://schemas.openxmlformats.org/officeDocument/2006/relationships/hyperlink" Target="http://www.monografias.com/trabajos6/etic/etic.shtml" TargetMode="External"/><Relationship Id="rId7" Type="http://schemas.openxmlformats.org/officeDocument/2006/relationships/hyperlink" Target="http://es.wikipedia.org/wiki/Presi&#195;&#179;n" TargetMode="External"/><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www.portalplanetasedna.com.ar/pascal.htm" TargetMode="External"/><Relationship Id="rId11" Type="http://schemas.openxmlformats.org/officeDocument/2006/relationships/oleObject" Target="../embeddings/oleObject8.bin"/><Relationship Id="rId5" Type="http://schemas.openxmlformats.org/officeDocument/2006/relationships/hyperlink" Target="http://www.monografias.com/trabajos16/comportamiento-humano/comportamiento-humano.shtml" TargetMode="External"/><Relationship Id="rId10" Type="http://schemas.openxmlformats.org/officeDocument/2006/relationships/image" Target="../media/image50.png"/><Relationship Id="rId4" Type="http://schemas.openxmlformats.org/officeDocument/2006/relationships/hyperlink" Target="http://www.monografias.com/trabajos5/estat/estat.shtml" TargetMode="External"/><Relationship Id="rId9" Type="http://schemas.openxmlformats.org/officeDocument/2006/relationships/hyperlink" Target="http://www.monografias.com/trabajos6/auti/auti.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onografias.com/trabajos5/estat/estat.shtml" TargetMode="External"/><Relationship Id="rId2" Type="http://schemas.openxmlformats.org/officeDocument/2006/relationships/hyperlink" Target="http://www.monografias.com/trabajos6/etic/etic.shtml"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monografias.com/trabajos6/etic/etic.shtml" TargetMode="External"/><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hyperlink" Target="http://www.monografias.com/trabajos5/estat/estat.s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onografias.com/trabajos5/estat/estat.shtml" TargetMode="External"/><Relationship Id="rId2" Type="http://schemas.openxmlformats.org/officeDocument/2006/relationships/hyperlink" Target="http://www.monografias.com/trabajos6/etic/etic.shtml"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ideo" Target="file:///D:\IESTP%20-%20VIGIL\SESIONES%20IESTP\2&#186;%20SEMESTRE\HIDRONEUM&#193;TICA\VIDEOCLIPS\Leyes%20fundamentales%20de%20la%20hidroneum&#225;tica\principios%20hidr&#225;ulicos\Hidrulica%20%20%20Principio.avi"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ideo" Target="file:///D:\IESTP%20-%20VIGIL\SESIONES%20IESTP\2&#186;%20SEMESTRE\HIDRONEUM&#193;TICA\VIDEOCLIPS\Leyes%20fundamentales%20de%20la%20hidroneum&#225;tica\principios%20hidr&#225;ulicos\CIENCIAS%20Prensa%20hidrulica%5b1%5d.avi"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ideo" Target="file:///D:\IESTP%20-%20VIGIL\SESIONES%20IESTP\2&#186;%20SEMESTRE\HIDRONEUM&#193;TICA\VIDEOCLIPS\Leyes%20fundamentales%20de%20la%20hidroneum&#225;tica\principios%20hidr&#225;ulicos\Principio%20de%20continuidad%20para%20fluidos.avi"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ideo" Target="file:///D:\IESTP%20-%20VIGIL\SESIONES%20IESTP\2&#186;%20SEMESTRE\HIDRONEUM&#193;TICA\VIDEOCLIPS\Leyes%20fundamentales%20de%20la%20hidroneum&#225;tica\principios%20hidr&#225;ulicos\Hidr&#225;ulica%20-%20Caudal%20y%20Presi&#243;n.avi"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Pulgada_c&#195;&#186;bica"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es.wikipedia.org/wiki/Barril_(unidad)" TargetMode="External"/><Relationship Id="rId5" Type="http://schemas.openxmlformats.org/officeDocument/2006/relationships/hyperlink" Target="http://es.wikipedia.org/wiki/Gal&#195;&#179;n_(unidad)" TargetMode="External"/><Relationship Id="rId4" Type="http://schemas.openxmlformats.org/officeDocument/2006/relationships/hyperlink" Target="http://es.wikipedia.org/wiki/Cent&#195;&#173;metro_c&#195;&#186;bico"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76.pn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Gas" TargetMode="External"/><Relationship Id="rId7" Type="http://schemas.openxmlformats.org/officeDocument/2006/relationships/hyperlink" Target="http://www.predic.com/mediawiki/index.php?title=Sistema_hidr%C3%A1ulico&amp;action=edit" TargetMode="External"/><Relationship Id="rId2" Type="http://schemas.openxmlformats.org/officeDocument/2006/relationships/hyperlink" Target="http://es.wikipedia.org/wiki/L&#195;&#173;quido" TargetMode="External"/><Relationship Id="rId1" Type="http://schemas.openxmlformats.org/officeDocument/2006/relationships/slideLayout" Target="../slideLayouts/slideLayout2.xml"/><Relationship Id="rId6" Type="http://schemas.openxmlformats.org/officeDocument/2006/relationships/hyperlink" Target="http://www.predic.com/mediawiki/index.php/Transmisi&#195;&#179;n" TargetMode="External"/><Relationship Id="rId5" Type="http://schemas.openxmlformats.org/officeDocument/2006/relationships/hyperlink" Target="http://www.predic.com/mediawiki/index.php/Motor" TargetMode="External"/><Relationship Id="rId4" Type="http://schemas.openxmlformats.org/officeDocument/2006/relationships/hyperlink" Target="http://www.mitecnologico.com/iem/Main/Seg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www.istvigil.edu.pe/banner2.jpg"/>
          <p:cNvPicPr>
            <a:picLocks noChangeAspect="1" noChangeArrowheads="1"/>
          </p:cNvPicPr>
          <p:nvPr/>
        </p:nvPicPr>
        <p:blipFill>
          <a:blip r:embed="rId2" r:link="rId3"/>
          <a:srcRect/>
          <a:stretch>
            <a:fillRect/>
          </a:stretch>
        </p:blipFill>
        <p:spPr bwMode="auto">
          <a:xfrm>
            <a:off x="357188" y="357188"/>
            <a:ext cx="8429625" cy="2152650"/>
          </a:xfrm>
          <a:prstGeom prst="rect">
            <a:avLst/>
          </a:prstGeom>
          <a:noFill/>
          <a:ln w="9525">
            <a:noFill/>
            <a:miter lim="800000"/>
            <a:headEnd/>
            <a:tailEnd/>
          </a:ln>
        </p:spPr>
      </p:pic>
      <p:sp>
        <p:nvSpPr>
          <p:cNvPr id="17" name="Rectangle 5"/>
          <p:cNvSpPr>
            <a:spLocks noChangeArrowheads="1"/>
          </p:cNvSpPr>
          <p:nvPr/>
        </p:nvSpPr>
        <p:spPr bwMode="auto">
          <a:xfrm>
            <a:off x="3286116" y="2640011"/>
            <a:ext cx="2500330" cy="503237"/>
          </a:xfrm>
          <a:prstGeom prst="rect">
            <a:avLst/>
          </a:prstGeom>
          <a:solidFill>
            <a:srgbClr val="FFC000"/>
          </a:solidFill>
          <a:ln w="28575">
            <a:solidFill>
              <a:srgbClr val="0070C0"/>
            </a:solidFill>
            <a:miter lim="800000"/>
            <a:headEnd/>
            <a:tailEnd/>
          </a:ln>
          <a:effectLst>
            <a:innerShdw blurRad="63500" dist="50800" dir="5400000">
              <a:prstClr val="black">
                <a:alpha val="50000"/>
              </a:prstClr>
            </a:innerShdw>
          </a:effectLst>
        </p:spPr>
        <p:txBody>
          <a:bodyPr/>
          <a:lstStyle/>
          <a:p>
            <a:pPr algn="ctr">
              <a:lnSpc>
                <a:spcPct val="80000"/>
              </a:lnSpc>
              <a:spcBef>
                <a:spcPct val="20000"/>
              </a:spcBef>
              <a:buClr>
                <a:srgbClr val="F07F09"/>
              </a:buClr>
              <a:buSzPct val="65000"/>
              <a:buFont typeface="Wingdings" pitchFamily="2" charset="2"/>
              <a:buNone/>
              <a:defRPr/>
            </a:pPr>
            <a:r>
              <a:rPr lang="es-ES" sz="1600" b="1" dirty="0">
                <a:solidFill>
                  <a:srgbClr val="002060"/>
                </a:solidFill>
                <a:effectLst>
                  <a:outerShdw blurRad="38100" dist="38100" dir="2700000" algn="tl">
                    <a:srgbClr val="C0C0C0"/>
                  </a:outerShdw>
                </a:effectLst>
                <a:latin typeface="Arial Narrow" pitchFamily="34" charset="0"/>
              </a:rPr>
              <a:t>CARRERA  PROFESIONAL: </a:t>
            </a:r>
          </a:p>
          <a:p>
            <a:pPr algn="ctr">
              <a:lnSpc>
                <a:spcPct val="80000"/>
              </a:lnSpc>
              <a:spcBef>
                <a:spcPct val="20000"/>
              </a:spcBef>
              <a:buClr>
                <a:srgbClr val="F07F09"/>
              </a:buClr>
              <a:buSzPct val="65000"/>
              <a:buFont typeface="Wingdings" pitchFamily="2" charset="2"/>
              <a:buNone/>
              <a:defRPr/>
            </a:pPr>
            <a:r>
              <a:rPr lang="es-ES" sz="1400" b="1" dirty="0">
                <a:solidFill>
                  <a:srgbClr val="002060"/>
                </a:solidFill>
                <a:effectLst>
                  <a:outerShdw blurRad="38100" dist="38100" dir="2700000" algn="tl">
                    <a:srgbClr val="C0C0C0"/>
                  </a:outerShdw>
                </a:effectLst>
                <a:latin typeface="Arial Narrow" pitchFamily="34" charset="0"/>
              </a:rPr>
              <a:t> Mecánica Automotriz</a:t>
            </a:r>
            <a:r>
              <a:rPr lang="es-ES" sz="1400" dirty="0">
                <a:solidFill>
                  <a:srgbClr val="002060"/>
                </a:solidFill>
                <a:effectLst>
                  <a:outerShdw blurRad="38100" dist="38100" dir="2700000" algn="tl">
                    <a:srgbClr val="C0C0C0"/>
                  </a:outerShdw>
                </a:effectLst>
                <a:latin typeface="Arial Narrow" pitchFamily="34" charset="0"/>
              </a:rPr>
              <a:t> </a:t>
            </a:r>
          </a:p>
        </p:txBody>
      </p:sp>
      <p:pic>
        <p:nvPicPr>
          <p:cNvPr id="18" name="Picture 6" descr="GUIA"/>
          <p:cNvPicPr>
            <a:picLocks noChangeAspect="1" noChangeArrowheads="1"/>
          </p:cNvPicPr>
          <p:nvPr/>
        </p:nvPicPr>
        <p:blipFill>
          <a:blip r:embed="rId4"/>
          <a:srcRect/>
          <a:stretch>
            <a:fillRect/>
          </a:stretch>
        </p:blipFill>
        <p:spPr bwMode="auto">
          <a:xfrm>
            <a:off x="1055688" y="4868863"/>
            <a:ext cx="1658937" cy="1655762"/>
          </a:xfrm>
          <a:prstGeom prst="rect">
            <a:avLst/>
          </a:prstGeom>
          <a:noFill/>
          <a:ln w="9525">
            <a:noFill/>
            <a:miter lim="800000"/>
            <a:headEnd/>
            <a:tailEnd/>
          </a:ln>
        </p:spPr>
      </p:pic>
      <p:pic>
        <p:nvPicPr>
          <p:cNvPr id="19" name="Picture 7" descr="herramientas"/>
          <p:cNvPicPr>
            <a:picLocks noChangeAspect="1" noChangeArrowheads="1"/>
          </p:cNvPicPr>
          <p:nvPr/>
        </p:nvPicPr>
        <p:blipFill>
          <a:blip r:embed="rId5"/>
          <a:srcRect/>
          <a:stretch>
            <a:fillRect/>
          </a:stretch>
        </p:blipFill>
        <p:spPr bwMode="auto">
          <a:xfrm>
            <a:off x="6215074" y="5000636"/>
            <a:ext cx="2376488" cy="1531938"/>
          </a:xfrm>
          <a:prstGeom prst="rect">
            <a:avLst/>
          </a:prstGeom>
          <a:noFill/>
          <a:ln w="9525">
            <a:noFill/>
            <a:miter lim="800000"/>
            <a:headEnd/>
            <a:tailEnd/>
          </a:ln>
        </p:spPr>
      </p:pic>
      <p:sp>
        <p:nvSpPr>
          <p:cNvPr id="20" name="AutoShape 8"/>
          <p:cNvSpPr>
            <a:spLocks noChangeArrowheads="1"/>
          </p:cNvSpPr>
          <p:nvPr/>
        </p:nvSpPr>
        <p:spPr bwMode="auto">
          <a:xfrm>
            <a:off x="2714612" y="4214823"/>
            <a:ext cx="3730652" cy="714375"/>
          </a:xfrm>
          <a:prstGeom prst="wedgeRectCallout">
            <a:avLst>
              <a:gd name="adj1" fmla="val -50222"/>
              <a:gd name="adj2" fmla="val 106438"/>
            </a:avLst>
          </a:prstGeom>
          <a:solidFill>
            <a:srgbClr val="FF0000"/>
          </a:solidFill>
          <a:ln w="28575">
            <a:solidFill>
              <a:srgbClr val="0070C0"/>
            </a:solidFill>
            <a:miter lim="800000"/>
            <a:headEnd/>
            <a:tailEnd/>
          </a:ln>
          <a:effectLst>
            <a:innerShdw blurRad="63500" dist="50800" dir="5400000">
              <a:prstClr val="black">
                <a:alpha val="50000"/>
              </a:prstClr>
            </a:innerShdw>
          </a:effectLst>
        </p:spPr>
        <p:txBody>
          <a:bodyPr/>
          <a:lstStyle/>
          <a:p>
            <a:pPr algn="ctr" fontAlgn="base">
              <a:spcBef>
                <a:spcPct val="0"/>
              </a:spcBef>
              <a:spcAft>
                <a:spcPct val="0"/>
              </a:spcAft>
              <a:defRPr/>
            </a:pPr>
            <a:endParaRPr lang="es-ES_tradnl" dirty="0">
              <a:solidFill>
                <a:prstClr val="black"/>
              </a:solidFill>
              <a:latin typeface="Arial Narrow" pitchFamily="34" charset="0"/>
            </a:endParaRPr>
          </a:p>
        </p:txBody>
      </p:sp>
      <p:sp>
        <p:nvSpPr>
          <p:cNvPr id="21" name="Rectangle 9"/>
          <p:cNvSpPr>
            <a:spLocks noChangeArrowheads="1"/>
          </p:cNvSpPr>
          <p:nvPr/>
        </p:nvSpPr>
        <p:spPr bwMode="auto">
          <a:xfrm>
            <a:off x="2214546" y="3303588"/>
            <a:ext cx="4305302" cy="769441"/>
          </a:xfrm>
          <a:prstGeom prst="rect">
            <a:avLst/>
          </a:prstGeom>
          <a:solidFill>
            <a:srgbClr val="FFFF00"/>
          </a:solidFill>
          <a:ln w="28575">
            <a:solidFill>
              <a:srgbClr val="0070C0"/>
            </a:solidFill>
            <a:miter lim="800000"/>
            <a:headEnd/>
            <a:tailEnd/>
          </a:ln>
          <a:effectLst/>
        </p:spPr>
        <p:txBody>
          <a:bodyPr wrap="square" anchor="ctr">
            <a:spAutoFit/>
          </a:bodyPr>
          <a:lstStyle/>
          <a:p>
            <a:pPr algn="ctr">
              <a:defRPr/>
            </a:pPr>
            <a:r>
              <a:rPr lang="es-ES" sz="1600" b="1" dirty="0">
                <a:solidFill>
                  <a:srgbClr val="002060"/>
                </a:solidFill>
                <a:effectLst>
                  <a:outerShdw blurRad="38100" dist="38100" dir="2700000" algn="tl">
                    <a:srgbClr val="C0C0C0"/>
                  </a:outerShdw>
                </a:effectLst>
                <a:latin typeface="Arial Narrow" pitchFamily="34" charset="0"/>
              </a:rPr>
              <a:t>MÓDULO TÉCNICO PROFESIONAL: </a:t>
            </a:r>
          </a:p>
          <a:p>
            <a:pPr algn="ctr">
              <a:defRPr/>
            </a:pPr>
            <a:r>
              <a:rPr lang="es-ES" sz="1400" b="1" dirty="0">
                <a:solidFill>
                  <a:srgbClr val="002060"/>
                </a:solidFill>
                <a:effectLst>
                  <a:outerShdw blurRad="38100" dist="38100" dir="2700000" algn="tl">
                    <a:srgbClr val="C0C0C0"/>
                  </a:outerShdw>
                </a:effectLst>
                <a:latin typeface="Arial Narrow" pitchFamily="34" charset="0"/>
              </a:rPr>
              <a:t>Mantenimiento de  </a:t>
            </a:r>
            <a:r>
              <a:rPr lang="es-ES" sz="1400" b="1" dirty="0" smtClean="0">
                <a:solidFill>
                  <a:srgbClr val="002060"/>
                </a:solidFill>
                <a:effectLst>
                  <a:outerShdw blurRad="38100" dist="38100" dir="2700000" algn="tl">
                    <a:srgbClr val="C0C0C0"/>
                  </a:outerShdw>
                </a:effectLst>
                <a:latin typeface="Arial Narrow" pitchFamily="34" charset="0"/>
              </a:rPr>
              <a:t>Sistemas de Suspensión, Dirección y Frenos Automotrices</a:t>
            </a:r>
            <a:endParaRPr lang="es-ES" sz="1400" b="1" dirty="0">
              <a:solidFill>
                <a:srgbClr val="002060"/>
              </a:solidFill>
              <a:effectLst>
                <a:outerShdw blurRad="38100" dist="38100" dir="2700000" algn="tl">
                  <a:srgbClr val="C0C0C0"/>
                </a:outerShdw>
              </a:effectLst>
              <a:latin typeface="Arial Narrow" pitchFamily="34" charset="0"/>
            </a:endParaRPr>
          </a:p>
        </p:txBody>
      </p:sp>
      <p:sp>
        <p:nvSpPr>
          <p:cNvPr id="10" name="9 Rectángulo"/>
          <p:cNvSpPr/>
          <p:nvPr/>
        </p:nvSpPr>
        <p:spPr>
          <a:xfrm>
            <a:off x="2714625" y="4345552"/>
            <a:ext cx="3714763" cy="369332"/>
          </a:xfrm>
          <a:prstGeom prst="rect">
            <a:avLst/>
          </a:prstGeom>
          <a:solidFill>
            <a:srgbClr val="FF0000"/>
          </a:solidFill>
        </p:spPr>
        <p:txBody>
          <a:bodyPr wrap="square">
            <a:spAutoFit/>
          </a:bodyPr>
          <a:lstStyle/>
          <a:p>
            <a:pPr algn="ctr">
              <a:defRPr/>
            </a:pPr>
            <a:r>
              <a:rPr lang="es-ES" b="1" dirty="0">
                <a:solidFill>
                  <a:srgbClr val="002060"/>
                </a:solidFill>
                <a:effectLst>
                  <a:outerShdw blurRad="38100" dist="38100" dir="2700000" algn="tl">
                    <a:srgbClr val="C0C0C0"/>
                  </a:outerShdw>
                </a:effectLst>
                <a:latin typeface="Arial Narrow" pitchFamily="34" charset="0"/>
              </a:rPr>
              <a:t>UNIDAD DIDÁCTICA: </a:t>
            </a:r>
            <a:r>
              <a:rPr lang="es-ES" b="1" i="1" dirty="0" smtClean="0">
                <a:solidFill>
                  <a:srgbClr val="002060"/>
                </a:solidFill>
                <a:effectLst>
                  <a:outerShdw blurRad="38100" dist="38100" dir="2700000" algn="tl">
                    <a:srgbClr val="C0C0C0"/>
                  </a:outerShdw>
                </a:effectLst>
                <a:latin typeface="Arial Narrow" pitchFamily="34" charset="0"/>
              </a:rPr>
              <a:t>Hidroneumática</a:t>
            </a:r>
            <a:r>
              <a:rPr lang="es-ES" b="1" dirty="0" smtClean="0">
                <a:solidFill>
                  <a:srgbClr val="002060"/>
                </a:solidFill>
                <a:effectLst>
                  <a:outerShdw blurRad="38100" dist="38100" dir="2700000" algn="tl">
                    <a:srgbClr val="C0C0C0"/>
                  </a:outerShdw>
                </a:effectLst>
                <a:latin typeface="Arial Narrow" pitchFamily="34" charset="0"/>
              </a:rPr>
              <a:t> </a:t>
            </a:r>
            <a:endParaRPr lang="es-ES" b="1" dirty="0">
              <a:solidFill>
                <a:srgbClr val="002060"/>
              </a:solidFill>
              <a:effectLst>
                <a:outerShdw blurRad="38100" dist="38100" dir="2700000" algn="tl">
                  <a:srgbClr val="C0C0C0"/>
                </a:outerShdw>
              </a:effectLst>
              <a:latin typeface="Arial Narrow" pitchFamily="34" charset="0"/>
            </a:endParaRPr>
          </a:p>
        </p:txBody>
      </p:sp>
      <p:sp>
        <p:nvSpPr>
          <p:cNvPr id="11" name="10 Marcador de pie de página"/>
          <p:cNvSpPr>
            <a:spLocks noGrp="1"/>
          </p:cNvSpPr>
          <p:nvPr>
            <p:ph type="ftr" sz="quarter" idx="11"/>
          </p:nvPr>
        </p:nvSpPr>
        <p:spPr>
          <a:xfrm>
            <a:off x="2786050" y="5572140"/>
            <a:ext cx="3352800" cy="365125"/>
          </a:xfrm>
          <a:solidFill>
            <a:srgbClr val="FFC000"/>
          </a:solidFill>
        </p:spPr>
        <p:txBody>
          <a:bodyPr/>
          <a:lstStyle/>
          <a:p>
            <a:pPr algn="ctr">
              <a:defRPr/>
            </a:pPr>
            <a:r>
              <a:rPr lang="fi-FI" sz="1800" i="1" dirty="0" smtClean="0">
                <a:solidFill>
                  <a:srgbClr val="002060"/>
                </a:solidFill>
              </a:rPr>
              <a:t>Ing.  Juan Jose NINA CHARAJA</a:t>
            </a:r>
            <a:endParaRPr lang="es-MX" sz="1800" i="1" dirty="0">
              <a:solidFill>
                <a:srgbClr val="002060"/>
              </a:solidFill>
            </a:endParaRPr>
          </a:p>
        </p:txBody>
      </p:sp>
      <p:pic>
        <p:nvPicPr>
          <p:cNvPr id="12" name="Picture 2" descr="D:\Mis imágenes\logo IST.png"/>
          <p:cNvPicPr>
            <a:picLocks noChangeAspect="1" noChangeArrowheads="1"/>
          </p:cNvPicPr>
          <p:nvPr/>
        </p:nvPicPr>
        <p:blipFill>
          <a:blip r:embed="rId6" cstate="print"/>
          <a:srcRect/>
          <a:stretch>
            <a:fillRect/>
          </a:stretch>
        </p:blipFill>
        <p:spPr bwMode="auto">
          <a:xfrm>
            <a:off x="6508764" y="2571744"/>
            <a:ext cx="2222516" cy="1428760"/>
          </a:xfrm>
          <a:prstGeom prst="rect">
            <a:avLst/>
          </a:prstGeom>
          <a:noFill/>
        </p:spPr>
      </p:pic>
      <p:pic>
        <p:nvPicPr>
          <p:cNvPr id="13" name="Picture 3" descr="D:\Mis imágenes\LOGO MA.jpg"/>
          <p:cNvPicPr>
            <a:picLocks noChangeAspect="1" noChangeArrowheads="1"/>
          </p:cNvPicPr>
          <p:nvPr/>
        </p:nvPicPr>
        <p:blipFill>
          <a:blip r:embed="rId7" cstate="print"/>
          <a:srcRect/>
          <a:stretch>
            <a:fillRect/>
          </a:stretch>
        </p:blipFill>
        <p:spPr bwMode="auto">
          <a:xfrm>
            <a:off x="428596" y="2571744"/>
            <a:ext cx="1688858" cy="2214578"/>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D:\Mis imágenes\Imagen010.jpg"/>
          <p:cNvPicPr>
            <a:picLocks noChangeAspect="1" noChangeArrowheads="1"/>
          </p:cNvPicPr>
          <p:nvPr/>
        </p:nvPicPr>
        <p:blipFill>
          <a:blip r:embed="rId8" cstate="print"/>
          <a:srcRect/>
          <a:stretch>
            <a:fillRect/>
          </a:stretch>
        </p:blipFill>
        <p:spPr bwMode="auto">
          <a:xfrm>
            <a:off x="7340223" y="571480"/>
            <a:ext cx="1446619" cy="1928824"/>
          </a:xfrm>
          <a:prstGeom prst="rect">
            <a:avLst/>
          </a:prstGeom>
          <a:noFill/>
          <a:ln>
            <a:solidFill>
              <a:schemeClr val="tx1"/>
            </a:solidFill>
          </a:ln>
        </p:spPr>
      </p:pic>
      <p:sp>
        <p:nvSpPr>
          <p:cNvPr id="15" name="14 CuadroTexto"/>
          <p:cNvSpPr txBox="1"/>
          <p:nvPr/>
        </p:nvSpPr>
        <p:spPr>
          <a:xfrm>
            <a:off x="3143240" y="6215082"/>
            <a:ext cx="2396810" cy="307777"/>
          </a:xfrm>
          <a:prstGeom prst="rect">
            <a:avLst/>
          </a:prstGeom>
          <a:noFill/>
        </p:spPr>
        <p:txBody>
          <a:bodyPr wrap="none" rtlCol="0">
            <a:spAutoFit/>
          </a:bodyPr>
          <a:lstStyle/>
          <a:p>
            <a:r>
              <a:rPr lang="es-ES" sz="1400" dirty="0" smtClean="0">
                <a:solidFill>
                  <a:schemeClr val="bg1"/>
                </a:solidFill>
              </a:rPr>
              <a:t>juan_jose.24@hotmail.com</a:t>
            </a:r>
            <a:endParaRPr lang="es-ES" sz="1400" dirty="0">
              <a:solidFill>
                <a:schemeClr val="bg1"/>
              </a:solidFill>
            </a:endParaRPr>
          </a:p>
        </p:txBody>
      </p:sp>
    </p:spTree>
    <p:extLst>
      <p:ext uri="{BB962C8B-B14F-4D97-AF65-F5344CB8AC3E}">
        <p14:creationId xmlns:p14="http://schemas.microsoft.com/office/powerpoint/2010/main" xmlns="" val="12233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 calcmode="lin" valueType="num">
                                      <p:cBhvr additive="base">
                                        <p:cTn id="1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 calcmode="lin" valueType="num">
                                      <p:cBhvr additive="base">
                                        <p:cTn id="24"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800" decel="100000"/>
                                        <p:tgtEl>
                                          <p:spTgt spid="18"/>
                                        </p:tgtEl>
                                      </p:cBhvr>
                                    </p:animEffect>
                                    <p:anim calcmode="lin" valueType="num">
                                      <p:cBhvr>
                                        <p:cTn id="45" dur="800" decel="100000" fill="hold"/>
                                        <p:tgtEl>
                                          <p:spTgt spid="18"/>
                                        </p:tgtEl>
                                        <p:attrNameLst>
                                          <p:attrName>style.rotation</p:attrName>
                                        </p:attrNameLst>
                                      </p:cBhvr>
                                      <p:tavLst>
                                        <p:tav tm="0">
                                          <p:val>
                                            <p:fltVal val="-90"/>
                                          </p:val>
                                        </p:tav>
                                        <p:tav tm="100000">
                                          <p:val>
                                            <p:fltVal val="0"/>
                                          </p:val>
                                        </p:tav>
                                      </p:tavLst>
                                    </p:anim>
                                    <p:anim calcmode="lin" valueType="num">
                                      <p:cBhvr>
                                        <p:cTn id="46" dur="800" decel="100000" fill="hold"/>
                                        <p:tgtEl>
                                          <p:spTgt spid="18"/>
                                        </p:tgtEl>
                                        <p:attrNameLst>
                                          <p:attrName>ppt_x</p:attrName>
                                        </p:attrNameLst>
                                      </p:cBhvr>
                                      <p:tavLst>
                                        <p:tav tm="0">
                                          <p:val>
                                            <p:strVal val="#ppt_x+0.4"/>
                                          </p:val>
                                        </p:tav>
                                        <p:tav tm="100000">
                                          <p:val>
                                            <p:strVal val="#ppt_x-0.05"/>
                                          </p:val>
                                        </p:tav>
                                      </p:tavLst>
                                    </p:anim>
                                    <p:anim calcmode="lin" valueType="num">
                                      <p:cBhvr>
                                        <p:cTn id="47" dur="800" decel="100000" fill="hold"/>
                                        <p:tgtEl>
                                          <p:spTgt spid="18"/>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20" grpId="0" animBg="1"/>
      <p:bldP spid="21"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
            <a:ext cx="9144000" cy="776304"/>
          </a:xfrm>
          <a:solidFill>
            <a:srgbClr val="FFC000"/>
          </a:solidFill>
        </p:spPr>
        <p:txBody>
          <a:bodyPr/>
          <a:lstStyle/>
          <a:p>
            <a:pPr algn="ctr"/>
            <a:r>
              <a:rPr lang="es-ES" sz="4800" b="1" dirty="0" smtClean="0">
                <a:solidFill>
                  <a:schemeClr val="bg1"/>
                </a:solidFill>
              </a:rPr>
              <a:t>ACEITES Y GRASAS LUBRICANTES</a:t>
            </a:r>
            <a:endParaRPr lang="es-ES" sz="4800" b="1" dirty="0">
              <a:solidFill>
                <a:schemeClr val="bg1"/>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10</a:t>
            </a:fld>
            <a:endParaRPr lang="es-ES"/>
          </a:p>
        </p:txBody>
      </p:sp>
      <p:sp>
        <p:nvSpPr>
          <p:cNvPr id="6" name="5 Rectángulo"/>
          <p:cNvSpPr/>
          <p:nvPr/>
        </p:nvSpPr>
        <p:spPr>
          <a:xfrm>
            <a:off x="0" y="928670"/>
            <a:ext cx="9144000" cy="3416320"/>
          </a:xfrm>
          <a:prstGeom prst="rect">
            <a:avLst/>
          </a:prstGeom>
          <a:solidFill>
            <a:schemeClr val="accent1">
              <a:lumMod val="50000"/>
            </a:schemeClr>
          </a:solidFill>
        </p:spPr>
        <p:txBody>
          <a:bodyPr wrap="square">
            <a:spAutoFit/>
          </a:bodyPr>
          <a:lstStyle/>
          <a:p>
            <a:r>
              <a:rPr lang="es-ES" dirty="0" smtClean="0">
                <a:solidFill>
                  <a:srgbClr val="03ED19"/>
                </a:solidFill>
              </a:rPr>
              <a:t>CLASIFICACIÓN DE LOS LUBRICANTES POR SU ORIGEN: </a:t>
            </a:r>
          </a:p>
          <a:p>
            <a:endParaRPr lang="es-ES" dirty="0" smtClean="0">
              <a:solidFill>
                <a:srgbClr val="03ED19"/>
              </a:solidFill>
            </a:endParaRPr>
          </a:p>
          <a:p>
            <a:pPr>
              <a:buFont typeface="Wingdings" pitchFamily="2" charset="2"/>
              <a:buChar char="q"/>
            </a:pPr>
            <a:r>
              <a:rPr lang="es-ES" dirty="0" smtClean="0">
                <a:solidFill>
                  <a:srgbClr val="FFC000"/>
                </a:solidFill>
              </a:rPr>
              <a:t>Aceites Minerales</a:t>
            </a:r>
            <a:r>
              <a:rPr lang="es-ES" dirty="0" smtClean="0"/>
              <a:t>: proceden de la refinación de petróleo y aceptan numerosos aditivos.</a:t>
            </a:r>
          </a:p>
          <a:p>
            <a:endParaRPr lang="es-ES" dirty="0" smtClean="0"/>
          </a:p>
          <a:p>
            <a:pPr>
              <a:buFont typeface="Wingdings" pitchFamily="2" charset="2"/>
              <a:buChar char="q"/>
            </a:pPr>
            <a:r>
              <a:rPr lang="es-ES" dirty="0" smtClean="0">
                <a:solidFill>
                  <a:srgbClr val="FFC000"/>
                </a:solidFill>
              </a:rPr>
              <a:t>Aceites Sintéticos</a:t>
            </a:r>
            <a:r>
              <a:rPr lang="es-ES" dirty="0" smtClean="0"/>
              <a:t>: son oligomeros olefinicos, ésteres  orgánicos, poliglicoles y fosfato esteres. Tienen las siguientes propiedades:</a:t>
            </a:r>
          </a:p>
          <a:p>
            <a:endParaRPr lang="es-ES" dirty="0" smtClean="0"/>
          </a:p>
          <a:p>
            <a:pPr>
              <a:buFont typeface="Wingdings" pitchFamily="2" charset="2"/>
              <a:buChar char="§"/>
            </a:pPr>
            <a:r>
              <a:rPr lang="es-ES" sz="1600" b="1" i="1" dirty="0" smtClean="0"/>
              <a:t>Viscosidad estable a altas y bajas temperaturas</a:t>
            </a:r>
          </a:p>
          <a:p>
            <a:pPr>
              <a:buFont typeface="Wingdings" pitchFamily="2" charset="2"/>
              <a:buChar char="§"/>
            </a:pPr>
            <a:r>
              <a:rPr lang="es-ES" sz="1600" b="1" i="1" dirty="0" smtClean="0"/>
              <a:t>Adecuada estabilidad a la oxidación</a:t>
            </a:r>
          </a:p>
          <a:p>
            <a:pPr>
              <a:buFont typeface="Wingdings" pitchFamily="2" charset="2"/>
              <a:buChar char="§"/>
            </a:pPr>
            <a:r>
              <a:rPr lang="es-ES" sz="1600" b="1" i="1" dirty="0" smtClean="0"/>
              <a:t>Baja volatilidad</a:t>
            </a:r>
          </a:p>
          <a:p>
            <a:pPr>
              <a:buFont typeface="Wingdings" pitchFamily="2" charset="2"/>
              <a:buChar char="§"/>
            </a:pPr>
            <a:r>
              <a:rPr lang="es-ES" sz="1600" b="1" i="1" dirty="0" smtClean="0"/>
              <a:t>Índice de viscosidad elevado</a:t>
            </a:r>
            <a:endParaRPr lang="es-ES" sz="1600" i="1" dirty="0"/>
          </a:p>
        </p:txBody>
      </p:sp>
      <p:sp>
        <p:nvSpPr>
          <p:cNvPr id="7" name="6 Rectángulo"/>
          <p:cNvSpPr/>
          <p:nvPr/>
        </p:nvSpPr>
        <p:spPr>
          <a:xfrm>
            <a:off x="0" y="4429132"/>
            <a:ext cx="9144000" cy="2031325"/>
          </a:xfrm>
          <a:prstGeom prst="rect">
            <a:avLst/>
          </a:prstGeom>
          <a:solidFill>
            <a:schemeClr val="accent1">
              <a:lumMod val="50000"/>
            </a:schemeClr>
          </a:solidFill>
        </p:spPr>
        <p:txBody>
          <a:bodyPr wrap="square">
            <a:spAutoFit/>
          </a:bodyPr>
          <a:lstStyle/>
          <a:p>
            <a:r>
              <a:rPr lang="es-ES" dirty="0" smtClean="0">
                <a:solidFill>
                  <a:srgbClr val="03ED19"/>
                </a:solidFill>
              </a:rPr>
              <a:t>PROPIEDADES:</a:t>
            </a:r>
          </a:p>
          <a:p>
            <a:endParaRPr lang="es-ES" dirty="0" smtClean="0">
              <a:solidFill>
                <a:srgbClr val="03ED19"/>
              </a:solidFill>
            </a:endParaRPr>
          </a:p>
          <a:p>
            <a:pPr>
              <a:buFont typeface="Wingdings" pitchFamily="2" charset="2"/>
              <a:buChar char="q"/>
            </a:pPr>
            <a:r>
              <a:rPr lang="es-ES" dirty="0" smtClean="0">
                <a:solidFill>
                  <a:srgbClr val="FFC000"/>
                </a:solidFill>
              </a:rPr>
              <a:t>Viscosidad, índice de viscosidad.</a:t>
            </a:r>
          </a:p>
          <a:p>
            <a:r>
              <a:rPr lang="es-ES" dirty="0" smtClean="0"/>
              <a:t>     Nomenclatura SAE</a:t>
            </a:r>
          </a:p>
          <a:p>
            <a:pPr>
              <a:buFont typeface="Wingdings" pitchFamily="2" charset="2"/>
              <a:buChar char="q"/>
            </a:pPr>
            <a:r>
              <a:rPr lang="es-ES" dirty="0" smtClean="0">
                <a:solidFill>
                  <a:srgbClr val="FFC000"/>
                </a:solidFill>
              </a:rPr>
              <a:t>Eficacia para el servicio.</a:t>
            </a:r>
          </a:p>
          <a:p>
            <a:r>
              <a:rPr lang="es-ES" dirty="0" smtClean="0"/>
              <a:t>     Nomenclatura API</a:t>
            </a:r>
          </a:p>
          <a:p>
            <a:pPr>
              <a:buFont typeface="Wingdings" pitchFamily="2" charset="2"/>
              <a:buChar char="q"/>
            </a:pPr>
            <a:r>
              <a:rPr lang="es-ES" dirty="0" smtClean="0">
                <a:solidFill>
                  <a:srgbClr val="FFC000"/>
                </a:solidFill>
              </a:rPr>
              <a:t>Compatibilidad de materiales.</a:t>
            </a:r>
            <a:endParaRPr lang="es-ES"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11</a:t>
            </a:fld>
            <a:endParaRPr lang="es-ES"/>
          </a:p>
        </p:txBody>
      </p:sp>
      <p:sp>
        <p:nvSpPr>
          <p:cNvPr id="6" name="5 Rectángulo"/>
          <p:cNvSpPr/>
          <p:nvPr/>
        </p:nvSpPr>
        <p:spPr>
          <a:xfrm>
            <a:off x="0" y="0"/>
            <a:ext cx="9144000" cy="2308324"/>
          </a:xfrm>
          <a:prstGeom prst="rect">
            <a:avLst/>
          </a:prstGeom>
          <a:solidFill>
            <a:schemeClr val="accent1">
              <a:lumMod val="50000"/>
            </a:schemeClr>
          </a:solidFill>
        </p:spPr>
        <p:txBody>
          <a:bodyPr wrap="square">
            <a:spAutoFit/>
          </a:bodyPr>
          <a:lstStyle/>
          <a:p>
            <a:pPr algn="just"/>
            <a:r>
              <a:rPr lang="es-ES" b="1" dirty="0" smtClean="0">
                <a:solidFill>
                  <a:srgbClr val="03ED19"/>
                </a:solidFill>
              </a:rPr>
              <a:t>ÍNDICE DE VISCOSIDAD</a:t>
            </a:r>
          </a:p>
          <a:p>
            <a:pPr algn="just"/>
            <a:r>
              <a:rPr lang="es-ES" b="1" dirty="0" smtClean="0"/>
              <a:t>Indica la variación de la viscosidad respecto de la temperatura. Cuanto mayor es este índice, menor es la variación de la viscosidad del aceite al cambiar la temperatura.</a:t>
            </a:r>
          </a:p>
          <a:p>
            <a:pPr algn="just"/>
            <a:endParaRPr lang="es-ES" b="1" dirty="0" smtClean="0"/>
          </a:p>
          <a:p>
            <a:pPr algn="just"/>
            <a:r>
              <a:rPr lang="es-ES" b="1" dirty="0" smtClean="0">
                <a:solidFill>
                  <a:srgbClr val="03ED19"/>
                </a:solidFill>
              </a:rPr>
              <a:t>CLASIFICACIÓN </a:t>
            </a:r>
            <a:r>
              <a:rPr lang="es-ES" b="1" dirty="0" smtClean="0">
                <a:solidFill>
                  <a:srgbClr val="FFC000"/>
                </a:solidFill>
              </a:rPr>
              <a:t>SAE</a:t>
            </a:r>
          </a:p>
          <a:p>
            <a:pPr algn="just"/>
            <a:r>
              <a:rPr lang="es-ES" b="1" dirty="0" smtClean="0"/>
              <a:t>Grados de viscosidad, serie de invierno, serie normal.</a:t>
            </a:r>
          </a:p>
          <a:p>
            <a:pPr algn="just"/>
            <a:endParaRPr lang="es-ES" dirty="0"/>
          </a:p>
        </p:txBody>
      </p:sp>
      <p:sp>
        <p:nvSpPr>
          <p:cNvPr id="7" name="6 Rectángulo"/>
          <p:cNvSpPr/>
          <p:nvPr/>
        </p:nvSpPr>
        <p:spPr>
          <a:xfrm>
            <a:off x="0" y="2143116"/>
            <a:ext cx="9144000" cy="2308324"/>
          </a:xfrm>
          <a:prstGeom prst="rect">
            <a:avLst/>
          </a:prstGeom>
          <a:solidFill>
            <a:schemeClr val="accent1">
              <a:lumMod val="50000"/>
            </a:schemeClr>
          </a:solidFill>
        </p:spPr>
        <p:txBody>
          <a:bodyPr wrap="square">
            <a:spAutoFit/>
          </a:bodyPr>
          <a:lstStyle/>
          <a:p>
            <a:pPr algn="just">
              <a:buFont typeface="Wingdings" pitchFamily="2" charset="2"/>
              <a:buChar char="q"/>
            </a:pPr>
            <a:r>
              <a:rPr lang="es-ES" b="1" dirty="0" smtClean="0">
                <a:solidFill>
                  <a:srgbClr val="FFC000"/>
                </a:solidFill>
              </a:rPr>
              <a:t>El índice SAE </a:t>
            </a:r>
            <a:r>
              <a:rPr lang="es-ES" b="1" dirty="0" smtClean="0"/>
              <a:t>indica cómo es el flujo de los aceites a ciertas temperaturas. Solo tiene relación con el grado de viscosidad sin referirse a la calidad del aceite, la presencia de aditivos, el funcionamiento o aplicación para condiciones de servicio especializado.</a:t>
            </a:r>
          </a:p>
          <a:p>
            <a:pPr algn="just"/>
            <a:endParaRPr lang="es-ES" b="1" dirty="0" smtClean="0"/>
          </a:p>
          <a:p>
            <a:pPr algn="just">
              <a:buFont typeface="Wingdings" pitchFamily="2" charset="2"/>
              <a:buChar char="q"/>
            </a:pPr>
            <a:r>
              <a:rPr lang="es-ES" b="1" dirty="0" smtClean="0">
                <a:solidFill>
                  <a:srgbClr val="FFC000"/>
                </a:solidFill>
              </a:rPr>
              <a:t>La clasificación  S.A.E. </a:t>
            </a:r>
            <a:r>
              <a:rPr lang="es-ES" b="1" dirty="0" smtClean="0"/>
              <a:t>está basada en la medida de la viscosidad del aceite a dos temperaturas, constituyendo dos series: la serie “Winter” a 0 ºF (-18 ºC) y la serie  “normal” a 210 º F (99 º Cº)</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61990"/>
          </a:xfrm>
          <a:solidFill>
            <a:schemeClr val="accent1">
              <a:lumMod val="50000"/>
            </a:schemeClr>
          </a:solidFill>
        </p:spPr>
        <p:txBody>
          <a:bodyPr/>
          <a:lstStyle/>
          <a:p>
            <a:pPr algn="ctr"/>
            <a:r>
              <a:rPr lang="es-ES" sz="4000" dirty="0" smtClean="0">
                <a:solidFill>
                  <a:srgbClr val="FFC000"/>
                </a:solidFill>
              </a:rPr>
              <a:t>CLASIFICACIÓN </a:t>
            </a:r>
            <a:r>
              <a:rPr lang="es-ES" sz="4000" dirty="0" smtClean="0">
                <a:solidFill>
                  <a:srgbClr val="03ED19"/>
                </a:solidFill>
              </a:rPr>
              <a:t>SAE</a:t>
            </a:r>
            <a:r>
              <a:rPr lang="es-ES" sz="4000" dirty="0" smtClean="0">
                <a:solidFill>
                  <a:srgbClr val="FFC000"/>
                </a:solidFill>
              </a:rPr>
              <a:t>, ACEITES PARA MOTOR</a:t>
            </a:r>
            <a:endParaRPr lang="es-ES" sz="4000" dirty="0">
              <a:solidFill>
                <a:srgbClr val="FFC0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12</a:t>
            </a:fld>
            <a:endParaRPr lang="es-ES"/>
          </a:p>
        </p:txBody>
      </p:sp>
      <p:pic>
        <p:nvPicPr>
          <p:cNvPr id="494594" name="Picture 2"/>
          <p:cNvPicPr>
            <a:picLocks noChangeAspect="1" noChangeArrowheads="1"/>
          </p:cNvPicPr>
          <p:nvPr/>
        </p:nvPicPr>
        <p:blipFill>
          <a:blip r:embed="rId2"/>
          <a:srcRect/>
          <a:stretch>
            <a:fillRect/>
          </a:stretch>
        </p:blipFill>
        <p:spPr bwMode="auto">
          <a:xfrm>
            <a:off x="71406" y="785794"/>
            <a:ext cx="901191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13</a:t>
            </a:fld>
            <a:endParaRPr lang="es-ES"/>
          </a:p>
        </p:txBody>
      </p:sp>
      <p:sp>
        <p:nvSpPr>
          <p:cNvPr id="6" name="1 Título"/>
          <p:cNvSpPr txBox="1">
            <a:spLocks/>
          </p:cNvSpPr>
          <p:nvPr/>
        </p:nvSpPr>
        <p:spPr bwMode="auto">
          <a:xfrm>
            <a:off x="0" y="0"/>
            <a:ext cx="9144000" cy="561990"/>
          </a:xfrm>
          <a:prstGeom prst="rect">
            <a:avLst/>
          </a:prstGeom>
          <a:solidFill>
            <a:schemeClr val="accent1">
              <a:lumMod val="50000"/>
            </a:schemeClr>
          </a:solid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0" i="0" u="none" strike="noStrike" kern="1200" cap="none" spc="0" normalizeH="0" baseline="0" noProof="0" dirty="0" smtClean="0">
                <a:ln>
                  <a:noFill/>
                </a:ln>
                <a:solidFill>
                  <a:srgbClr val="FFC000"/>
                </a:solidFill>
                <a:effectLst/>
                <a:uLnTx/>
                <a:uFillTx/>
                <a:latin typeface="+mj-lt"/>
                <a:ea typeface="+mj-ea"/>
                <a:cs typeface="+mj-cs"/>
              </a:rPr>
              <a:t>CLASIFICACIÓN </a:t>
            </a:r>
            <a:r>
              <a:rPr kumimoji="0" lang="es-ES" sz="4000" b="0" i="0" u="none" strike="noStrike" kern="1200" cap="none" spc="0" normalizeH="0" baseline="0" noProof="0" dirty="0" smtClean="0">
                <a:ln>
                  <a:noFill/>
                </a:ln>
                <a:solidFill>
                  <a:srgbClr val="03ED19"/>
                </a:solidFill>
                <a:effectLst/>
                <a:uLnTx/>
                <a:uFillTx/>
                <a:latin typeface="+mj-lt"/>
                <a:ea typeface="+mj-ea"/>
                <a:cs typeface="+mj-cs"/>
              </a:rPr>
              <a:t>SAE</a:t>
            </a:r>
            <a:r>
              <a:rPr kumimoji="0" lang="es-ES" sz="4000" b="0" i="0" u="none" strike="noStrike" kern="1200" cap="none" spc="0" normalizeH="0" baseline="0" noProof="0" dirty="0" smtClean="0">
                <a:ln>
                  <a:noFill/>
                </a:ln>
                <a:solidFill>
                  <a:srgbClr val="FFC000"/>
                </a:solidFill>
                <a:effectLst/>
                <a:uLnTx/>
                <a:uFillTx/>
                <a:latin typeface="+mj-lt"/>
                <a:ea typeface="+mj-ea"/>
                <a:cs typeface="+mj-cs"/>
              </a:rPr>
              <a:t>, ACEITES PARA MOTOR</a:t>
            </a:r>
            <a:endParaRPr kumimoji="0" lang="es-ES" sz="4000" b="0" i="0" u="none" strike="noStrike" kern="1200" cap="none" spc="0" normalizeH="0" baseline="0" noProof="0" dirty="0">
              <a:ln>
                <a:noFill/>
              </a:ln>
              <a:solidFill>
                <a:srgbClr val="FFC000"/>
              </a:solidFill>
              <a:effectLst/>
              <a:uLnTx/>
              <a:uFillTx/>
              <a:latin typeface="+mj-lt"/>
              <a:ea typeface="+mj-ea"/>
              <a:cs typeface="+mj-cs"/>
            </a:endParaRPr>
          </a:p>
        </p:txBody>
      </p:sp>
      <p:sp>
        <p:nvSpPr>
          <p:cNvPr id="7" name="6 Rectángulo"/>
          <p:cNvSpPr/>
          <p:nvPr/>
        </p:nvSpPr>
        <p:spPr>
          <a:xfrm>
            <a:off x="0" y="642918"/>
            <a:ext cx="9144000" cy="2308324"/>
          </a:xfrm>
          <a:prstGeom prst="rect">
            <a:avLst/>
          </a:prstGeom>
          <a:solidFill>
            <a:schemeClr val="accent1">
              <a:lumMod val="50000"/>
            </a:schemeClr>
          </a:solidFill>
        </p:spPr>
        <p:txBody>
          <a:bodyPr wrap="square">
            <a:spAutoFit/>
          </a:bodyPr>
          <a:lstStyle/>
          <a:p>
            <a:r>
              <a:rPr lang="es-ES" dirty="0" smtClean="0">
                <a:solidFill>
                  <a:srgbClr val="03ED19"/>
                </a:solidFill>
              </a:rPr>
              <a:t>ACEITES MULTIGRADO:</a:t>
            </a:r>
          </a:p>
          <a:p>
            <a:endParaRPr lang="es-ES" dirty="0" smtClean="0">
              <a:solidFill>
                <a:srgbClr val="03ED19"/>
              </a:solidFill>
            </a:endParaRPr>
          </a:p>
          <a:p>
            <a:pPr>
              <a:buFont typeface="Wingdings" pitchFamily="2" charset="2"/>
              <a:buChar char="q"/>
            </a:pPr>
            <a:r>
              <a:rPr lang="es-ES" dirty="0" smtClean="0"/>
              <a:t>Mediante aditivos cubren varios grados de la escala SAE</a:t>
            </a:r>
          </a:p>
          <a:p>
            <a:endParaRPr lang="es-ES" dirty="0" smtClean="0"/>
          </a:p>
          <a:p>
            <a:pPr>
              <a:buFont typeface="Wingdings" pitchFamily="2" charset="2"/>
              <a:buChar char="q"/>
            </a:pPr>
            <a:r>
              <a:rPr lang="es-ES" dirty="0" smtClean="0"/>
              <a:t>Se definen por dos números: un grado: “Winter ” y un grado normal.</a:t>
            </a:r>
          </a:p>
          <a:p>
            <a:endParaRPr lang="es-ES" dirty="0" smtClean="0"/>
          </a:p>
          <a:p>
            <a:pPr>
              <a:buFont typeface="Wingdings" pitchFamily="2" charset="2"/>
              <a:buChar char="q"/>
            </a:pPr>
            <a:r>
              <a:rPr lang="es-ES" dirty="0" smtClean="0"/>
              <a:t>Ejemplo: SAE 10W 50 indica que el aceite se comporta en frío como un SAE 10 y en  caliente como un SAE 50.</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14</a:t>
            </a:fld>
            <a:endParaRPr lang="es-ES"/>
          </a:p>
        </p:txBody>
      </p:sp>
      <p:sp>
        <p:nvSpPr>
          <p:cNvPr id="6" name="5 Rectángulo"/>
          <p:cNvSpPr/>
          <p:nvPr/>
        </p:nvSpPr>
        <p:spPr>
          <a:xfrm>
            <a:off x="0" y="0"/>
            <a:ext cx="9144000" cy="523220"/>
          </a:xfrm>
          <a:prstGeom prst="rect">
            <a:avLst/>
          </a:prstGeom>
          <a:solidFill>
            <a:schemeClr val="accent1">
              <a:lumMod val="50000"/>
            </a:schemeClr>
          </a:solidFill>
        </p:spPr>
        <p:txBody>
          <a:bodyPr wrap="square">
            <a:spAutoFit/>
          </a:bodyPr>
          <a:lstStyle/>
          <a:p>
            <a:pPr algn="ctr"/>
            <a:r>
              <a:rPr lang="es-ES" sz="2800" b="1" dirty="0" smtClean="0">
                <a:solidFill>
                  <a:srgbClr val="FFC000"/>
                </a:solidFill>
              </a:rPr>
              <a:t>CLASIFICACIÓN </a:t>
            </a:r>
            <a:r>
              <a:rPr lang="es-ES" sz="2800" b="1" dirty="0" smtClean="0">
                <a:solidFill>
                  <a:srgbClr val="03ED19"/>
                </a:solidFill>
              </a:rPr>
              <a:t>API</a:t>
            </a:r>
            <a:r>
              <a:rPr lang="es-ES" sz="2800" b="1" dirty="0" smtClean="0">
                <a:solidFill>
                  <a:srgbClr val="FFC000"/>
                </a:solidFill>
              </a:rPr>
              <a:t>, POR EFICACIA DEL SERVICIO</a:t>
            </a:r>
            <a:endParaRPr lang="es-ES" sz="2800" b="1" dirty="0">
              <a:solidFill>
                <a:srgbClr val="FFC000"/>
              </a:solidFill>
            </a:endParaRPr>
          </a:p>
        </p:txBody>
      </p:sp>
      <p:sp>
        <p:nvSpPr>
          <p:cNvPr id="7" name="6 Rectángulo"/>
          <p:cNvSpPr/>
          <p:nvPr/>
        </p:nvSpPr>
        <p:spPr>
          <a:xfrm>
            <a:off x="0" y="642918"/>
            <a:ext cx="9144000" cy="2585323"/>
          </a:xfrm>
          <a:prstGeom prst="rect">
            <a:avLst/>
          </a:prstGeom>
          <a:solidFill>
            <a:schemeClr val="accent1">
              <a:lumMod val="50000"/>
            </a:schemeClr>
          </a:solidFill>
        </p:spPr>
        <p:txBody>
          <a:bodyPr wrap="square">
            <a:spAutoFit/>
          </a:bodyPr>
          <a:lstStyle/>
          <a:p>
            <a:pPr algn="just"/>
            <a:r>
              <a:rPr lang="es-ES" b="1" dirty="0" smtClean="0"/>
              <a:t>Los rangos de servicio API definen la calidad mínima que debe de tener el aceite.</a:t>
            </a:r>
          </a:p>
          <a:p>
            <a:pPr algn="just"/>
            <a:endParaRPr lang="es-ES" b="1" dirty="0" smtClean="0"/>
          </a:p>
          <a:p>
            <a:pPr algn="just">
              <a:buFont typeface="Wingdings" pitchFamily="2" charset="2"/>
              <a:buChar char="q"/>
            </a:pPr>
            <a:r>
              <a:rPr lang="es-ES" b="1" dirty="0" smtClean="0">
                <a:solidFill>
                  <a:srgbClr val="FFFF00"/>
                </a:solidFill>
              </a:rPr>
              <a:t>Primera letra</a:t>
            </a:r>
          </a:p>
          <a:p>
            <a:pPr algn="just"/>
            <a:r>
              <a:rPr lang="pt-BR" dirty="0" smtClean="0"/>
              <a:t>Servicio </a:t>
            </a:r>
            <a:r>
              <a:rPr lang="pt-BR" dirty="0" smtClean="0">
                <a:solidFill>
                  <a:srgbClr val="FFC000"/>
                </a:solidFill>
              </a:rPr>
              <a:t>C</a:t>
            </a:r>
            <a:r>
              <a:rPr lang="pt-BR" dirty="0" smtClean="0"/>
              <a:t> (Comercial): motores Diesel</a:t>
            </a:r>
          </a:p>
          <a:p>
            <a:pPr algn="just"/>
            <a:r>
              <a:rPr lang="es-ES" dirty="0" smtClean="0"/>
              <a:t>Servicio </a:t>
            </a:r>
            <a:r>
              <a:rPr lang="es-ES" dirty="0" smtClean="0">
                <a:solidFill>
                  <a:srgbClr val="FFC000"/>
                </a:solidFill>
              </a:rPr>
              <a:t>S</a:t>
            </a:r>
            <a:r>
              <a:rPr lang="es-ES" dirty="0" smtClean="0"/>
              <a:t> (Service): motores Otto</a:t>
            </a:r>
          </a:p>
          <a:p>
            <a:pPr algn="just"/>
            <a:endParaRPr lang="es-ES" dirty="0" smtClean="0"/>
          </a:p>
          <a:p>
            <a:pPr algn="just">
              <a:buFont typeface="Wingdings" pitchFamily="2" charset="2"/>
              <a:buChar char="q"/>
            </a:pPr>
            <a:r>
              <a:rPr lang="es-ES" dirty="0" smtClean="0">
                <a:solidFill>
                  <a:srgbClr val="FFFF00"/>
                </a:solidFill>
              </a:rPr>
              <a:t>Segunda letra</a:t>
            </a:r>
          </a:p>
          <a:p>
            <a:pPr algn="just"/>
            <a:r>
              <a:rPr lang="es-ES" dirty="0" smtClean="0"/>
              <a:t>Indica el grado de actualización de los rangos: </a:t>
            </a:r>
            <a:r>
              <a:rPr lang="es-ES" dirty="0" smtClean="0">
                <a:solidFill>
                  <a:srgbClr val="FFC000"/>
                </a:solidFill>
              </a:rPr>
              <a:t>A</a:t>
            </a:r>
            <a:r>
              <a:rPr lang="es-ES" dirty="0" smtClean="0"/>
              <a:t> es el más antiguo, </a:t>
            </a:r>
            <a:r>
              <a:rPr lang="es-ES" dirty="0" smtClean="0">
                <a:solidFill>
                  <a:srgbClr val="FFC000"/>
                </a:solidFill>
              </a:rPr>
              <a:t>H</a:t>
            </a:r>
            <a:r>
              <a:rPr lang="es-ES" dirty="0" smtClean="0"/>
              <a:t> el más actualizado...</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15</a:t>
            </a:fld>
            <a:endParaRPr lang="es-ES"/>
          </a:p>
        </p:txBody>
      </p:sp>
      <p:pic>
        <p:nvPicPr>
          <p:cNvPr id="495618" name="Picture 2"/>
          <p:cNvPicPr>
            <a:picLocks noChangeAspect="1" noChangeArrowheads="1"/>
          </p:cNvPicPr>
          <p:nvPr/>
        </p:nvPicPr>
        <p:blipFill>
          <a:blip r:embed="rId2"/>
          <a:srcRect/>
          <a:stretch>
            <a:fillRect/>
          </a:stretch>
        </p:blipFill>
        <p:spPr bwMode="auto">
          <a:xfrm>
            <a:off x="0" y="1643050"/>
            <a:ext cx="9076986" cy="4857784"/>
          </a:xfrm>
          <a:prstGeom prst="rect">
            <a:avLst/>
          </a:prstGeom>
          <a:noFill/>
          <a:ln w="9525">
            <a:noFill/>
            <a:miter lim="800000"/>
            <a:headEnd/>
            <a:tailEnd/>
          </a:ln>
          <a:effectLst/>
        </p:spPr>
      </p:pic>
      <p:sp>
        <p:nvSpPr>
          <p:cNvPr id="7" name="6 Rectángulo"/>
          <p:cNvSpPr/>
          <p:nvPr/>
        </p:nvSpPr>
        <p:spPr>
          <a:xfrm>
            <a:off x="0" y="1000108"/>
            <a:ext cx="9144000" cy="523220"/>
          </a:xfrm>
          <a:prstGeom prst="rect">
            <a:avLst/>
          </a:prstGeom>
          <a:solidFill>
            <a:schemeClr val="accent1">
              <a:lumMod val="50000"/>
            </a:schemeClr>
          </a:solidFill>
        </p:spPr>
        <p:txBody>
          <a:bodyPr wrap="square">
            <a:spAutoFit/>
          </a:bodyPr>
          <a:lstStyle/>
          <a:p>
            <a:pPr algn="ctr"/>
            <a:r>
              <a:rPr lang="es-ES" sz="2800" b="1" dirty="0" smtClean="0">
                <a:solidFill>
                  <a:srgbClr val="FFC000"/>
                </a:solidFill>
              </a:rPr>
              <a:t>CLASIFICACIÓN </a:t>
            </a:r>
            <a:r>
              <a:rPr lang="es-ES" sz="2800" b="1" dirty="0" smtClean="0">
                <a:solidFill>
                  <a:srgbClr val="03ED19"/>
                </a:solidFill>
              </a:rPr>
              <a:t>API</a:t>
            </a:r>
            <a:r>
              <a:rPr lang="es-ES" sz="2800" b="1" dirty="0" smtClean="0">
                <a:solidFill>
                  <a:srgbClr val="FFC000"/>
                </a:solidFill>
              </a:rPr>
              <a:t>, POR EFICACIA DEL SERVICIO</a:t>
            </a:r>
            <a:endParaRPr lang="es-ES" sz="2800" b="1"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16</a:t>
            </a:fld>
            <a:endParaRPr lang="es-ES"/>
          </a:p>
        </p:txBody>
      </p:sp>
      <p:pic>
        <p:nvPicPr>
          <p:cNvPr id="496642" name="Picture 2"/>
          <p:cNvPicPr>
            <a:picLocks noChangeAspect="1" noChangeArrowheads="1"/>
          </p:cNvPicPr>
          <p:nvPr/>
        </p:nvPicPr>
        <p:blipFill>
          <a:blip r:embed="rId2"/>
          <a:srcRect/>
          <a:stretch>
            <a:fillRect/>
          </a:stretch>
        </p:blipFill>
        <p:spPr bwMode="auto">
          <a:xfrm>
            <a:off x="0" y="142852"/>
            <a:ext cx="910748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17</a:t>
            </a:fld>
            <a:endParaRPr lang="es-ES"/>
          </a:p>
        </p:txBody>
      </p:sp>
      <p:pic>
        <p:nvPicPr>
          <p:cNvPr id="497666" name="Picture 2"/>
          <p:cNvPicPr>
            <a:picLocks noChangeAspect="1" noChangeArrowheads="1"/>
          </p:cNvPicPr>
          <p:nvPr/>
        </p:nvPicPr>
        <p:blipFill>
          <a:blip r:embed="rId2"/>
          <a:srcRect/>
          <a:stretch>
            <a:fillRect/>
          </a:stretch>
        </p:blipFill>
        <p:spPr bwMode="auto">
          <a:xfrm>
            <a:off x="-1" y="0"/>
            <a:ext cx="9160043"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18</a:t>
            </a:fld>
            <a:endParaRPr lang="es-ES"/>
          </a:p>
        </p:txBody>
      </p:sp>
      <p:pic>
        <p:nvPicPr>
          <p:cNvPr id="498690" name="Picture 2"/>
          <p:cNvPicPr>
            <a:picLocks noChangeAspect="1" noChangeArrowheads="1"/>
          </p:cNvPicPr>
          <p:nvPr/>
        </p:nvPicPr>
        <p:blipFill>
          <a:blip r:embed="rId2"/>
          <a:srcRect/>
          <a:stretch>
            <a:fillRect/>
          </a:stretch>
        </p:blipFill>
        <p:spPr bwMode="auto">
          <a:xfrm>
            <a:off x="214281" y="214290"/>
            <a:ext cx="8925007"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a:xfrm>
            <a:off x="2500298" y="0"/>
            <a:ext cx="3214710" cy="749277"/>
          </a:xfrm>
          <a:solidFill>
            <a:schemeClr val="accent1">
              <a:lumMod val="75000"/>
            </a:schemeClr>
          </a:solidFill>
          <a:ln>
            <a:solidFill>
              <a:schemeClr val="tx1"/>
            </a:solidFill>
          </a:ln>
        </p:spPr>
        <p:txBody>
          <a:bodyPr/>
          <a:lstStyle/>
          <a:p>
            <a:pPr algn="ctr"/>
            <a:r>
              <a:rPr lang="es-ES" sz="5400" u="sng" dirty="0" smtClean="0">
                <a:solidFill>
                  <a:srgbClr val="FFC000"/>
                </a:solidFill>
              </a:rPr>
              <a:t>FUERZA</a:t>
            </a:r>
            <a:endParaRPr lang="es-ES" sz="4800" dirty="0" smtClean="0">
              <a:solidFill>
                <a:srgbClr val="FFC000"/>
              </a:solidFill>
            </a:endParaRPr>
          </a:p>
        </p:txBody>
      </p:sp>
      <p:pic>
        <p:nvPicPr>
          <p:cNvPr id="1028" name="Picture 2"/>
          <p:cNvPicPr>
            <a:picLocks noGrp="1" noChangeAspect="1" noChangeArrowheads="1"/>
          </p:cNvPicPr>
          <p:nvPr>
            <p:ph idx="1"/>
          </p:nvPr>
        </p:nvPicPr>
        <p:blipFill>
          <a:blip r:embed="rId3"/>
          <a:srcRect/>
          <a:stretch>
            <a:fillRect/>
          </a:stretch>
        </p:blipFill>
        <p:spPr>
          <a:xfrm>
            <a:off x="4214813" y="2503488"/>
            <a:ext cx="4929187" cy="4354512"/>
          </a:xfrm>
          <a:noFill/>
        </p:spPr>
      </p:pic>
      <p:sp>
        <p:nvSpPr>
          <p:cNvPr id="20483" name="3 Marcador de pie de página"/>
          <p:cNvSpPr>
            <a:spLocks noGrp="1"/>
          </p:cNvSpPr>
          <p:nvPr>
            <p:ph type="ftr" sz="quarter" idx="11"/>
          </p:nvPr>
        </p:nvSpPr>
        <p:spPr bwMode="auto">
          <a:xfrm>
            <a:off x="285750" y="6492875"/>
            <a:ext cx="3352800" cy="365125"/>
          </a:xfrm>
          <a:ln>
            <a:miter lim="800000"/>
            <a:headEnd/>
            <a:tailEnd/>
          </a:ln>
        </p:spPr>
        <p:txBody>
          <a:bodyPr wrap="square" lIns="91440" rIns="91440" numCol="1" anchorCtr="0" compatLnSpc="1">
            <a:prstTxWarp prst="textNoShape">
              <a:avLst/>
            </a:prstTxWarp>
          </a:bodyPr>
          <a:lstStyle/>
          <a:p>
            <a:pPr>
              <a:defRPr/>
            </a:pPr>
            <a:r>
              <a:rPr lang="fi-FI" dirty="0"/>
              <a:t>Ing. Juan Jose Nina Ch.</a:t>
            </a:r>
            <a:endParaRPr lang="es-ES" dirty="0"/>
          </a:p>
        </p:txBody>
      </p:sp>
      <p:pic>
        <p:nvPicPr>
          <p:cNvPr id="1030" name="Picture 3"/>
          <p:cNvPicPr>
            <a:picLocks noChangeAspect="1" noChangeArrowheads="1"/>
          </p:cNvPicPr>
          <p:nvPr/>
        </p:nvPicPr>
        <p:blipFill>
          <a:blip r:embed="rId4"/>
          <a:srcRect/>
          <a:stretch>
            <a:fillRect/>
          </a:stretch>
        </p:blipFill>
        <p:spPr bwMode="auto">
          <a:xfrm>
            <a:off x="5072066" y="785794"/>
            <a:ext cx="3271837" cy="1654175"/>
          </a:xfrm>
          <a:prstGeom prst="rect">
            <a:avLst/>
          </a:prstGeom>
          <a:noFill/>
          <a:ln w="9525">
            <a:noFill/>
            <a:miter lim="800000"/>
            <a:headEnd/>
            <a:tailEnd/>
          </a:ln>
        </p:spPr>
      </p:pic>
      <p:sp>
        <p:nvSpPr>
          <p:cNvPr id="1031" name="6 Rectángulo"/>
          <p:cNvSpPr>
            <a:spLocks noChangeArrowheads="1"/>
          </p:cNvSpPr>
          <p:nvPr/>
        </p:nvSpPr>
        <p:spPr bwMode="auto">
          <a:xfrm>
            <a:off x="0" y="857250"/>
            <a:ext cx="4000500" cy="2586038"/>
          </a:xfrm>
          <a:prstGeom prst="rect">
            <a:avLst/>
          </a:prstGeom>
          <a:noFill/>
          <a:ln w="9525">
            <a:noFill/>
            <a:miter lim="800000"/>
            <a:headEnd/>
            <a:tailEnd/>
          </a:ln>
        </p:spPr>
        <p:txBody>
          <a:bodyPr>
            <a:spAutoFit/>
          </a:bodyPr>
          <a:lstStyle/>
          <a:p>
            <a:pPr algn="just"/>
            <a:r>
              <a:rPr lang="es-ES" dirty="0">
                <a:solidFill>
                  <a:srgbClr val="FFFF00"/>
                </a:solidFill>
              </a:rPr>
              <a:t>Se denomina fuerza a cualquier causa o agente físico que Produce:</a:t>
            </a:r>
          </a:p>
          <a:p>
            <a:pPr algn="just"/>
            <a:endParaRPr lang="es-ES" dirty="0"/>
          </a:p>
          <a:p>
            <a:pPr algn="just"/>
            <a:r>
              <a:rPr lang="es-ES" dirty="0"/>
              <a:t>• Cambios en el estado de</a:t>
            </a:r>
          </a:p>
          <a:p>
            <a:pPr algn="just"/>
            <a:r>
              <a:rPr lang="es-ES" dirty="0"/>
              <a:t>  </a:t>
            </a:r>
            <a:r>
              <a:rPr lang="es-ES" dirty="0" smtClean="0"/>
              <a:t>movimiento.</a:t>
            </a:r>
            <a:endParaRPr lang="es-ES" dirty="0"/>
          </a:p>
          <a:p>
            <a:pPr algn="just"/>
            <a:endParaRPr lang="es-ES" dirty="0"/>
          </a:p>
          <a:p>
            <a:pPr algn="just"/>
            <a:r>
              <a:rPr lang="es-ES" dirty="0"/>
              <a:t>• Deformación de los </a:t>
            </a:r>
            <a:r>
              <a:rPr lang="es-ES" dirty="0" smtClean="0"/>
              <a:t>objetos.</a:t>
            </a:r>
            <a:endParaRPr lang="es-ES" dirty="0"/>
          </a:p>
          <a:p>
            <a:pPr algn="just"/>
            <a:endParaRPr lang="es-ES" dirty="0"/>
          </a:p>
          <a:p>
            <a:pPr algn="just"/>
            <a:r>
              <a:rPr lang="es-ES" dirty="0"/>
              <a:t>• Equilibrio o pérdida de </a:t>
            </a:r>
            <a:r>
              <a:rPr lang="es-ES" dirty="0" smtClean="0"/>
              <a:t>equilibrio.</a:t>
            </a:r>
            <a:endParaRPr lang="es-ES" dirty="0"/>
          </a:p>
        </p:txBody>
      </p:sp>
      <p:graphicFrame>
        <p:nvGraphicFramePr>
          <p:cNvPr id="1026" name="Object 7"/>
          <p:cNvGraphicFramePr>
            <a:graphicFrameLocks noChangeAspect="1"/>
          </p:cNvGraphicFramePr>
          <p:nvPr/>
        </p:nvGraphicFramePr>
        <p:xfrm>
          <a:off x="571472" y="3643314"/>
          <a:ext cx="2143108" cy="612533"/>
        </p:xfrm>
        <a:graphic>
          <a:graphicData uri="http://schemas.openxmlformats.org/presentationml/2006/ole">
            <p:oleObj spid="_x0000_s1026" name="Ecuación" r:id="rId5" imgW="622080" imgH="177480" progId="Equation.3">
              <p:embed/>
            </p:oleObj>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ct 4"/>
          <p:cNvGraphicFramePr>
            <a:graphicFrameLocks noChangeAspect="1"/>
          </p:cNvGraphicFramePr>
          <p:nvPr/>
        </p:nvGraphicFramePr>
        <p:xfrm>
          <a:off x="1142976" y="5214950"/>
          <a:ext cx="1714512" cy="786607"/>
        </p:xfrm>
        <a:graphic>
          <a:graphicData uri="http://schemas.openxmlformats.org/presentationml/2006/ole">
            <p:oleObj spid="_x0000_s1028" name="Ecuación" r:id="rId6" imgW="850680" imgH="393480" progId="Equation.3">
              <p:embed/>
            </p:oleObj>
          </a:graphicData>
        </a:graphic>
      </p:graphicFrame>
      <p:sp>
        <p:nvSpPr>
          <p:cNvPr id="15" name="14 CuadroTexto"/>
          <p:cNvSpPr txBox="1"/>
          <p:nvPr/>
        </p:nvSpPr>
        <p:spPr>
          <a:xfrm>
            <a:off x="0" y="4500570"/>
            <a:ext cx="4083169" cy="369332"/>
          </a:xfrm>
          <a:prstGeom prst="rect">
            <a:avLst/>
          </a:prstGeom>
          <a:noFill/>
        </p:spPr>
        <p:txBody>
          <a:bodyPr wrap="none" rtlCol="0">
            <a:spAutoFit/>
          </a:bodyPr>
          <a:lstStyle/>
          <a:p>
            <a:r>
              <a:rPr lang="es-ES" dirty="0" smtClean="0"/>
              <a:t>Su unidad en el sistema internacional:</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214313" y="142875"/>
            <a:ext cx="8715375" cy="1847850"/>
          </a:xfr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txBody>
          <a:bodyPr/>
          <a:lstStyle/>
          <a:p>
            <a:pPr algn="ctr" eaLnBrk="1" hangingPunct="1"/>
            <a:r>
              <a:rPr lang="es-ES" sz="6600" i="1" dirty="0" smtClean="0">
                <a:solidFill>
                  <a:srgbClr val="FFC000"/>
                </a:solidFill>
              </a:rPr>
              <a:t>CAPACIDAD TERMINAL Nº O1</a:t>
            </a:r>
            <a:endParaRPr lang="es-ES" sz="6000" dirty="0" smtClean="0">
              <a:solidFill>
                <a:srgbClr val="FFC000"/>
              </a:solidFill>
            </a:endParaRPr>
          </a:p>
        </p:txBody>
      </p:sp>
      <p:sp>
        <p:nvSpPr>
          <p:cNvPr id="3" name="2 Marcador de contenido"/>
          <p:cNvSpPr>
            <a:spLocks noGrp="1"/>
          </p:cNvSpPr>
          <p:nvPr>
            <p:ph idx="1"/>
          </p:nvPr>
        </p:nvSpPr>
        <p:spPr>
          <a:xfrm>
            <a:off x="428625" y="2643188"/>
            <a:ext cx="8229600" cy="3643312"/>
          </a:xfrm>
          <a:solidFill>
            <a:schemeClr val="accent5">
              <a:lumMod val="75000"/>
            </a:schemeClr>
          </a:solidFill>
        </p:spPr>
        <p:txBody>
          <a:bodyPr>
            <a:normAutofit/>
          </a:bodyPr>
          <a:lstStyle/>
          <a:p>
            <a:pPr marL="274320" lvl="1" indent="-274320" algn="ctr" eaLnBrk="1" fontAlgn="auto" hangingPunct="1">
              <a:spcAft>
                <a:spcPts val="0"/>
              </a:spcAft>
              <a:buClr>
                <a:schemeClr val="accent3"/>
              </a:buClr>
              <a:buSzPct val="95000"/>
              <a:buFont typeface="Wingdings 2"/>
              <a:buNone/>
              <a:defRPr/>
            </a:pPr>
            <a:r>
              <a:rPr lang="es-ES" sz="3600" dirty="0" smtClean="0">
                <a:solidFill>
                  <a:schemeClr val="accent3">
                    <a:lumMod val="20000"/>
                    <a:lumOff val="80000"/>
                  </a:schemeClr>
                </a:solidFill>
              </a:rPr>
              <a:t>Ejecutar el ajuste de los diferentes   componentes hidráulicos y  neumáticos de los sistemas de suspensión, dirección y frenos automotrices, de acuerdo a especificaciones técnicas.</a:t>
            </a:r>
            <a:endParaRPr lang="es-ES" dirty="0">
              <a:solidFill>
                <a:schemeClr val="accent3">
                  <a:lumMod val="20000"/>
                  <a:lumOff val="80000"/>
                </a:schemeClr>
              </a:solidFill>
            </a:endParaRPr>
          </a:p>
        </p:txBody>
      </p:sp>
      <p:sp>
        <p:nvSpPr>
          <p:cNvPr id="4" name="3 Marcador de número de diapositiva"/>
          <p:cNvSpPr>
            <a:spLocks noGrp="1"/>
          </p:cNvSpPr>
          <p:nvPr>
            <p:ph type="sldNum" sz="quarter" idx="12"/>
          </p:nvPr>
        </p:nvSpPr>
        <p:spPr/>
        <p:txBody>
          <a:bodyPr/>
          <a:lstStyle/>
          <a:p>
            <a:pPr>
              <a:defRPr/>
            </a:pPr>
            <a:fld id="{A08B5966-AB21-4559-8D3C-6AC4BE6FE2CD}" type="slidenum">
              <a:rPr lang="es-ES" smtClean="0"/>
              <a:pPr>
                <a:defRPr/>
              </a:pPr>
              <a:t>2</a:t>
            </a:fld>
            <a:endParaRPr lang="es-ES" dirty="0"/>
          </a:p>
        </p:txBody>
      </p:sp>
      <p:sp>
        <p:nvSpPr>
          <p:cNvPr id="5" name="4 Marcador de pie de página"/>
          <p:cNvSpPr>
            <a:spLocks noGrp="1"/>
          </p:cNvSpPr>
          <p:nvPr>
            <p:ph type="ftr" sz="quarter" idx="11"/>
          </p:nvPr>
        </p:nvSpPr>
        <p:spPr/>
        <p:txBody>
          <a:bodyPr/>
          <a:lstStyle/>
          <a:p>
            <a:pPr>
              <a:defRPr/>
            </a:pPr>
            <a:r>
              <a:rPr lang="es-ES" dirty="0"/>
              <a:t>Ing. JUAN J. NINA CHARAJA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6050" y="142852"/>
            <a:ext cx="4071966" cy="704866"/>
          </a:xfrm>
          <a:solidFill>
            <a:schemeClr val="accent1">
              <a:lumMod val="75000"/>
            </a:schemeClr>
          </a:solidFill>
          <a:ln>
            <a:solidFill>
              <a:schemeClr val="tx1"/>
            </a:solidFill>
          </a:ln>
        </p:spPr>
        <p:txBody>
          <a:bodyPr/>
          <a:lstStyle/>
          <a:p>
            <a:pPr algn="ctr"/>
            <a:r>
              <a:rPr lang="es-ES" dirty="0" smtClean="0">
                <a:solidFill>
                  <a:srgbClr val="FFC000"/>
                </a:solidFill>
              </a:rPr>
              <a:t>PESO=FUERZA</a:t>
            </a:r>
            <a:endParaRPr lang="es-ES" dirty="0">
              <a:solidFill>
                <a:srgbClr val="FFC0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20</a:t>
            </a:fld>
            <a:endParaRPr lang="es-ES"/>
          </a:p>
        </p:txBody>
      </p:sp>
      <p:sp>
        <p:nvSpPr>
          <p:cNvPr id="6" name="5 CuadroTexto"/>
          <p:cNvSpPr txBox="1"/>
          <p:nvPr/>
        </p:nvSpPr>
        <p:spPr>
          <a:xfrm>
            <a:off x="642910" y="1214422"/>
            <a:ext cx="7301999" cy="892552"/>
          </a:xfrm>
          <a:prstGeom prst="rect">
            <a:avLst/>
          </a:prstGeom>
          <a:solidFill>
            <a:schemeClr val="accent1">
              <a:lumMod val="75000"/>
            </a:schemeClr>
          </a:solidFill>
        </p:spPr>
        <p:txBody>
          <a:bodyPr wrap="none" rtlCol="0">
            <a:spAutoFit/>
          </a:bodyPr>
          <a:lstStyle/>
          <a:p>
            <a:r>
              <a:rPr lang="es-ES" sz="2800" b="1" dirty="0" smtClean="0">
                <a:solidFill>
                  <a:srgbClr val="FFFF00"/>
                </a:solidFill>
              </a:rPr>
              <a:t>PESO</a:t>
            </a:r>
            <a:r>
              <a:rPr lang="es-ES" sz="2800" dirty="0" smtClean="0"/>
              <a:t>: </a:t>
            </a:r>
            <a:r>
              <a:rPr lang="es-ES" sz="2400" dirty="0" smtClean="0"/>
              <a:t>Es la </a:t>
            </a:r>
            <a:r>
              <a:rPr lang="es-ES" sz="2400" dirty="0" smtClean="0">
                <a:solidFill>
                  <a:srgbClr val="FF0000"/>
                </a:solidFill>
              </a:rPr>
              <a:t>fuerza</a:t>
            </a:r>
            <a:r>
              <a:rPr lang="es-ES" sz="2400" dirty="0" smtClean="0"/>
              <a:t> con la que el cuerpo es atraído</a:t>
            </a:r>
          </a:p>
          <a:p>
            <a:r>
              <a:rPr lang="es-ES" sz="2400" dirty="0" smtClean="0"/>
              <a:t>              hacia la tierra por la acción de la gravedad.</a:t>
            </a:r>
            <a:endParaRPr lang="es-ES" sz="2400" dirty="0"/>
          </a:p>
        </p:txBody>
      </p:sp>
      <p:sp>
        <p:nvSpPr>
          <p:cNvPr id="7" name="6 CuadroTexto"/>
          <p:cNvSpPr txBox="1"/>
          <p:nvPr/>
        </p:nvSpPr>
        <p:spPr>
          <a:xfrm>
            <a:off x="714348" y="2428868"/>
            <a:ext cx="1691489" cy="369332"/>
          </a:xfrm>
          <a:prstGeom prst="rect">
            <a:avLst/>
          </a:prstGeom>
          <a:solidFill>
            <a:srgbClr val="FF0000"/>
          </a:solidFill>
        </p:spPr>
        <p:txBody>
          <a:bodyPr wrap="none" rtlCol="0">
            <a:spAutoFit/>
          </a:bodyPr>
          <a:lstStyle/>
          <a:p>
            <a:r>
              <a:rPr lang="es-ES" dirty="0" smtClean="0"/>
              <a:t>1 </a:t>
            </a:r>
            <a:r>
              <a:rPr lang="es-ES" dirty="0" err="1" smtClean="0"/>
              <a:t>lbf</a:t>
            </a:r>
            <a:r>
              <a:rPr lang="es-ES" dirty="0" smtClean="0"/>
              <a:t> = 4,448 N</a:t>
            </a:r>
            <a:endParaRPr lang="es-ES" dirty="0"/>
          </a:p>
        </p:txBody>
      </p:sp>
      <p:sp>
        <p:nvSpPr>
          <p:cNvPr id="8" name="7 CuadroTexto"/>
          <p:cNvSpPr txBox="1"/>
          <p:nvPr/>
        </p:nvSpPr>
        <p:spPr>
          <a:xfrm>
            <a:off x="2786050" y="2428868"/>
            <a:ext cx="1627369" cy="369332"/>
          </a:xfrm>
          <a:prstGeom prst="rect">
            <a:avLst/>
          </a:prstGeom>
          <a:solidFill>
            <a:srgbClr val="FF0000"/>
          </a:solidFill>
        </p:spPr>
        <p:txBody>
          <a:bodyPr wrap="none" rtlCol="0">
            <a:spAutoFit/>
          </a:bodyPr>
          <a:lstStyle/>
          <a:p>
            <a:r>
              <a:rPr lang="es-ES" dirty="0" smtClean="0"/>
              <a:t>1N = 0,224 </a:t>
            </a:r>
            <a:r>
              <a:rPr lang="es-ES" dirty="0" err="1" smtClean="0"/>
              <a:t>lbf</a:t>
            </a:r>
            <a:endParaRPr lang="es-ES" dirty="0"/>
          </a:p>
        </p:txBody>
      </p:sp>
      <p:sp>
        <p:nvSpPr>
          <p:cNvPr id="9" name="8 CuadroTexto"/>
          <p:cNvSpPr txBox="1"/>
          <p:nvPr/>
        </p:nvSpPr>
        <p:spPr>
          <a:xfrm>
            <a:off x="785786" y="3071810"/>
            <a:ext cx="3461204" cy="369332"/>
          </a:xfrm>
          <a:prstGeom prst="rect">
            <a:avLst/>
          </a:prstGeom>
          <a:solidFill>
            <a:srgbClr val="FF0000"/>
          </a:solidFill>
        </p:spPr>
        <p:txBody>
          <a:bodyPr wrap="none" rtlCol="0">
            <a:spAutoFit/>
          </a:bodyPr>
          <a:lstStyle/>
          <a:p>
            <a:r>
              <a:rPr lang="es-ES" dirty="0" smtClean="0"/>
              <a:t>1KN = 10hN = 100daN = 1000N</a:t>
            </a:r>
            <a:endParaRPr lang="es-ES" dirty="0"/>
          </a:p>
        </p:txBody>
      </p:sp>
      <p:sp>
        <p:nvSpPr>
          <p:cNvPr id="10" name="9 CuadroTexto"/>
          <p:cNvSpPr txBox="1"/>
          <p:nvPr/>
        </p:nvSpPr>
        <p:spPr>
          <a:xfrm>
            <a:off x="1285852" y="3786190"/>
            <a:ext cx="2223686" cy="369332"/>
          </a:xfrm>
          <a:prstGeom prst="rect">
            <a:avLst/>
          </a:prstGeom>
          <a:solidFill>
            <a:srgbClr val="FFFF00"/>
          </a:solidFill>
        </p:spPr>
        <p:txBody>
          <a:bodyPr wrap="none" rtlCol="0">
            <a:spAutoFit/>
          </a:bodyPr>
          <a:lstStyle/>
          <a:p>
            <a:r>
              <a:rPr lang="es-ES" dirty="0" smtClean="0">
                <a:solidFill>
                  <a:schemeClr val="bg1"/>
                </a:solidFill>
              </a:rPr>
              <a:t>1 Kg = 9.8 N = 10 N</a:t>
            </a:r>
            <a:endParaRPr lang="es-ES" dirty="0">
              <a:solidFill>
                <a:schemeClr val="bg1"/>
              </a:solidFill>
            </a:endParaRPr>
          </a:p>
        </p:txBody>
      </p:sp>
      <p:pic>
        <p:nvPicPr>
          <p:cNvPr id="11" name="Picture 8" descr="D:\INFORMACION BAJADOS DE INTERNET\FUNDAMENTOS FISICOS\Peso - Wikipedia, la enciclopedia libre_archivos\250px-Acceleration-due-to-Gravity-on-Earth.png">
            <a:hlinkClick r:id="rId2"/>
          </p:cNvPr>
          <p:cNvPicPr>
            <a:picLocks noChangeAspect="1" noChangeArrowheads="1"/>
          </p:cNvPicPr>
          <p:nvPr/>
        </p:nvPicPr>
        <p:blipFill>
          <a:blip r:embed="rId3"/>
          <a:srcRect/>
          <a:stretch>
            <a:fillRect/>
          </a:stretch>
        </p:blipFill>
        <p:spPr bwMode="auto">
          <a:xfrm>
            <a:off x="6429388" y="2285992"/>
            <a:ext cx="2381250" cy="2809875"/>
          </a:xfrm>
          <a:prstGeom prst="rect">
            <a:avLst/>
          </a:prstGeom>
          <a:noFill/>
          <a:ln w="9525">
            <a:noFill/>
            <a:miter lim="800000"/>
            <a:headEnd/>
            <a:tailEnd/>
          </a:ln>
        </p:spPr>
      </p:pic>
      <p:pic>
        <p:nvPicPr>
          <p:cNvPr id="12" name="Picture 4" descr="D:\INFORMACION BAJADOS DE INTERNET\FUNDAMENTOS FISICOS\Peso - Wikipedia, la enciclopedia libre_archivos\120px-Weeghaak.jpg">
            <a:hlinkClick r:id="rId4"/>
          </p:cNvPr>
          <p:cNvPicPr>
            <a:picLocks noChangeAspect="1" noChangeArrowheads="1"/>
          </p:cNvPicPr>
          <p:nvPr/>
        </p:nvPicPr>
        <p:blipFill>
          <a:blip r:embed="rId5"/>
          <a:srcRect/>
          <a:stretch>
            <a:fillRect/>
          </a:stretch>
        </p:blipFill>
        <p:spPr bwMode="auto">
          <a:xfrm>
            <a:off x="4786314" y="2285992"/>
            <a:ext cx="1143000" cy="4048125"/>
          </a:xfrm>
          <a:prstGeom prst="rect">
            <a:avLst/>
          </a:prstGeom>
          <a:noFill/>
          <a:ln w="9525">
            <a:noFill/>
            <a:miter lim="800000"/>
            <a:headEnd/>
            <a:tailEnd/>
          </a:ln>
        </p:spPr>
      </p:pic>
      <p:sp>
        <p:nvSpPr>
          <p:cNvPr id="13" name="12 Rectángulo"/>
          <p:cNvSpPr/>
          <p:nvPr/>
        </p:nvSpPr>
        <p:spPr>
          <a:xfrm>
            <a:off x="6072198" y="5357826"/>
            <a:ext cx="2428892" cy="923330"/>
          </a:xfrm>
          <a:prstGeom prst="rect">
            <a:avLst/>
          </a:prstGeom>
          <a:solidFill>
            <a:schemeClr val="accent1">
              <a:lumMod val="75000"/>
            </a:schemeClr>
          </a:solidFill>
        </p:spPr>
        <p:txBody>
          <a:bodyPr wrap="square">
            <a:spAutoFit/>
          </a:bodyPr>
          <a:lstStyle/>
          <a:p>
            <a:r>
              <a:rPr lang="es-ES" dirty="0" smtClean="0">
                <a:solidFill>
                  <a:schemeClr val="bg1"/>
                </a:solidFill>
              </a:rPr>
              <a:t>El </a:t>
            </a:r>
            <a:r>
              <a:rPr lang="es-ES" dirty="0" smtClean="0">
                <a:solidFill>
                  <a:schemeClr val="bg1"/>
                </a:solidFill>
                <a:hlinkClick r:id="rId6" tooltip="Dinamómetro"/>
              </a:rPr>
              <a:t>dinamómetro</a:t>
            </a:r>
            <a:r>
              <a:rPr lang="es-ES" dirty="0" smtClean="0">
                <a:solidFill>
                  <a:schemeClr val="bg1"/>
                </a:solidFill>
              </a:rPr>
              <a:t> sirve para medir el peso de los objetos</a:t>
            </a:r>
            <a:endParaRPr lang="es-E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00364" y="142852"/>
            <a:ext cx="3043230" cy="776304"/>
          </a:xfrm>
          <a:solidFill>
            <a:schemeClr val="accent1"/>
          </a:solidFill>
          <a:ln>
            <a:solidFill>
              <a:schemeClr val="tx1"/>
            </a:solidFill>
          </a:ln>
        </p:spPr>
        <p:txBody>
          <a:bodyPr/>
          <a:lstStyle/>
          <a:p>
            <a:r>
              <a:rPr lang="es-ES" dirty="0" smtClean="0">
                <a:solidFill>
                  <a:srgbClr val="FFFF00"/>
                </a:solidFill>
              </a:rPr>
              <a:t>SUPERFICIE</a:t>
            </a:r>
            <a:endParaRPr lang="es-ES" dirty="0">
              <a:solidFill>
                <a:srgbClr val="FFFF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21</a:t>
            </a:fld>
            <a:endParaRPr lang="es-ES"/>
          </a:p>
        </p:txBody>
      </p:sp>
      <p:grpSp>
        <p:nvGrpSpPr>
          <p:cNvPr id="6" name="Group 15"/>
          <p:cNvGrpSpPr>
            <a:grpSpLocks/>
          </p:cNvGrpSpPr>
          <p:nvPr/>
        </p:nvGrpSpPr>
        <p:grpSpPr bwMode="auto">
          <a:xfrm>
            <a:off x="285720" y="1714488"/>
            <a:ext cx="1857375" cy="2357438"/>
            <a:chOff x="0" y="0"/>
            <a:chExt cx="606" cy="822"/>
          </a:xfrm>
        </p:grpSpPr>
        <p:pic>
          <p:nvPicPr>
            <p:cNvPr id="7" name="Picture 16" descr="D:\INFORMACION BAJADOS DE INTERNET\FUNDAMENTOS FISICOS\Calculo de Superficies_archivos\11RECT.gif"/>
            <p:cNvPicPr>
              <a:picLocks noChangeAspect="1" noChangeArrowheads="1"/>
            </p:cNvPicPr>
            <p:nvPr/>
          </p:nvPicPr>
          <p:blipFill>
            <a:blip r:embed="rId2"/>
            <a:srcRect/>
            <a:stretch>
              <a:fillRect/>
            </a:stretch>
          </p:blipFill>
          <p:spPr bwMode="auto">
            <a:xfrm>
              <a:off x="0" y="0"/>
              <a:ext cx="606" cy="822"/>
            </a:xfrm>
            <a:prstGeom prst="rect">
              <a:avLst/>
            </a:prstGeom>
            <a:noFill/>
            <a:ln w="9525">
              <a:noFill/>
              <a:miter lim="800000"/>
              <a:headEnd/>
              <a:tailEnd/>
            </a:ln>
          </p:spPr>
        </p:pic>
        <p:sp>
          <p:nvSpPr>
            <p:cNvPr id="8" name="Rectangle 17">
              <a:hlinkClick r:id="rId3"/>
              <a:hlinkHover r:id="rId4" action="ppaction://hlinkfile"/>
            </p:cNvPr>
            <p:cNvSpPr>
              <a:spLocks noChangeArrowheads="1"/>
            </p:cNvSpPr>
            <p:nvPr/>
          </p:nvSpPr>
          <p:spPr bwMode="auto">
            <a:xfrm>
              <a:off x="36" y="648"/>
              <a:ext cx="162" cy="120"/>
            </a:xfrm>
            <a:prstGeom prst="rect">
              <a:avLst/>
            </a:prstGeom>
            <a:noFill/>
            <a:ln w="9525">
              <a:noFill/>
              <a:miter lim="800000"/>
              <a:headEnd/>
              <a:tailEnd/>
            </a:ln>
          </p:spPr>
          <p:txBody>
            <a:bodyPr/>
            <a:lstStyle/>
            <a:p>
              <a:endParaRPr lang="es-ES"/>
            </a:p>
          </p:txBody>
        </p:sp>
      </p:grpSp>
      <p:pic>
        <p:nvPicPr>
          <p:cNvPr id="9" name="Picture 34" descr="D:\INFORMACION BAJADOS DE INTERNET\FUNDAMENTOS FISICOS\Calculo de Superficies_archivos\11CIRC.gif"/>
          <p:cNvPicPr>
            <a:picLocks noChangeAspect="1" noChangeArrowheads="1"/>
          </p:cNvPicPr>
          <p:nvPr/>
        </p:nvPicPr>
        <p:blipFill>
          <a:blip r:embed="rId5"/>
          <a:srcRect/>
          <a:stretch>
            <a:fillRect/>
          </a:stretch>
        </p:blipFill>
        <p:spPr bwMode="auto">
          <a:xfrm>
            <a:off x="7072330" y="1571612"/>
            <a:ext cx="1719263" cy="2457450"/>
          </a:xfrm>
          <a:prstGeom prst="rect">
            <a:avLst/>
          </a:prstGeom>
          <a:noFill/>
          <a:ln w="9525">
            <a:noFill/>
            <a:miter lim="800000"/>
            <a:headEnd/>
            <a:tailEnd/>
          </a:ln>
        </p:spPr>
      </p:pic>
      <p:sp>
        <p:nvSpPr>
          <p:cNvPr id="10" name="9 CuadroTexto"/>
          <p:cNvSpPr txBox="1"/>
          <p:nvPr/>
        </p:nvSpPr>
        <p:spPr>
          <a:xfrm>
            <a:off x="1071538" y="4786322"/>
            <a:ext cx="2281394" cy="369332"/>
          </a:xfrm>
          <a:prstGeom prst="rect">
            <a:avLst/>
          </a:prstGeom>
          <a:solidFill>
            <a:srgbClr val="FF0000"/>
          </a:solidFill>
        </p:spPr>
        <p:txBody>
          <a:bodyPr wrap="none" rtlCol="0">
            <a:spAutoFit/>
          </a:bodyPr>
          <a:lstStyle/>
          <a:p>
            <a:r>
              <a:rPr lang="es-ES" dirty="0" smtClean="0"/>
              <a:t>1 pulg(in) = 2,54 Cm</a:t>
            </a:r>
            <a:endParaRPr lang="es-ES" dirty="0"/>
          </a:p>
        </p:txBody>
      </p:sp>
      <p:sp>
        <p:nvSpPr>
          <p:cNvPr id="11" name="10 CuadroTexto"/>
          <p:cNvSpPr txBox="1"/>
          <p:nvPr/>
        </p:nvSpPr>
        <p:spPr>
          <a:xfrm>
            <a:off x="5429256" y="4786322"/>
            <a:ext cx="2063385" cy="369332"/>
          </a:xfrm>
          <a:prstGeom prst="rect">
            <a:avLst/>
          </a:prstGeom>
          <a:solidFill>
            <a:srgbClr val="FF0000"/>
          </a:solidFill>
        </p:spPr>
        <p:txBody>
          <a:bodyPr wrap="none" rtlCol="0">
            <a:spAutoFit/>
          </a:bodyPr>
          <a:lstStyle/>
          <a:p>
            <a:r>
              <a:rPr lang="es-ES" dirty="0" smtClean="0"/>
              <a:t>1 pie(ft) = 0,304 m</a:t>
            </a:r>
            <a:endParaRPr lang="es-ES" dirty="0"/>
          </a:p>
        </p:txBody>
      </p:sp>
      <p:sp>
        <p:nvSpPr>
          <p:cNvPr id="12" name="11 CuadroTexto"/>
          <p:cNvSpPr txBox="1"/>
          <p:nvPr/>
        </p:nvSpPr>
        <p:spPr>
          <a:xfrm>
            <a:off x="3000364" y="2143116"/>
            <a:ext cx="3320140" cy="369332"/>
          </a:xfrm>
          <a:prstGeom prst="rect">
            <a:avLst/>
          </a:prstGeom>
          <a:solidFill>
            <a:srgbClr val="FF0000"/>
          </a:solidFill>
        </p:spPr>
        <p:txBody>
          <a:bodyPr wrap="none" rtlCol="0">
            <a:spAutoFit/>
          </a:bodyPr>
          <a:lstStyle/>
          <a:p>
            <a:r>
              <a:rPr lang="es-ES" dirty="0" smtClean="0"/>
              <a:t>1m = 10dm=100Cm =1000mm</a:t>
            </a:r>
            <a:endParaRPr lang="es-ES" dirty="0"/>
          </a:p>
        </p:txBody>
      </p:sp>
      <p:sp>
        <p:nvSpPr>
          <p:cNvPr id="13" name="12 CuadroTexto"/>
          <p:cNvSpPr txBox="1"/>
          <p:nvPr/>
        </p:nvSpPr>
        <p:spPr>
          <a:xfrm>
            <a:off x="214282" y="928670"/>
            <a:ext cx="8738290" cy="646331"/>
          </a:xfrm>
          <a:prstGeom prst="rect">
            <a:avLst/>
          </a:prstGeom>
          <a:noFill/>
        </p:spPr>
        <p:txBody>
          <a:bodyPr wrap="none" rtlCol="0">
            <a:spAutoFit/>
          </a:bodyPr>
          <a:lstStyle/>
          <a:p>
            <a:r>
              <a:rPr lang="es-ES" dirty="0" smtClean="0"/>
              <a:t>Superficie es una extensión plana limitada por líneas rectas y/o curvas, susceptible </a:t>
            </a:r>
          </a:p>
          <a:p>
            <a:r>
              <a:rPr lang="es-ES" dirty="0" smtClean="0"/>
              <a:t>de ser medido y calculado.</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232" y="0"/>
            <a:ext cx="4357718" cy="776304"/>
          </a:xfrm>
          <a:solidFill>
            <a:schemeClr val="bg2">
              <a:lumMod val="75000"/>
            </a:schemeClr>
          </a:solidFill>
          <a:ln>
            <a:solidFill>
              <a:schemeClr val="tx1"/>
            </a:solidFill>
          </a:ln>
        </p:spPr>
        <p:txBody>
          <a:bodyPr/>
          <a:lstStyle/>
          <a:p>
            <a:pPr algn="ctr"/>
            <a:r>
              <a:rPr lang="es-ES" dirty="0" smtClean="0">
                <a:solidFill>
                  <a:srgbClr val="FFC000"/>
                </a:solidFill>
              </a:rPr>
              <a:t>PRESIÓN</a:t>
            </a:r>
            <a:endParaRPr lang="es-ES" dirty="0">
              <a:solidFill>
                <a:srgbClr val="FFC000"/>
              </a:solidFill>
            </a:endParaRPr>
          </a:p>
        </p:txBody>
      </p:sp>
      <p:sp>
        <p:nvSpPr>
          <p:cNvPr id="3" name="2 Marcador de contenido"/>
          <p:cNvSpPr>
            <a:spLocks noGrp="1"/>
          </p:cNvSpPr>
          <p:nvPr>
            <p:ph idx="1"/>
          </p:nvPr>
        </p:nvSpPr>
        <p:spPr>
          <a:xfrm>
            <a:off x="357158" y="785794"/>
            <a:ext cx="8229600" cy="1214446"/>
          </a:xfrm>
        </p:spPr>
        <p:txBody>
          <a:bodyPr/>
          <a:lstStyle/>
          <a:p>
            <a:pPr lvl="0" algn="just"/>
            <a:r>
              <a:rPr lang="es-ES" dirty="0" smtClean="0"/>
              <a:t>Es  la acción de una fuerza sobre una superficie y puede tener efecto sobre cuerpos sólidos, líquidos y gaseosos.</a:t>
            </a:r>
          </a:p>
          <a:p>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22</a:t>
            </a:fld>
            <a:endParaRPr lang="es-ES"/>
          </a:p>
        </p:txBody>
      </p:sp>
      <p:sp>
        <p:nvSpPr>
          <p:cNvPr id="6" name="5 Rectángulo"/>
          <p:cNvSpPr/>
          <p:nvPr/>
        </p:nvSpPr>
        <p:spPr>
          <a:xfrm>
            <a:off x="4857752" y="2357430"/>
            <a:ext cx="1785950" cy="584775"/>
          </a:xfrm>
          <a:prstGeom prst="rect">
            <a:avLst/>
          </a:prstGeom>
          <a:solidFill>
            <a:srgbClr val="FF0000"/>
          </a:solidFill>
        </p:spPr>
        <p:txBody>
          <a:bodyPr wrap="square">
            <a:spAutoFit/>
          </a:bodyPr>
          <a:lstStyle/>
          <a:p>
            <a:r>
              <a:rPr lang="es-ES" sz="3200" b="1" dirty="0" smtClean="0">
                <a:solidFill>
                  <a:srgbClr val="FFC000"/>
                </a:solidFill>
              </a:rPr>
              <a:t>P=F/A</a:t>
            </a:r>
            <a:endParaRPr lang="es-ES" sz="3200" dirty="0"/>
          </a:p>
        </p:txBody>
      </p:sp>
      <p:graphicFrame>
        <p:nvGraphicFramePr>
          <p:cNvPr id="7" name="6 Objeto"/>
          <p:cNvGraphicFramePr>
            <a:graphicFrameLocks noChangeAspect="1"/>
          </p:cNvGraphicFramePr>
          <p:nvPr/>
        </p:nvGraphicFramePr>
        <p:xfrm>
          <a:off x="4514850" y="3321050"/>
          <a:ext cx="114300" cy="215900"/>
        </p:xfrm>
        <a:graphic>
          <a:graphicData uri="http://schemas.openxmlformats.org/presentationml/2006/ole">
            <p:oleObj spid="_x0000_s190465" name="Ecuación" r:id="rId3" imgW="114120" imgH="215640" progId="Equation.3">
              <p:embed/>
            </p:oleObj>
          </a:graphicData>
        </a:graphic>
      </p:graphicFrame>
      <p:sp>
        <p:nvSpPr>
          <p:cNvPr id="190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90466" name="Object 2"/>
          <p:cNvGraphicFramePr>
            <a:graphicFrameLocks noChangeAspect="1"/>
          </p:cNvGraphicFramePr>
          <p:nvPr/>
        </p:nvGraphicFramePr>
        <p:xfrm>
          <a:off x="785785" y="2285992"/>
          <a:ext cx="3619525" cy="714380"/>
        </p:xfrm>
        <a:graphic>
          <a:graphicData uri="http://schemas.openxmlformats.org/presentationml/2006/ole">
            <p:oleObj spid="_x0000_s190466" name="Ecuación" r:id="rId4" imgW="2171700" imgH="431800" progId="Equation.3">
              <p:embed/>
            </p:oleObj>
          </a:graphicData>
        </a:graphic>
      </p:graphicFrame>
      <p:sp>
        <p:nvSpPr>
          <p:cNvPr id="190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90468" name="Object 4"/>
          <p:cNvGraphicFramePr>
            <a:graphicFrameLocks noChangeAspect="1"/>
          </p:cNvGraphicFramePr>
          <p:nvPr/>
        </p:nvGraphicFramePr>
        <p:xfrm>
          <a:off x="7072330" y="2214554"/>
          <a:ext cx="1635125" cy="785812"/>
        </p:xfrm>
        <a:graphic>
          <a:graphicData uri="http://schemas.openxmlformats.org/presentationml/2006/ole">
            <p:oleObj spid="_x0000_s190468" name="Ecuación" r:id="rId5" imgW="812520" imgH="393480" progId="Equation.3">
              <p:embed/>
            </p:oleObj>
          </a:graphicData>
        </a:graphic>
      </p:graphicFrame>
      <p:sp>
        <p:nvSpPr>
          <p:cNvPr id="12" name="11 CuadroTexto"/>
          <p:cNvSpPr txBox="1"/>
          <p:nvPr/>
        </p:nvSpPr>
        <p:spPr>
          <a:xfrm>
            <a:off x="857224" y="3429000"/>
            <a:ext cx="2345514" cy="1200329"/>
          </a:xfrm>
          <a:prstGeom prst="rect">
            <a:avLst/>
          </a:prstGeom>
          <a:solidFill>
            <a:srgbClr val="FF0000"/>
          </a:solidFill>
        </p:spPr>
        <p:txBody>
          <a:bodyPr wrap="none" rtlCol="0">
            <a:spAutoFit/>
          </a:bodyPr>
          <a:lstStyle/>
          <a:p>
            <a:pPr algn="just"/>
            <a:r>
              <a:rPr lang="es-ES" dirty="0" smtClean="0"/>
              <a:t>1atm = 14,696 </a:t>
            </a:r>
            <a:r>
              <a:rPr lang="es-ES" dirty="0" err="1" smtClean="0"/>
              <a:t>lbf</a:t>
            </a:r>
            <a:r>
              <a:rPr lang="es-ES" dirty="0" smtClean="0"/>
              <a:t>/in2</a:t>
            </a:r>
          </a:p>
          <a:p>
            <a:pPr algn="just"/>
            <a:r>
              <a:rPr lang="es-ES" dirty="0" smtClean="0"/>
              <a:t>         = 101,325 </a:t>
            </a:r>
            <a:r>
              <a:rPr lang="es-ES" dirty="0" err="1" smtClean="0"/>
              <a:t>kpa</a:t>
            </a:r>
            <a:endParaRPr lang="es-ES" dirty="0" smtClean="0"/>
          </a:p>
          <a:p>
            <a:pPr algn="just"/>
            <a:r>
              <a:rPr lang="es-ES" dirty="0" smtClean="0"/>
              <a:t>         = 760 </a:t>
            </a:r>
            <a:r>
              <a:rPr lang="es-ES" dirty="0" err="1" smtClean="0"/>
              <a:t>mmHg</a:t>
            </a:r>
            <a:endParaRPr lang="es-ES" dirty="0" smtClean="0"/>
          </a:p>
          <a:p>
            <a:pPr algn="just"/>
            <a:r>
              <a:rPr lang="es-ES" dirty="0" smtClean="0"/>
              <a:t>         = 29 </a:t>
            </a:r>
            <a:r>
              <a:rPr lang="es-ES" dirty="0" err="1" smtClean="0"/>
              <a:t>inHg</a:t>
            </a:r>
            <a:endParaRPr lang="es-ES" dirty="0"/>
          </a:p>
        </p:txBody>
      </p:sp>
      <p:sp>
        <p:nvSpPr>
          <p:cNvPr id="13" name="12 CuadroTexto"/>
          <p:cNvSpPr txBox="1"/>
          <p:nvPr/>
        </p:nvSpPr>
        <p:spPr>
          <a:xfrm>
            <a:off x="857224" y="4786322"/>
            <a:ext cx="2076209" cy="369332"/>
          </a:xfrm>
          <a:prstGeom prst="rect">
            <a:avLst/>
          </a:prstGeom>
          <a:solidFill>
            <a:srgbClr val="FF0000"/>
          </a:solidFill>
        </p:spPr>
        <p:txBody>
          <a:bodyPr wrap="none" rtlCol="0">
            <a:spAutoFit/>
          </a:bodyPr>
          <a:lstStyle/>
          <a:p>
            <a:r>
              <a:rPr lang="es-ES" dirty="0" smtClean="0"/>
              <a:t>1kpa=0,145 </a:t>
            </a:r>
            <a:r>
              <a:rPr lang="es-ES" dirty="0" err="1" smtClean="0"/>
              <a:t>lbf</a:t>
            </a:r>
            <a:r>
              <a:rPr lang="es-ES" dirty="0" smtClean="0"/>
              <a:t>/in2</a:t>
            </a:r>
            <a:endParaRPr lang="es-ES" dirty="0"/>
          </a:p>
        </p:txBody>
      </p:sp>
      <p:sp>
        <p:nvSpPr>
          <p:cNvPr id="14" name="13 CuadroTexto"/>
          <p:cNvSpPr txBox="1"/>
          <p:nvPr/>
        </p:nvSpPr>
        <p:spPr>
          <a:xfrm>
            <a:off x="4572000" y="3714752"/>
            <a:ext cx="3615092" cy="369332"/>
          </a:xfrm>
          <a:prstGeom prst="rect">
            <a:avLst/>
          </a:prstGeom>
          <a:solidFill>
            <a:srgbClr val="FF0000"/>
          </a:solidFill>
        </p:spPr>
        <p:txBody>
          <a:bodyPr wrap="none" rtlCol="0">
            <a:spAutoFit/>
          </a:bodyPr>
          <a:lstStyle/>
          <a:p>
            <a:r>
              <a:rPr lang="es-ES" dirty="0" smtClean="0"/>
              <a:t>1bar = 10E+5 N/m2 = 0,9869 atm</a:t>
            </a:r>
            <a:endParaRPr lang="es-ES" dirty="0"/>
          </a:p>
        </p:txBody>
      </p:sp>
      <p:sp>
        <p:nvSpPr>
          <p:cNvPr id="15" name="14 CuadroTexto"/>
          <p:cNvSpPr txBox="1"/>
          <p:nvPr/>
        </p:nvSpPr>
        <p:spPr>
          <a:xfrm>
            <a:off x="4714876" y="4214818"/>
            <a:ext cx="2820003" cy="646331"/>
          </a:xfrm>
          <a:prstGeom prst="rect">
            <a:avLst/>
          </a:prstGeom>
          <a:solidFill>
            <a:srgbClr val="FF0000"/>
          </a:solidFill>
        </p:spPr>
        <p:txBody>
          <a:bodyPr wrap="none" rtlCol="0">
            <a:spAutoFit/>
          </a:bodyPr>
          <a:lstStyle/>
          <a:p>
            <a:r>
              <a:rPr lang="es-ES" dirty="0" smtClean="0"/>
              <a:t>1mmHg = 0,01934 </a:t>
            </a:r>
            <a:r>
              <a:rPr lang="es-ES" dirty="0" err="1" smtClean="0"/>
              <a:t>lbf</a:t>
            </a:r>
            <a:r>
              <a:rPr lang="es-ES" dirty="0" smtClean="0"/>
              <a:t>/in2</a:t>
            </a:r>
          </a:p>
          <a:p>
            <a:r>
              <a:rPr lang="es-ES" dirty="0" smtClean="0"/>
              <a:t>   1inHg  = 0,491 </a:t>
            </a:r>
            <a:r>
              <a:rPr lang="es-ES" dirty="0" err="1" smtClean="0"/>
              <a:t>lbf</a:t>
            </a:r>
            <a:r>
              <a:rPr lang="es-ES" dirty="0" smtClean="0"/>
              <a:t>/in2</a:t>
            </a:r>
            <a:endParaRPr lang="es-ES" dirty="0"/>
          </a:p>
        </p:txBody>
      </p:sp>
      <p:sp>
        <p:nvSpPr>
          <p:cNvPr id="16" name="15 CuadroTexto"/>
          <p:cNvSpPr txBox="1"/>
          <p:nvPr/>
        </p:nvSpPr>
        <p:spPr>
          <a:xfrm>
            <a:off x="4643438" y="5429264"/>
            <a:ext cx="1486304" cy="369332"/>
          </a:xfrm>
          <a:prstGeom prst="rect">
            <a:avLst/>
          </a:prstGeom>
          <a:solidFill>
            <a:schemeClr val="bg2">
              <a:lumMod val="75000"/>
            </a:schemeClr>
          </a:solidFill>
        </p:spPr>
        <p:txBody>
          <a:bodyPr wrap="none" rtlCol="0">
            <a:spAutoFit/>
          </a:bodyPr>
          <a:lstStyle/>
          <a:p>
            <a:r>
              <a:rPr lang="es-ES" dirty="0" smtClean="0"/>
              <a:t>1 atm= 1 bar</a:t>
            </a:r>
            <a:endParaRPr lang="es-ES" dirty="0"/>
          </a:p>
        </p:txBody>
      </p:sp>
      <p:sp>
        <p:nvSpPr>
          <p:cNvPr id="17" name="16 CuadroTexto"/>
          <p:cNvSpPr txBox="1"/>
          <p:nvPr/>
        </p:nvSpPr>
        <p:spPr>
          <a:xfrm>
            <a:off x="1000100" y="5429264"/>
            <a:ext cx="2710999" cy="369332"/>
          </a:xfrm>
          <a:prstGeom prst="rect">
            <a:avLst/>
          </a:prstGeom>
          <a:solidFill>
            <a:schemeClr val="bg2">
              <a:lumMod val="75000"/>
            </a:schemeClr>
          </a:solidFill>
        </p:spPr>
        <p:txBody>
          <a:bodyPr wrap="none" rtlCol="0">
            <a:spAutoFit/>
          </a:bodyPr>
          <a:lstStyle/>
          <a:p>
            <a:r>
              <a:rPr lang="es-ES" dirty="0" smtClean="0"/>
              <a:t>1Pa=1N/m2=0,00001bar</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158" y="214290"/>
            <a:ext cx="8229600" cy="1285876"/>
          </a:xfrm>
          <a:solidFill>
            <a:srgbClr val="FFFF00"/>
          </a:solidFill>
        </p:spPr>
        <p:txBody>
          <a:bodyPr/>
          <a:lstStyle/>
          <a:p>
            <a:pPr algn="ctr"/>
            <a:r>
              <a:rPr lang="es-ES_tradnl" sz="4400" dirty="0">
                <a:solidFill>
                  <a:srgbClr val="FF0000"/>
                </a:solidFill>
                <a:latin typeface="Arial Black" pitchFamily="34" charset="0"/>
              </a:rPr>
              <a:t>Presión atmosférica, absoluta y relativa</a:t>
            </a:r>
          </a:p>
        </p:txBody>
      </p:sp>
      <p:pic>
        <p:nvPicPr>
          <p:cNvPr id="37892" name="Picture 4"/>
          <p:cNvPicPr>
            <a:picLocks noChangeAspect="1" noChangeArrowheads="1"/>
          </p:cNvPicPr>
          <p:nvPr/>
        </p:nvPicPr>
        <p:blipFill>
          <a:blip r:embed="rId2"/>
          <a:srcRect/>
          <a:stretch>
            <a:fillRect/>
          </a:stretch>
        </p:blipFill>
        <p:spPr bwMode="auto">
          <a:xfrm>
            <a:off x="1071538" y="2357430"/>
            <a:ext cx="6255659" cy="4500570"/>
          </a:xfrm>
          <a:prstGeom prst="rect">
            <a:avLst/>
          </a:prstGeom>
          <a:noFill/>
        </p:spPr>
      </p:pic>
      <p:sp>
        <p:nvSpPr>
          <p:cNvPr id="37894" name="Rectangle 6"/>
          <p:cNvSpPr>
            <a:spLocks noChangeArrowheads="1"/>
          </p:cNvSpPr>
          <p:nvPr/>
        </p:nvSpPr>
        <p:spPr bwMode="auto">
          <a:xfrm>
            <a:off x="562707" y="1828800"/>
            <a:ext cx="7244862" cy="457200"/>
          </a:xfrm>
          <a:prstGeom prst="rect">
            <a:avLst/>
          </a:prstGeom>
          <a:solidFill>
            <a:schemeClr val="tx1"/>
          </a:solidFill>
          <a:ln w="9525">
            <a:noFill/>
            <a:miter lim="800000"/>
            <a:headEnd/>
            <a:tailEnd/>
          </a:ln>
          <a:effectLst/>
        </p:spPr>
        <p:txBody>
          <a:bodyPr>
            <a:spAutoFit/>
          </a:bodyPr>
          <a:lstStyle/>
          <a:p>
            <a:pPr algn="ctr"/>
            <a:r>
              <a:rPr lang="es-ES" sz="2400">
                <a:solidFill>
                  <a:schemeClr val="bg1"/>
                </a:solidFill>
                <a:latin typeface="Arial" charset="0"/>
                <a:cs typeface="Arial" charset="0"/>
              </a:rPr>
              <a:t>Los manómetros indican el valor de presión relativa</a:t>
            </a:r>
            <a:r>
              <a:rPr lang="es-ES" sz="2400">
                <a:solidFill>
                  <a:schemeClr val="bg1"/>
                </a:solidFill>
                <a:latin typeface="Arial"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2214545" y="142852"/>
            <a:ext cx="4357719" cy="633436"/>
          </a:xfrm>
          <a:solidFill>
            <a:schemeClr val="accent2"/>
          </a:solidFill>
          <a:ln>
            <a:solidFill>
              <a:schemeClr val="tx1"/>
            </a:solidFill>
          </a:ln>
        </p:spPr>
        <p:txBody>
          <a:bodyPr/>
          <a:lstStyle/>
          <a:p>
            <a:pPr algn="ctr"/>
            <a:r>
              <a:rPr lang="es-ES" dirty="0" smtClean="0">
                <a:solidFill>
                  <a:srgbClr val="FFFF00"/>
                </a:solidFill>
              </a:rPr>
              <a:t>Presión de vacío</a:t>
            </a:r>
          </a:p>
        </p:txBody>
      </p:sp>
      <p:sp>
        <p:nvSpPr>
          <p:cNvPr id="16387" name="2 Marcador de contenido"/>
          <p:cNvSpPr>
            <a:spLocks noGrp="1"/>
          </p:cNvSpPr>
          <p:nvPr>
            <p:ph idx="1"/>
          </p:nvPr>
        </p:nvSpPr>
        <p:spPr>
          <a:xfrm>
            <a:off x="285750" y="1000125"/>
            <a:ext cx="8643938" cy="3429007"/>
          </a:xfrm>
          <a:solidFill>
            <a:srgbClr val="C00000"/>
          </a:solidFill>
        </p:spPr>
        <p:txBody>
          <a:bodyPr/>
          <a:lstStyle/>
          <a:p>
            <a:pPr algn="just"/>
            <a:r>
              <a:rPr lang="es-ES" sz="2400" dirty="0" smtClean="0"/>
              <a:t>Se refiere a presiones manométricas menores que la atmosférica, que normalmente se miden, mediante los mismos tipos de elementos con que se miden las presiones superiores a la atmosférica, es decir, por diferencia entre el valor desconocido y la presión atmosférica existente. Los valores que corresponden al vacío aumentan al acercarse al cero absoluto y por lo general se expresa en centímetros de mercurio (cmHg), metros de agua (mH2O), etc.</a:t>
            </a:r>
            <a:br>
              <a:rPr lang="es-ES" sz="2400" dirty="0" smtClean="0"/>
            </a:br>
            <a:r>
              <a:rPr lang="es-ES" sz="2400" dirty="0" smtClean="0"/>
              <a:t>solo comprende 760 </a:t>
            </a:r>
            <a:r>
              <a:rPr lang="es-ES" sz="2400" dirty="0" err="1" smtClean="0"/>
              <a:t>mmHg</a:t>
            </a:r>
            <a:r>
              <a:rPr lang="es-ES" sz="2400" dirty="0" smtClean="0"/>
              <a:t>.</a:t>
            </a:r>
          </a:p>
        </p:txBody>
      </p:sp>
      <p:sp>
        <p:nvSpPr>
          <p:cNvPr id="4" name="3 Marcador de número de diapositiva"/>
          <p:cNvSpPr>
            <a:spLocks noGrp="1"/>
          </p:cNvSpPr>
          <p:nvPr>
            <p:ph type="sldNum" sz="quarter" idx="12"/>
          </p:nvPr>
        </p:nvSpPr>
        <p:spPr/>
        <p:txBody>
          <a:bodyPr/>
          <a:lstStyle/>
          <a:p>
            <a:pPr>
              <a:defRPr/>
            </a:pPr>
            <a:fld id="{C481511A-FAC8-40B0-9C61-8A41A42E1334}" type="slidenum">
              <a:rPr lang="es-ES" smtClean="0"/>
              <a:pPr>
                <a:defRPr/>
              </a:pPr>
              <a:t>24</a:t>
            </a:fld>
            <a:endParaRPr lang="es-ES"/>
          </a:p>
        </p:txBody>
      </p:sp>
      <p:sp>
        <p:nvSpPr>
          <p:cNvPr id="5" name="4 Marcador de pie de página"/>
          <p:cNvSpPr>
            <a:spLocks noGrp="1"/>
          </p:cNvSpPr>
          <p:nvPr>
            <p:ph type="ftr" sz="quarter" idx="11"/>
          </p:nvPr>
        </p:nvSpPr>
        <p:spPr/>
        <p:txBody>
          <a:bodyPr/>
          <a:lstStyle/>
          <a:p>
            <a:pPr>
              <a:defRPr/>
            </a:pPr>
            <a:r>
              <a:rPr lang="es-ES" dirty="0"/>
              <a:t>Ing. JUAN J. NINA CHARAJA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298" y="0"/>
            <a:ext cx="4000528" cy="847742"/>
          </a:xfrm>
          <a:solidFill>
            <a:srgbClr val="FF0000"/>
          </a:solidFill>
          <a:ln>
            <a:solidFill>
              <a:schemeClr val="tx1"/>
            </a:solidFill>
          </a:ln>
        </p:spPr>
        <p:txBody>
          <a:bodyPr/>
          <a:lstStyle/>
          <a:p>
            <a:pPr algn="ctr"/>
            <a:r>
              <a:rPr lang="es-ES" dirty="0" smtClean="0">
                <a:solidFill>
                  <a:srgbClr val="FFFF00"/>
                </a:solidFill>
              </a:rPr>
              <a:t>CALOR</a:t>
            </a:r>
            <a:endParaRPr lang="es-ES" dirty="0">
              <a:solidFill>
                <a:srgbClr val="FFFF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25</a:t>
            </a:fld>
            <a:endParaRPr lang="es-ES"/>
          </a:p>
        </p:txBody>
      </p:sp>
      <p:sp>
        <p:nvSpPr>
          <p:cNvPr id="6" name="5 Rectángulo"/>
          <p:cNvSpPr/>
          <p:nvPr/>
        </p:nvSpPr>
        <p:spPr>
          <a:xfrm>
            <a:off x="214282" y="857232"/>
            <a:ext cx="8715436" cy="646331"/>
          </a:xfrm>
          <a:prstGeom prst="rect">
            <a:avLst/>
          </a:prstGeom>
          <a:solidFill>
            <a:srgbClr val="FF0000"/>
          </a:solidFill>
        </p:spPr>
        <p:txBody>
          <a:bodyPr wrap="square">
            <a:spAutoFit/>
          </a:bodyPr>
          <a:lstStyle/>
          <a:p>
            <a:r>
              <a:rPr lang="es-ES" dirty="0" smtClean="0"/>
              <a:t>El calor es la transferencia de energía entre diferentes cuerpos o diferentes zonas de un mismo cuerpo que se encuentran a distintas temperaturas</a:t>
            </a:r>
            <a:endParaRPr lang="es-ES" dirty="0"/>
          </a:p>
        </p:txBody>
      </p:sp>
      <p:sp>
        <p:nvSpPr>
          <p:cNvPr id="7" name="6 Rectángulo"/>
          <p:cNvSpPr/>
          <p:nvPr/>
        </p:nvSpPr>
        <p:spPr>
          <a:xfrm>
            <a:off x="214282" y="1643050"/>
            <a:ext cx="8715436" cy="923330"/>
          </a:xfrm>
          <a:prstGeom prst="rect">
            <a:avLst/>
          </a:prstGeom>
          <a:solidFill>
            <a:srgbClr val="002060"/>
          </a:solidFill>
        </p:spPr>
        <p:txBody>
          <a:bodyPr wrap="square">
            <a:spAutoFit/>
          </a:bodyPr>
          <a:lstStyle/>
          <a:p>
            <a:r>
              <a:rPr lang="es-ES" dirty="0" smtClean="0"/>
              <a:t>Este flujo siempre ocurre desde el cuerpo de mayor temperatura hacia el cuerpo de menor temperatura, ocurriendo la transferencia de calor hasta que ambos cuerpos se encuentren en </a:t>
            </a:r>
            <a:r>
              <a:rPr lang="es-ES" dirty="0" smtClean="0">
                <a:hlinkClick r:id="rId2" action="ppaction://hlinkfile" tooltip="Equilibrio térmico"/>
              </a:rPr>
              <a:t>equilibrio térmico</a:t>
            </a:r>
            <a:endParaRPr lang="es-ES" dirty="0"/>
          </a:p>
        </p:txBody>
      </p:sp>
      <p:sp>
        <p:nvSpPr>
          <p:cNvPr id="8" name="7 Rectángulo"/>
          <p:cNvSpPr/>
          <p:nvPr/>
        </p:nvSpPr>
        <p:spPr>
          <a:xfrm>
            <a:off x="214282" y="2551837"/>
            <a:ext cx="8715436" cy="923330"/>
          </a:xfrm>
          <a:prstGeom prst="rect">
            <a:avLst/>
          </a:prstGeom>
          <a:solidFill>
            <a:srgbClr val="FF0000"/>
          </a:solidFill>
        </p:spPr>
        <p:txBody>
          <a:bodyPr wrap="square">
            <a:spAutoFit/>
          </a:bodyPr>
          <a:lstStyle/>
          <a:p>
            <a:r>
              <a:rPr lang="es-ES" dirty="0" smtClean="0"/>
              <a:t>La energía puede ser transferida por diferentes mecanismos, entre los que cabe reseñar la </a:t>
            </a:r>
            <a:r>
              <a:rPr lang="es-ES" dirty="0" smtClean="0">
                <a:hlinkClick r:id="rId3" action="ppaction://hlinkfile" tooltip="Radiación"/>
              </a:rPr>
              <a:t>radiación</a:t>
            </a:r>
            <a:r>
              <a:rPr lang="es-ES" dirty="0" smtClean="0"/>
              <a:t>, la </a:t>
            </a:r>
            <a:r>
              <a:rPr lang="es-ES" dirty="0" smtClean="0">
                <a:hlinkClick r:id="rId4" action="ppaction://hlinkfile" tooltip="Conducción de calor"/>
              </a:rPr>
              <a:t>conducción</a:t>
            </a:r>
            <a:r>
              <a:rPr lang="es-ES" dirty="0" smtClean="0"/>
              <a:t> y la </a:t>
            </a:r>
            <a:r>
              <a:rPr lang="es-ES" dirty="0" smtClean="0">
                <a:hlinkClick r:id="rId5" action="ppaction://hlinkfile" tooltip="Convección"/>
              </a:rPr>
              <a:t>convección</a:t>
            </a:r>
            <a:r>
              <a:rPr lang="es-ES" dirty="0" smtClean="0"/>
              <a:t>, aunque en la mayoría de los procesos reales todos se encuentran presentes en mayor o menor grado</a:t>
            </a:r>
            <a:endParaRPr lang="es-ES" dirty="0"/>
          </a:p>
        </p:txBody>
      </p:sp>
      <p:sp>
        <p:nvSpPr>
          <p:cNvPr id="11" name="10 Rectángulo"/>
          <p:cNvSpPr/>
          <p:nvPr/>
        </p:nvSpPr>
        <p:spPr>
          <a:xfrm>
            <a:off x="214282" y="3643314"/>
            <a:ext cx="8715436" cy="646331"/>
          </a:xfrm>
          <a:prstGeom prst="rect">
            <a:avLst/>
          </a:prstGeom>
          <a:solidFill>
            <a:schemeClr val="accent1">
              <a:lumMod val="75000"/>
            </a:schemeClr>
          </a:solidFill>
        </p:spPr>
        <p:txBody>
          <a:bodyPr wrap="square">
            <a:spAutoFit/>
          </a:bodyPr>
          <a:lstStyle/>
          <a:p>
            <a:r>
              <a:rPr lang="es-ES" dirty="0" smtClean="0"/>
              <a:t>La unidad de medida del calor en el </a:t>
            </a:r>
            <a:r>
              <a:rPr lang="es-ES" dirty="0" smtClean="0">
                <a:hlinkClick r:id="rId6" action="ppaction://hlinkfile" tooltip="Sistema Internacional de Unidades"/>
              </a:rPr>
              <a:t>Sistema Internacional de Unidades</a:t>
            </a:r>
            <a:r>
              <a:rPr lang="es-ES" dirty="0" smtClean="0"/>
              <a:t> es la misma que la de la </a:t>
            </a:r>
            <a:r>
              <a:rPr lang="es-ES" dirty="0" smtClean="0">
                <a:hlinkClick r:id="rId7" action="ppaction://hlinkfile" tooltip="Energía"/>
              </a:rPr>
              <a:t>energía</a:t>
            </a:r>
            <a:r>
              <a:rPr lang="es-ES" dirty="0" smtClean="0"/>
              <a:t> y el </a:t>
            </a:r>
            <a:r>
              <a:rPr lang="es-ES" dirty="0" smtClean="0">
                <a:hlinkClick r:id="rId8" action="ppaction://hlinkfile" tooltip="Trabajo (física)"/>
              </a:rPr>
              <a:t>trabajo</a:t>
            </a:r>
            <a:r>
              <a:rPr lang="es-ES" dirty="0" smtClean="0"/>
              <a:t>: el </a:t>
            </a:r>
            <a:r>
              <a:rPr lang="es-ES" dirty="0" smtClean="0">
                <a:solidFill>
                  <a:srgbClr val="FFFF00"/>
                </a:solidFill>
                <a:hlinkClick r:id="rId9" action="ppaction://hlinkfile" tooltip="Joule (unidad de medida)"/>
              </a:rPr>
              <a:t>Joule</a:t>
            </a:r>
            <a:r>
              <a:rPr lang="es-ES" dirty="0" smtClean="0">
                <a:hlinkClick r:id="rId9" action="ppaction://hlinkfile" tooltip="Joule (unidad de medida)"/>
              </a:rPr>
              <a:t> </a:t>
            </a:r>
            <a:endParaRPr lang="es-ES" dirty="0"/>
          </a:p>
        </p:txBody>
      </p:sp>
      <p:sp>
        <p:nvSpPr>
          <p:cNvPr id="12" name="11 Rectángulo"/>
          <p:cNvSpPr/>
          <p:nvPr/>
        </p:nvSpPr>
        <p:spPr>
          <a:xfrm>
            <a:off x="3500430" y="4500570"/>
            <a:ext cx="1986441" cy="369332"/>
          </a:xfrm>
          <a:prstGeom prst="rect">
            <a:avLst/>
          </a:prstGeom>
          <a:solidFill>
            <a:srgbClr val="C00000"/>
          </a:solidFill>
        </p:spPr>
        <p:txBody>
          <a:bodyPr wrap="none">
            <a:spAutoFit/>
          </a:bodyPr>
          <a:lstStyle/>
          <a:p>
            <a:r>
              <a:rPr lang="es-ES" dirty="0" smtClean="0"/>
              <a:t>1 </a:t>
            </a:r>
            <a:r>
              <a:rPr lang="es-ES" dirty="0" err="1" smtClean="0"/>
              <a:t>kcal</a:t>
            </a:r>
            <a:r>
              <a:rPr lang="es-ES" dirty="0" smtClean="0"/>
              <a:t> = 1.000 cal</a:t>
            </a:r>
            <a:endParaRPr lang="es-ES" dirty="0"/>
          </a:p>
        </p:txBody>
      </p:sp>
      <p:sp>
        <p:nvSpPr>
          <p:cNvPr id="13" name="12 Rectángulo"/>
          <p:cNvSpPr/>
          <p:nvPr/>
        </p:nvSpPr>
        <p:spPr>
          <a:xfrm>
            <a:off x="6286512" y="4500570"/>
            <a:ext cx="1691489" cy="369332"/>
          </a:xfrm>
          <a:prstGeom prst="rect">
            <a:avLst/>
          </a:prstGeom>
          <a:solidFill>
            <a:srgbClr val="C00000"/>
          </a:solidFill>
        </p:spPr>
        <p:txBody>
          <a:bodyPr wrap="none">
            <a:spAutoFit/>
          </a:bodyPr>
          <a:lstStyle/>
          <a:p>
            <a:r>
              <a:rPr lang="es-ES" dirty="0" smtClean="0"/>
              <a:t>1 cal = 4,184 J</a:t>
            </a:r>
            <a:endParaRPr lang="es-ES" dirty="0"/>
          </a:p>
        </p:txBody>
      </p:sp>
      <p:sp>
        <p:nvSpPr>
          <p:cNvPr id="14" name="13 Rectángulo"/>
          <p:cNvSpPr/>
          <p:nvPr/>
        </p:nvSpPr>
        <p:spPr>
          <a:xfrm>
            <a:off x="214282" y="5072074"/>
            <a:ext cx="8715436" cy="830997"/>
          </a:xfrm>
          <a:prstGeom prst="rect">
            <a:avLst/>
          </a:prstGeom>
          <a:solidFill>
            <a:srgbClr val="FF0000"/>
          </a:solidFill>
        </p:spPr>
        <p:txBody>
          <a:bodyPr wrap="square">
            <a:spAutoFit/>
          </a:bodyPr>
          <a:lstStyle/>
          <a:p>
            <a:r>
              <a:rPr lang="es-ES" sz="1600" dirty="0" smtClean="0"/>
              <a:t>El </a:t>
            </a:r>
            <a:r>
              <a:rPr lang="es-ES" sz="1600" dirty="0" smtClean="0">
                <a:hlinkClick r:id="rId10" action="ppaction://hlinkfile" tooltip="BTU"/>
              </a:rPr>
              <a:t>BTU</a:t>
            </a:r>
            <a:r>
              <a:rPr lang="es-ES" sz="1600" dirty="0" smtClean="0"/>
              <a:t>, (o </a:t>
            </a:r>
            <a:r>
              <a:rPr lang="es-ES" sz="1600" dirty="0" smtClean="0">
                <a:hlinkClick r:id="rId11" action="ppaction://hlinkfile" tooltip="Unidad térmica británica (aún no redactado)"/>
              </a:rPr>
              <a:t>unidad térmica británica</a:t>
            </a:r>
            <a:r>
              <a:rPr lang="es-ES" sz="1600" dirty="0" smtClean="0"/>
              <a:t>) es una medida para el calor muy usada en Estados Unidos. Se define como </a:t>
            </a:r>
            <a:r>
              <a:rPr lang="es-ES" sz="1600" i="1" dirty="0" smtClean="0"/>
              <a:t>la </a:t>
            </a:r>
            <a:r>
              <a:rPr lang="es-ES" sz="1600" i="1" dirty="0" smtClean="0">
                <a:solidFill>
                  <a:schemeClr val="bg1"/>
                </a:solidFill>
              </a:rPr>
              <a:t>cantidad de calor que se debe agregar a una libra de agua para aumentar su temperatura en un grado </a:t>
            </a:r>
            <a:r>
              <a:rPr lang="es-ES" sz="1600" i="1" dirty="0" smtClean="0">
                <a:solidFill>
                  <a:schemeClr val="bg1"/>
                </a:solidFill>
                <a:hlinkClick r:id="rId12" action="ppaction://hlinkfile" tooltip="Fahrenheit"/>
              </a:rPr>
              <a:t>Fahrenheit</a:t>
            </a:r>
            <a:r>
              <a:rPr lang="es-ES" sz="1600" dirty="0" smtClean="0"/>
              <a:t>, y equivale a 252 calorías.</a:t>
            </a:r>
            <a:endParaRPr lang="es-ES" sz="1600" dirty="0"/>
          </a:p>
        </p:txBody>
      </p:sp>
      <p:sp>
        <p:nvSpPr>
          <p:cNvPr id="15" name="14 CuadroTexto"/>
          <p:cNvSpPr txBox="1"/>
          <p:nvPr/>
        </p:nvSpPr>
        <p:spPr>
          <a:xfrm>
            <a:off x="3286116" y="6072206"/>
            <a:ext cx="2204450" cy="369332"/>
          </a:xfrm>
          <a:prstGeom prst="rect">
            <a:avLst/>
          </a:prstGeom>
          <a:solidFill>
            <a:srgbClr val="FF0000"/>
          </a:solidFill>
        </p:spPr>
        <p:txBody>
          <a:bodyPr wrap="none" rtlCol="0">
            <a:spAutoFit/>
          </a:bodyPr>
          <a:lstStyle/>
          <a:p>
            <a:r>
              <a:rPr lang="es-ES" dirty="0" smtClean="0">
                <a:solidFill>
                  <a:srgbClr val="FFFF00"/>
                </a:solidFill>
              </a:rPr>
              <a:t>1BTU=252 Calorías</a:t>
            </a:r>
            <a:endParaRPr lang="es-ES" dirty="0">
              <a:solidFill>
                <a:srgbClr val="FFFF00"/>
              </a:solidFill>
            </a:endParaRPr>
          </a:p>
        </p:txBody>
      </p:sp>
      <p:pic>
        <p:nvPicPr>
          <p:cNvPr id="357378" name="Picture 2" descr="Q = m \cdot c \cdot \Delta T"/>
          <p:cNvPicPr>
            <a:picLocks noChangeAspect="1" noChangeArrowheads="1"/>
          </p:cNvPicPr>
          <p:nvPr/>
        </p:nvPicPr>
        <p:blipFill>
          <a:blip r:embed="rId13"/>
          <a:srcRect/>
          <a:stretch>
            <a:fillRect/>
          </a:stretch>
        </p:blipFill>
        <p:spPr bwMode="auto">
          <a:xfrm>
            <a:off x="285720" y="4500570"/>
            <a:ext cx="2368734" cy="35719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000108"/>
            <a:ext cx="6429420" cy="5286412"/>
          </a:xfrm>
          <a:solidFill>
            <a:schemeClr val="accent1">
              <a:lumMod val="75000"/>
            </a:schemeClr>
          </a:solidFill>
        </p:spPr>
        <p:txBody>
          <a:bodyPr/>
          <a:lstStyle/>
          <a:p>
            <a:r>
              <a:rPr lang="es-ES" sz="2000" dirty="0" smtClean="0"/>
              <a:t>El </a:t>
            </a:r>
            <a:r>
              <a:rPr lang="es-ES" sz="2000" dirty="0" smtClean="0">
                <a:solidFill>
                  <a:srgbClr val="FF0000"/>
                </a:solidFill>
              </a:rPr>
              <a:t>calor específico </a:t>
            </a:r>
            <a:r>
              <a:rPr lang="es-ES" sz="2000" dirty="0" smtClean="0"/>
              <a:t>de una sustancia es un índice importante de su constitución molecular interna, y a menudo da información valiosa de los detalles de su ordenación molecular y de las fuerzas intermoleculares. En este sentido, con frecuencia es muy útil hablar de </a:t>
            </a:r>
            <a:r>
              <a:rPr lang="es-ES" sz="2000" b="1" dirty="0" smtClean="0"/>
              <a:t>calor específico molar</a:t>
            </a:r>
            <a:r>
              <a:rPr lang="es-ES" sz="2000" dirty="0" smtClean="0"/>
              <a:t> denotado por </a:t>
            </a:r>
            <a:r>
              <a:rPr lang="es-ES" sz="2000" dirty="0" smtClean="0">
                <a:solidFill>
                  <a:srgbClr val="FFFF00"/>
                </a:solidFill>
              </a:rPr>
              <a:t>c</a:t>
            </a:r>
            <a:r>
              <a:rPr lang="es-ES" sz="2000" baseline="-25000" dirty="0" smtClean="0">
                <a:solidFill>
                  <a:srgbClr val="FFFF00"/>
                </a:solidFill>
              </a:rPr>
              <a:t>m</a:t>
            </a:r>
            <a:r>
              <a:rPr lang="es-ES" sz="2000" dirty="0" smtClean="0"/>
              <a:t>, y definido como </a:t>
            </a:r>
            <a:r>
              <a:rPr lang="es-ES" sz="2000" dirty="0" smtClean="0">
                <a:solidFill>
                  <a:srgbClr val="FFC000"/>
                </a:solidFill>
              </a:rPr>
              <a:t>la cantidad de energía necesaria para elevar la temperatura de un </a:t>
            </a:r>
            <a:r>
              <a:rPr lang="es-ES" sz="2000" dirty="0" smtClean="0">
                <a:solidFill>
                  <a:srgbClr val="FFC000"/>
                </a:solidFill>
                <a:hlinkClick r:id="rId2" action="ppaction://hlinkfile" tooltip="Mol"/>
              </a:rPr>
              <a:t>mol</a:t>
            </a:r>
            <a:r>
              <a:rPr lang="es-ES" sz="2000" dirty="0" smtClean="0">
                <a:solidFill>
                  <a:srgbClr val="FFC000"/>
                </a:solidFill>
              </a:rPr>
              <a:t> de una sustancia en 1 grado</a:t>
            </a:r>
          </a:p>
          <a:p>
            <a:endParaRPr lang="es-ES" sz="2000"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26</a:t>
            </a:fld>
            <a:endParaRPr lang="es-ES"/>
          </a:p>
        </p:txBody>
      </p:sp>
      <p:sp>
        <p:nvSpPr>
          <p:cNvPr id="6" name="1 Título"/>
          <p:cNvSpPr>
            <a:spLocks noGrp="1"/>
          </p:cNvSpPr>
          <p:nvPr>
            <p:ph type="title"/>
          </p:nvPr>
        </p:nvSpPr>
        <p:spPr>
          <a:xfrm>
            <a:off x="2928926" y="142852"/>
            <a:ext cx="3000396" cy="633428"/>
          </a:xfrm>
          <a:solidFill>
            <a:srgbClr val="FF0000"/>
          </a:solidFill>
          <a:ln>
            <a:solidFill>
              <a:schemeClr val="tx1"/>
            </a:solidFill>
          </a:ln>
        </p:spPr>
        <p:txBody>
          <a:bodyPr/>
          <a:lstStyle/>
          <a:p>
            <a:pPr algn="ctr"/>
            <a:r>
              <a:rPr lang="es-ES" dirty="0" smtClean="0">
                <a:solidFill>
                  <a:srgbClr val="FFFF00"/>
                </a:solidFill>
              </a:rPr>
              <a:t>CALOR</a:t>
            </a:r>
            <a:endParaRPr lang="es-ES" dirty="0">
              <a:solidFill>
                <a:srgbClr val="FFFF00"/>
              </a:solidFill>
            </a:endParaRPr>
          </a:p>
        </p:txBody>
      </p:sp>
      <p:pic>
        <p:nvPicPr>
          <p:cNvPr id="7" name="Picture 2" descr="Q = m \cdot c \cdot \Delta T"/>
          <p:cNvPicPr>
            <a:picLocks noChangeAspect="1" noChangeArrowheads="1"/>
          </p:cNvPicPr>
          <p:nvPr/>
        </p:nvPicPr>
        <p:blipFill>
          <a:blip r:embed="rId3"/>
          <a:srcRect/>
          <a:stretch>
            <a:fillRect/>
          </a:stretch>
        </p:blipFill>
        <p:spPr bwMode="auto">
          <a:xfrm>
            <a:off x="714348" y="4714884"/>
            <a:ext cx="4263721" cy="642942"/>
          </a:xfrm>
          <a:prstGeom prst="rect">
            <a:avLst/>
          </a:prstGeom>
          <a:noFill/>
        </p:spPr>
      </p:pic>
      <p:pic>
        <p:nvPicPr>
          <p:cNvPr id="8" name="Picture 2" descr="D:\Mis imágenes\Celsius_kelvin_estandar_1954.png"/>
          <p:cNvPicPr>
            <a:picLocks noChangeAspect="1" noChangeArrowheads="1"/>
          </p:cNvPicPr>
          <p:nvPr/>
        </p:nvPicPr>
        <p:blipFill>
          <a:blip r:embed="rId4"/>
          <a:srcRect/>
          <a:stretch>
            <a:fillRect/>
          </a:stretch>
        </p:blipFill>
        <p:spPr bwMode="auto">
          <a:xfrm>
            <a:off x="6786577" y="1142984"/>
            <a:ext cx="2319367" cy="4857784"/>
          </a:xfrm>
          <a:prstGeom prst="rect">
            <a:avLst/>
          </a:prstGeom>
          <a:solidFill>
            <a:srgbClr val="C00000"/>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0"/>
            <a:ext cx="5143536" cy="704866"/>
          </a:xfrm>
          <a:solidFill>
            <a:srgbClr val="FFFF00"/>
          </a:solidFill>
          <a:ln>
            <a:solidFill>
              <a:schemeClr val="bg1"/>
            </a:solidFill>
          </a:ln>
        </p:spPr>
        <p:txBody>
          <a:bodyPr/>
          <a:lstStyle/>
          <a:p>
            <a:pPr algn="ctr"/>
            <a:r>
              <a:rPr lang="es-ES" dirty="0" smtClean="0">
                <a:solidFill>
                  <a:srgbClr val="FF0000"/>
                </a:solidFill>
              </a:rPr>
              <a:t>TEMPERATURA</a:t>
            </a:r>
            <a:endParaRPr lang="es-ES" dirty="0">
              <a:solidFill>
                <a:srgbClr val="FF0000"/>
              </a:solidFill>
            </a:endParaRPr>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27</a:t>
            </a:fld>
            <a:endParaRPr lang="es-ES"/>
          </a:p>
        </p:txBody>
      </p:sp>
      <p:sp>
        <p:nvSpPr>
          <p:cNvPr id="6" name="5 Rectángulo"/>
          <p:cNvSpPr/>
          <p:nvPr/>
        </p:nvSpPr>
        <p:spPr>
          <a:xfrm>
            <a:off x="357158" y="642918"/>
            <a:ext cx="8501122" cy="646331"/>
          </a:xfrm>
          <a:prstGeom prst="rect">
            <a:avLst/>
          </a:prstGeom>
          <a:solidFill>
            <a:srgbClr val="FF0000"/>
          </a:solidFill>
        </p:spPr>
        <p:txBody>
          <a:bodyPr wrap="square">
            <a:spAutoFit/>
          </a:bodyPr>
          <a:lstStyle/>
          <a:p>
            <a:r>
              <a:rPr lang="es-ES" dirty="0" smtClean="0"/>
              <a:t>La </a:t>
            </a:r>
            <a:r>
              <a:rPr lang="es-ES" b="1" dirty="0" smtClean="0"/>
              <a:t>temperatura</a:t>
            </a:r>
            <a:r>
              <a:rPr lang="es-ES" dirty="0" smtClean="0"/>
              <a:t> es una magnitud referida a las nociones comunes de </a:t>
            </a:r>
            <a:r>
              <a:rPr lang="es-ES" dirty="0" smtClean="0">
                <a:hlinkClick r:id="rId2" tooltip="Calor"/>
              </a:rPr>
              <a:t>calor</a:t>
            </a:r>
            <a:r>
              <a:rPr lang="es-ES" dirty="0" smtClean="0"/>
              <a:t> o </a:t>
            </a:r>
            <a:r>
              <a:rPr lang="es-ES" dirty="0" smtClean="0">
                <a:hlinkClick r:id="rId3" tooltip="Frío"/>
              </a:rPr>
              <a:t>frío</a:t>
            </a:r>
            <a:r>
              <a:rPr lang="es-ES" dirty="0" smtClean="0"/>
              <a:t>. Por lo general, un objeto más </a:t>
            </a:r>
            <a:r>
              <a:rPr lang="es-ES" i="1" dirty="0" smtClean="0"/>
              <a:t>"caliente"</a:t>
            </a:r>
            <a:r>
              <a:rPr lang="es-ES" dirty="0" smtClean="0"/>
              <a:t> tendrá una temperatura mayor. </a:t>
            </a:r>
            <a:endParaRPr lang="es-ES" dirty="0"/>
          </a:p>
        </p:txBody>
      </p:sp>
      <p:graphicFrame>
        <p:nvGraphicFramePr>
          <p:cNvPr id="8" name="5 Marcador de contenido"/>
          <p:cNvGraphicFramePr>
            <a:graphicFrameLocks noGrp="1"/>
          </p:cNvGraphicFramePr>
          <p:nvPr>
            <p:ph idx="1"/>
          </p:nvPr>
        </p:nvGraphicFramePr>
        <p:xfrm>
          <a:off x="214282" y="1785926"/>
          <a:ext cx="8929717" cy="4143415"/>
        </p:xfrm>
        <a:graphic>
          <a:graphicData uri="http://schemas.openxmlformats.org/drawingml/2006/table">
            <a:tbl>
              <a:tblPr/>
              <a:tblGrid>
                <a:gridCol w="1858379"/>
                <a:gridCol w="1765361"/>
                <a:gridCol w="1764372"/>
                <a:gridCol w="1774266"/>
                <a:gridCol w="1767339"/>
              </a:tblGrid>
              <a:tr h="828683">
                <a:tc>
                  <a:txBody>
                    <a:bodyPr/>
                    <a:lstStyle/>
                    <a:p>
                      <a:pPr indent="-269875" algn="l"/>
                      <a:endParaRPr lang="es-ES" sz="20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400" b="1" u="sng" kern="1200" dirty="0">
                          <a:solidFill>
                            <a:schemeClr val="bg1"/>
                          </a:solidFill>
                          <a:latin typeface="Constantia"/>
                          <a:ea typeface="Times New Roman"/>
                          <a:cs typeface="Arial"/>
                          <a:hlinkClick r:id="rId4"/>
                        </a:rPr>
                        <a:t>KELVIN</a:t>
                      </a:r>
                      <a:r>
                        <a:rPr lang="es-ES" sz="1400" b="1"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400" b="1" u="sng" kern="1200" dirty="0">
                          <a:solidFill>
                            <a:schemeClr val="bg1"/>
                          </a:solidFill>
                          <a:latin typeface="Constantia"/>
                          <a:ea typeface="Times New Roman"/>
                          <a:cs typeface="Arial"/>
                          <a:hlinkClick r:id="rId5"/>
                        </a:rPr>
                        <a:t>GRADO CELSIUS</a:t>
                      </a:r>
                      <a:r>
                        <a:rPr lang="es-ES" sz="1400" b="1"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400" b="1" u="sng" kern="1200" dirty="0">
                          <a:solidFill>
                            <a:schemeClr val="bg1"/>
                          </a:solidFill>
                          <a:latin typeface="Constantia"/>
                          <a:ea typeface="Times New Roman"/>
                          <a:cs typeface="Arial"/>
                          <a:hlinkClick r:id="rId6"/>
                        </a:rPr>
                        <a:t>GRADO FAHRENHEIT</a:t>
                      </a:r>
                      <a:r>
                        <a:rPr lang="es-ES" sz="1400" b="1"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400" b="1" u="sng" kern="1200" dirty="0">
                          <a:solidFill>
                            <a:schemeClr val="bg1"/>
                          </a:solidFill>
                          <a:latin typeface="Constantia"/>
                          <a:ea typeface="Times New Roman"/>
                          <a:cs typeface="Arial"/>
                          <a:hlinkClick r:id="rId7"/>
                        </a:rPr>
                        <a:t>GRADO RANKINE</a:t>
                      </a:r>
                      <a:r>
                        <a:rPr lang="es-ES" sz="1400" b="1"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solidFill>
                  </a:tcPr>
                </a:tc>
              </a:tr>
              <a:tr h="828683">
                <a:tc>
                  <a:txBody>
                    <a:bodyPr/>
                    <a:lstStyle/>
                    <a:p>
                      <a:pPr marL="269875" indent="-269875" algn="l">
                        <a:spcAft>
                          <a:spcPts val="0"/>
                        </a:spcAft>
                      </a:pPr>
                      <a:r>
                        <a:rPr lang="es-ES" sz="1600" u="sng" kern="1200" dirty="0">
                          <a:solidFill>
                            <a:schemeClr val="bg1"/>
                          </a:solidFill>
                          <a:latin typeface="Constantia"/>
                          <a:ea typeface="Times New Roman"/>
                          <a:cs typeface="Arial"/>
                          <a:hlinkClick r:id="rId4"/>
                        </a:rPr>
                        <a:t>KELVIN</a:t>
                      </a:r>
                      <a:r>
                        <a:rPr lang="es-ES" sz="1600"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C</a:t>
                      </a:r>
                      <a:r>
                        <a:rPr lang="es-ES" sz="1600" kern="1200">
                          <a:solidFill>
                            <a:srgbClr val="000000"/>
                          </a:solidFill>
                          <a:latin typeface="Constantia"/>
                          <a:ea typeface="Times New Roman"/>
                          <a:cs typeface="Arial"/>
                        </a:rPr>
                        <a:t> + 273,15</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dirty="0">
                          <a:solidFill>
                            <a:srgbClr val="000000"/>
                          </a:solidFill>
                          <a:latin typeface="Constantia"/>
                          <a:ea typeface="Times New Roman"/>
                          <a:cs typeface="Arial"/>
                        </a:rPr>
                        <a:t>K</a:t>
                      </a:r>
                      <a:r>
                        <a:rPr lang="es-ES" sz="1600" kern="1200" dirty="0">
                          <a:solidFill>
                            <a:srgbClr val="000000"/>
                          </a:solidFill>
                          <a:latin typeface="Constantia"/>
                          <a:ea typeface="Times New Roman"/>
                          <a:cs typeface="Arial"/>
                        </a:rPr>
                        <a:t> = (</a:t>
                      </a:r>
                      <a:r>
                        <a:rPr lang="es-ES" sz="1600" i="1" kern="1200" dirty="0">
                          <a:solidFill>
                            <a:srgbClr val="000000"/>
                          </a:solidFill>
                          <a:latin typeface="Constantia"/>
                          <a:ea typeface="Times New Roman"/>
                          <a:cs typeface="Arial"/>
                        </a:rPr>
                        <a:t>F</a:t>
                      </a:r>
                      <a:r>
                        <a:rPr lang="es-ES" sz="1600" kern="1200" dirty="0">
                          <a:solidFill>
                            <a:srgbClr val="000000"/>
                          </a:solidFill>
                          <a:latin typeface="Constantia"/>
                          <a:ea typeface="Times New Roman"/>
                          <a:cs typeface="Arial"/>
                        </a:rPr>
                        <a:t> + 459,67) </a:t>
                      </a:r>
                      <a:endParaRPr lang="es-ES"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Ra</a:t>
                      </a:r>
                      <a:r>
                        <a:rPr lang="es-ES" sz="1600" kern="1200">
                          <a:solidFill>
                            <a:srgbClr val="000000"/>
                          </a:solidFill>
                          <a:latin typeface="Constantia"/>
                          <a:ea typeface="Times New Roman"/>
                          <a:cs typeface="Arial"/>
                        </a:rPr>
                        <a:t>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r>
              <a:tr h="828683">
                <a:tc>
                  <a:txBody>
                    <a:bodyPr/>
                    <a:lstStyle/>
                    <a:p>
                      <a:pPr marL="269875" indent="-269875" algn="l">
                        <a:spcAft>
                          <a:spcPts val="0"/>
                        </a:spcAft>
                      </a:pPr>
                      <a:r>
                        <a:rPr lang="es-ES" sz="1600" u="sng" kern="1200" dirty="0">
                          <a:solidFill>
                            <a:schemeClr val="bg1"/>
                          </a:solidFill>
                          <a:latin typeface="Constantia"/>
                          <a:ea typeface="Times New Roman"/>
                          <a:cs typeface="Arial"/>
                          <a:hlinkClick r:id="rId5"/>
                        </a:rPr>
                        <a:t>GRADO CELSIUS</a:t>
                      </a:r>
                      <a:r>
                        <a:rPr lang="es-ES" sz="1600"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C</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− 273,15</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C</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C</a:t>
                      </a:r>
                      <a:r>
                        <a:rPr lang="es-ES" sz="1600" kern="1200">
                          <a:solidFill>
                            <a:srgbClr val="000000"/>
                          </a:solidFill>
                          <a:latin typeface="Constantia"/>
                          <a:ea typeface="Times New Roman"/>
                          <a:cs typeface="Arial"/>
                        </a:rPr>
                        <a:t>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kern="1200">
                          <a:solidFill>
                            <a:srgbClr val="000000"/>
                          </a:solidFill>
                          <a:latin typeface="Constantia"/>
                          <a:ea typeface="Times New Roman"/>
                          <a:cs typeface="Arial"/>
                        </a:rPr>
                        <a:t>C = (F - 32)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kern="1200">
                          <a:solidFill>
                            <a:srgbClr val="000000"/>
                          </a:solidFill>
                          <a:latin typeface="Constantia"/>
                          <a:ea typeface="Times New Roman"/>
                          <a:cs typeface="Arial"/>
                        </a:rPr>
                        <a:t>C = (Ra - 491,67)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r>
              <a:tr h="828683">
                <a:tc>
                  <a:txBody>
                    <a:bodyPr/>
                    <a:lstStyle/>
                    <a:p>
                      <a:pPr marL="269875" indent="-269875" algn="l">
                        <a:spcAft>
                          <a:spcPts val="0"/>
                        </a:spcAft>
                      </a:pPr>
                      <a:r>
                        <a:rPr lang="es-ES" sz="1600" u="sng" kern="1200" dirty="0">
                          <a:solidFill>
                            <a:schemeClr val="bg1"/>
                          </a:solidFill>
                          <a:latin typeface="Constantia"/>
                          <a:ea typeface="Times New Roman"/>
                          <a:cs typeface="Arial"/>
                          <a:hlinkClick r:id="rId6"/>
                        </a:rPr>
                        <a:t>GRADO FAHRENHEIT</a:t>
                      </a:r>
                      <a:r>
                        <a:rPr lang="es-ES" sz="1600"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F</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- 459,67</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kern="1200">
                          <a:solidFill>
                            <a:srgbClr val="000000"/>
                          </a:solidFill>
                          <a:latin typeface="Constantia"/>
                          <a:ea typeface="Times New Roman"/>
                          <a:cs typeface="Arial"/>
                        </a:rPr>
                        <a:t>F = C + 32</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F</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F</a:t>
                      </a:r>
                      <a:r>
                        <a:rPr lang="es-ES" sz="1600" kern="1200">
                          <a:solidFill>
                            <a:srgbClr val="000000"/>
                          </a:solidFill>
                          <a:latin typeface="Constantia"/>
                          <a:ea typeface="Times New Roman"/>
                          <a:cs typeface="Arial"/>
                        </a:rPr>
                        <a:t>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F</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Ra</a:t>
                      </a:r>
                      <a:r>
                        <a:rPr lang="es-ES" sz="1600" kern="1200">
                          <a:solidFill>
                            <a:srgbClr val="000000"/>
                          </a:solidFill>
                          <a:latin typeface="Constantia"/>
                          <a:ea typeface="Times New Roman"/>
                          <a:cs typeface="Arial"/>
                        </a:rPr>
                        <a:t> − 459,67</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r>
              <a:tr h="828683">
                <a:tc>
                  <a:txBody>
                    <a:bodyPr/>
                    <a:lstStyle/>
                    <a:p>
                      <a:pPr marL="269875" indent="-269875" algn="l">
                        <a:spcAft>
                          <a:spcPts val="0"/>
                        </a:spcAft>
                      </a:pPr>
                      <a:r>
                        <a:rPr lang="es-ES" sz="1600" u="sng" kern="1200" dirty="0">
                          <a:solidFill>
                            <a:schemeClr val="bg1"/>
                          </a:solidFill>
                          <a:latin typeface="Constantia"/>
                          <a:ea typeface="Times New Roman"/>
                          <a:cs typeface="Arial"/>
                          <a:hlinkClick r:id="rId7"/>
                        </a:rPr>
                        <a:t>GRADO RANKINE</a:t>
                      </a:r>
                      <a:r>
                        <a:rPr lang="es-ES" sz="1600" kern="1200" dirty="0">
                          <a:solidFill>
                            <a:schemeClr val="bg1"/>
                          </a:solidFill>
                          <a:latin typeface="Constantia"/>
                          <a:ea typeface="Times New Roman"/>
                          <a:cs typeface="Arial"/>
                        </a:rPr>
                        <a:t> </a:t>
                      </a:r>
                      <a:endParaRPr lang="es-ES" sz="2000" dirty="0">
                        <a:solidFill>
                          <a:schemeClr val="bg1"/>
                        </a:solidFill>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Ra</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K</a:t>
                      </a:r>
                      <a:r>
                        <a:rPr lang="es-ES" sz="1600" kern="1200">
                          <a:solidFill>
                            <a:srgbClr val="000000"/>
                          </a:solidFill>
                          <a:latin typeface="Constantia"/>
                          <a:ea typeface="Times New Roman"/>
                          <a:cs typeface="Arial"/>
                        </a:rPr>
                        <a:t>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kern="1200">
                          <a:solidFill>
                            <a:srgbClr val="000000"/>
                          </a:solidFill>
                          <a:latin typeface="Constantia"/>
                          <a:ea typeface="Times New Roman"/>
                          <a:cs typeface="Arial"/>
                        </a:rPr>
                        <a:t>Ra = (C + 273,15) </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a:solidFill>
                            <a:srgbClr val="000000"/>
                          </a:solidFill>
                          <a:latin typeface="Constantia"/>
                          <a:ea typeface="Times New Roman"/>
                          <a:cs typeface="Arial"/>
                        </a:rPr>
                        <a:t>Ra</a:t>
                      </a:r>
                      <a:r>
                        <a:rPr lang="es-ES" sz="1600" kern="1200">
                          <a:solidFill>
                            <a:srgbClr val="000000"/>
                          </a:solidFill>
                          <a:latin typeface="Constantia"/>
                          <a:ea typeface="Times New Roman"/>
                          <a:cs typeface="Arial"/>
                        </a:rPr>
                        <a:t> = </a:t>
                      </a:r>
                      <a:r>
                        <a:rPr lang="es-ES" sz="1600" i="1" kern="1200">
                          <a:solidFill>
                            <a:srgbClr val="000000"/>
                          </a:solidFill>
                          <a:latin typeface="Constantia"/>
                          <a:ea typeface="Times New Roman"/>
                          <a:cs typeface="Arial"/>
                        </a:rPr>
                        <a:t>F</a:t>
                      </a:r>
                      <a:r>
                        <a:rPr lang="es-ES" sz="1600" kern="1200">
                          <a:solidFill>
                            <a:srgbClr val="000000"/>
                          </a:solidFill>
                          <a:latin typeface="Constantia"/>
                          <a:ea typeface="Times New Roman"/>
                          <a:cs typeface="Arial"/>
                        </a:rPr>
                        <a:t> + 459,67</a:t>
                      </a:r>
                      <a:endParaRPr lang="es-ES" sz="20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marL="269875" indent="-269875" algn="l">
                        <a:spcAft>
                          <a:spcPts val="0"/>
                        </a:spcAft>
                      </a:pPr>
                      <a:r>
                        <a:rPr lang="es-ES" sz="1600" i="1" kern="1200" dirty="0">
                          <a:solidFill>
                            <a:srgbClr val="000000"/>
                          </a:solidFill>
                          <a:latin typeface="Constantia"/>
                          <a:ea typeface="Times New Roman"/>
                          <a:cs typeface="Arial"/>
                        </a:rPr>
                        <a:t>Ra</a:t>
                      </a:r>
                      <a:r>
                        <a:rPr lang="es-ES" sz="1600" kern="1200" dirty="0">
                          <a:solidFill>
                            <a:srgbClr val="000000"/>
                          </a:solidFill>
                          <a:latin typeface="Constantia"/>
                          <a:ea typeface="Times New Roman"/>
                          <a:cs typeface="Arial"/>
                        </a:rPr>
                        <a:t> = </a:t>
                      </a:r>
                      <a:r>
                        <a:rPr lang="es-ES" sz="1600" i="1" kern="1200" dirty="0">
                          <a:solidFill>
                            <a:srgbClr val="000000"/>
                          </a:solidFill>
                          <a:latin typeface="Constantia"/>
                          <a:ea typeface="Times New Roman"/>
                          <a:cs typeface="Arial"/>
                        </a:rPr>
                        <a:t>Ra</a:t>
                      </a:r>
                      <a:r>
                        <a:rPr lang="es-ES" sz="1600" kern="1200" dirty="0">
                          <a:solidFill>
                            <a:srgbClr val="000000"/>
                          </a:solidFill>
                          <a:latin typeface="Constantia"/>
                          <a:ea typeface="Times New Roman"/>
                          <a:cs typeface="Arial"/>
                        </a:rPr>
                        <a:t> </a:t>
                      </a:r>
                      <a:endParaRPr lang="es-ES"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71735" y="0"/>
            <a:ext cx="3786215" cy="776288"/>
          </a:xfrm>
          <a:solidFill>
            <a:srgbClr val="C00000"/>
          </a:solidFill>
          <a:ln>
            <a:solidFill>
              <a:srgbClr val="FFFF00"/>
            </a:solidFill>
          </a:ln>
        </p:spPr>
        <p:txBody>
          <a:bodyPr>
            <a:normAutofit fontScale="90000"/>
          </a:bodyPr>
          <a:lstStyle/>
          <a:p>
            <a:pPr algn="ctr" fontAlgn="auto">
              <a:spcAft>
                <a:spcPts val="0"/>
              </a:spcAft>
              <a:defRPr/>
            </a:pPr>
            <a:r>
              <a:rPr lang="es-ES" b="1" u="sng" dirty="0" smtClean="0">
                <a:solidFill>
                  <a:srgbClr val="FFC000"/>
                </a:solidFill>
              </a:rPr>
              <a:t>TRABAJO</a:t>
            </a:r>
            <a:endParaRPr lang="es-ES" dirty="0">
              <a:solidFill>
                <a:srgbClr val="FFC000"/>
              </a:solidFill>
            </a:endParaRPr>
          </a:p>
        </p:txBody>
      </p:sp>
      <p:sp>
        <p:nvSpPr>
          <p:cNvPr id="3" name="2 Marcador de contenido"/>
          <p:cNvSpPr>
            <a:spLocks noGrp="1"/>
          </p:cNvSpPr>
          <p:nvPr>
            <p:ph idx="1"/>
          </p:nvPr>
        </p:nvSpPr>
        <p:spPr>
          <a:xfrm>
            <a:off x="0" y="928688"/>
            <a:ext cx="9144000" cy="1000114"/>
          </a:xfrm>
        </p:spPr>
        <p:txBody>
          <a:bodyPr>
            <a:normAutofit lnSpcReduction="10000"/>
          </a:bodyPr>
          <a:lstStyle/>
          <a:p>
            <a:pPr marL="274320" lvl="0" indent="-274320" fontAlgn="auto">
              <a:spcAft>
                <a:spcPts val="0"/>
              </a:spcAft>
              <a:buClr>
                <a:schemeClr val="accent3"/>
              </a:buClr>
              <a:buNone/>
              <a:defRPr/>
            </a:pPr>
            <a:r>
              <a:rPr lang="es-ES" sz="3600" dirty="0" smtClean="0"/>
              <a:t>  </a:t>
            </a:r>
            <a:r>
              <a:rPr lang="es-ES" sz="2400" dirty="0" smtClean="0"/>
              <a:t>Es la fuerza empleada para desplazar un objeto desde un punto a otro, multiplicada por la distancia recorrida entre los dos puntos.</a:t>
            </a:r>
          </a:p>
          <a:p>
            <a:pPr marL="274320" indent="-274320" fontAlgn="auto">
              <a:spcAft>
                <a:spcPts val="0"/>
              </a:spcAft>
              <a:buClr>
                <a:schemeClr val="accent3"/>
              </a:buClr>
              <a:buNone/>
              <a:defRPr/>
            </a:pPr>
            <a:endParaRPr lang="es-ES" sz="3600" dirty="0"/>
          </a:p>
        </p:txBody>
      </p:sp>
      <p:sp>
        <p:nvSpPr>
          <p:cNvPr id="4" name="3 Marcador de pie de página"/>
          <p:cNvSpPr>
            <a:spLocks noGrp="1"/>
          </p:cNvSpPr>
          <p:nvPr>
            <p:ph type="ftr" sz="quarter" idx="11"/>
          </p:nvPr>
        </p:nvSpPr>
        <p:spPr/>
        <p:txBody>
          <a:bodyPr/>
          <a:lstStyle/>
          <a:p>
            <a:pPr>
              <a:defRPr/>
            </a:pPr>
            <a:r>
              <a:rPr lang="fi-FI"/>
              <a:t>Ing. Juan Jose Nina Ch.</a:t>
            </a:r>
            <a:endParaRPr lang="es-ES"/>
          </a:p>
        </p:txBody>
      </p:sp>
      <p:pic>
        <p:nvPicPr>
          <p:cNvPr id="29702" name="Picture 3" descr="Trabajo mecánico y desarrollo de movimiento circular."/>
          <p:cNvPicPr>
            <a:picLocks noChangeAspect="1" noChangeArrowheads="1"/>
          </p:cNvPicPr>
          <p:nvPr/>
        </p:nvPicPr>
        <p:blipFill>
          <a:blip r:embed="rId2" r:link="rId3"/>
          <a:srcRect/>
          <a:stretch>
            <a:fillRect/>
          </a:stretch>
        </p:blipFill>
        <p:spPr bwMode="auto">
          <a:xfrm>
            <a:off x="214282" y="2000240"/>
            <a:ext cx="3643338" cy="2416012"/>
          </a:xfrm>
          <a:prstGeom prst="rect">
            <a:avLst/>
          </a:prstGeom>
          <a:noFill/>
          <a:ln w="9525">
            <a:noFill/>
            <a:miter lim="800000"/>
            <a:headEnd/>
            <a:tailEnd/>
          </a:ln>
        </p:spPr>
      </p:pic>
      <p:pic>
        <p:nvPicPr>
          <p:cNvPr id="29704" name="Picture 5"/>
          <p:cNvPicPr>
            <a:picLocks noChangeAspect="1" noChangeArrowheads="1"/>
          </p:cNvPicPr>
          <p:nvPr/>
        </p:nvPicPr>
        <p:blipFill>
          <a:blip r:embed="rId4"/>
          <a:srcRect/>
          <a:stretch>
            <a:fillRect/>
          </a:stretch>
        </p:blipFill>
        <p:spPr bwMode="auto">
          <a:xfrm>
            <a:off x="4143372" y="2000240"/>
            <a:ext cx="4572000" cy="1592262"/>
          </a:xfrm>
          <a:prstGeom prst="rect">
            <a:avLst/>
          </a:prstGeom>
          <a:noFill/>
          <a:ln w="9525">
            <a:noFill/>
            <a:miter lim="800000"/>
            <a:headEnd/>
            <a:tailEnd/>
          </a:ln>
        </p:spPr>
      </p:pic>
      <p:pic>
        <p:nvPicPr>
          <p:cNvPr id="29706" name="Picture 7" descr="D:\INFORMACION  DE INTERNET\FUNDAMENTOS FISICOS\Fisica-Facil_com - Trabajo y Potencia - Profesores Casatroja-Ferreira_archivos\Dinami19.gif"/>
          <p:cNvPicPr>
            <a:picLocks noChangeAspect="1" noChangeArrowheads="1"/>
          </p:cNvPicPr>
          <p:nvPr/>
        </p:nvPicPr>
        <p:blipFill>
          <a:blip r:embed="rId5" r:link="rId6"/>
          <a:srcRect/>
          <a:stretch>
            <a:fillRect/>
          </a:stretch>
        </p:blipFill>
        <p:spPr bwMode="auto">
          <a:xfrm>
            <a:off x="5000628" y="4286256"/>
            <a:ext cx="2849562" cy="30003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1802" y="0"/>
            <a:ext cx="2786083" cy="776288"/>
          </a:xfrm>
          <a:solidFill>
            <a:srgbClr val="C00000"/>
          </a:solidFill>
          <a:ln>
            <a:solidFill>
              <a:srgbClr val="FFFF00"/>
            </a:solidFill>
          </a:ln>
        </p:spPr>
        <p:txBody>
          <a:bodyPr>
            <a:normAutofit fontScale="90000"/>
          </a:bodyPr>
          <a:lstStyle/>
          <a:p>
            <a:pPr algn="ctr" fontAlgn="auto">
              <a:spcAft>
                <a:spcPts val="0"/>
              </a:spcAft>
              <a:defRPr/>
            </a:pPr>
            <a:r>
              <a:rPr lang="es-ES" b="1" u="sng" dirty="0" smtClean="0">
                <a:solidFill>
                  <a:srgbClr val="FFC000"/>
                </a:solidFill>
              </a:rPr>
              <a:t>POTENCIA</a:t>
            </a:r>
            <a:endParaRPr lang="es-ES" dirty="0">
              <a:solidFill>
                <a:srgbClr val="FFC000"/>
              </a:solidFill>
            </a:endParaRPr>
          </a:p>
        </p:txBody>
      </p:sp>
      <p:sp>
        <p:nvSpPr>
          <p:cNvPr id="3" name="2 Marcador de contenido"/>
          <p:cNvSpPr>
            <a:spLocks noGrp="1"/>
          </p:cNvSpPr>
          <p:nvPr>
            <p:ph idx="1"/>
          </p:nvPr>
        </p:nvSpPr>
        <p:spPr>
          <a:xfrm>
            <a:off x="1" y="642938"/>
            <a:ext cx="6000760" cy="6215062"/>
          </a:xfrm>
        </p:spPr>
        <p:txBody>
          <a:bodyPr>
            <a:noAutofit/>
          </a:bodyPr>
          <a:lstStyle/>
          <a:p>
            <a:pPr marL="274320" indent="-274320" fontAlgn="auto">
              <a:spcAft>
                <a:spcPts val="0"/>
              </a:spcAft>
              <a:buClr>
                <a:schemeClr val="accent3"/>
              </a:buClr>
              <a:buFont typeface="Wingdings 2"/>
              <a:buChar char=""/>
              <a:defRPr/>
            </a:pPr>
            <a:r>
              <a:rPr lang="es-ES" sz="2400" b="1" dirty="0" smtClean="0">
                <a:solidFill>
                  <a:srgbClr val="FFFF00"/>
                </a:solidFill>
              </a:rPr>
              <a:t>Potencia </a:t>
            </a:r>
            <a:r>
              <a:rPr lang="es-ES" sz="2400" dirty="0" smtClean="0">
                <a:solidFill>
                  <a:srgbClr val="FFFF00"/>
                </a:solidFill>
              </a:rPr>
              <a:t>es aquella magnitud escalar que nos  indica  la rapidez con la que se  realiza el trabajo</a:t>
            </a:r>
            <a:r>
              <a:rPr lang="es-ES" sz="1800" dirty="0" smtClean="0">
                <a:solidFill>
                  <a:srgbClr val="FFFF00"/>
                </a:solidFill>
              </a:rPr>
              <a:t>.  </a:t>
            </a:r>
          </a:p>
          <a:p>
            <a:pPr marL="274320" indent="-274320" fontAlgn="auto">
              <a:spcAft>
                <a:spcPts val="0"/>
              </a:spcAft>
              <a:buClr>
                <a:schemeClr val="accent3"/>
              </a:buClr>
              <a:buNone/>
              <a:defRPr/>
            </a:pPr>
            <a:r>
              <a:rPr lang="es-ES" sz="1800" b="1" dirty="0" smtClean="0">
                <a:solidFill>
                  <a:srgbClr val="FF0000"/>
                </a:solidFill>
              </a:rPr>
              <a:t>                                            </a:t>
            </a:r>
          </a:p>
          <a:p>
            <a:pPr marL="274320" indent="-274320" fontAlgn="auto">
              <a:spcAft>
                <a:spcPts val="0"/>
              </a:spcAft>
              <a:buClr>
                <a:schemeClr val="accent3"/>
              </a:buClr>
              <a:buNone/>
              <a:defRPr/>
            </a:pPr>
            <a:r>
              <a:rPr lang="es-ES" sz="1800" b="1" dirty="0" smtClean="0">
                <a:solidFill>
                  <a:srgbClr val="FF0000"/>
                </a:solidFill>
              </a:rPr>
              <a:t>                                        </a:t>
            </a:r>
            <a:r>
              <a:rPr lang="es-ES" sz="1800" b="1" dirty="0" smtClean="0"/>
              <a:t>trabajo/tiempo = energía</a:t>
            </a:r>
            <a:endParaRPr lang="es-ES" sz="1400" b="1" dirty="0" smtClean="0"/>
          </a:p>
          <a:p>
            <a:pPr marL="274320" indent="-274320" fontAlgn="auto">
              <a:spcAft>
                <a:spcPts val="0"/>
              </a:spcAft>
              <a:buClr>
                <a:schemeClr val="accent3"/>
              </a:buClr>
              <a:buFont typeface="Wingdings 2"/>
              <a:buChar char=""/>
              <a:defRPr/>
            </a:pPr>
            <a:endParaRPr lang="es-ES" sz="1400" b="1" dirty="0" smtClean="0"/>
          </a:p>
          <a:p>
            <a:pPr marL="274320" indent="-274320" fontAlgn="auto">
              <a:spcAft>
                <a:spcPts val="0"/>
              </a:spcAft>
              <a:buClr>
                <a:schemeClr val="accent3"/>
              </a:buClr>
              <a:buNone/>
              <a:defRPr/>
            </a:pPr>
            <a:endParaRPr lang="es-ES" sz="1400" b="1" dirty="0" smtClean="0"/>
          </a:p>
          <a:p>
            <a:pPr marL="274320" indent="-274320" fontAlgn="auto">
              <a:spcAft>
                <a:spcPts val="0"/>
              </a:spcAft>
              <a:buClr>
                <a:schemeClr val="accent3"/>
              </a:buClr>
              <a:buFont typeface="Wingdings 2"/>
              <a:buNone/>
              <a:defRPr/>
            </a:pPr>
            <a:r>
              <a:rPr lang="es-ES" sz="1400" dirty="0" smtClean="0"/>
              <a:t>      </a:t>
            </a:r>
            <a:r>
              <a:rPr lang="es-ES" sz="1800" dirty="0" smtClean="0">
                <a:solidFill>
                  <a:srgbClr val="FFFF00"/>
                </a:solidFill>
              </a:rPr>
              <a:t>En el </a:t>
            </a:r>
            <a:r>
              <a:rPr lang="es-ES" sz="1800" dirty="0" smtClean="0">
                <a:solidFill>
                  <a:srgbClr val="C00000"/>
                </a:solidFill>
              </a:rPr>
              <a:t>Sistema Internacional </a:t>
            </a:r>
            <a:r>
              <a:rPr lang="es-ES" sz="1800" dirty="0" smtClean="0">
                <a:solidFill>
                  <a:srgbClr val="FFFF00"/>
                </a:solidFill>
              </a:rPr>
              <a:t>la potencia se expresa en </a:t>
            </a:r>
            <a:r>
              <a:rPr lang="es-ES" sz="1800" b="1" dirty="0" smtClean="0">
                <a:solidFill>
                  <a:srgbClr val="002060"/>
                </a:solidFill>
              </a:rPr>
              <a:t>Joules por segundo</a:t>
            </a:r>
            <a:r>
              <a:rPr lang="es-ES" sz="1800" dirty="0" smtClean="0">
                <a:solidFill>
                  <a:srgbClr val="FFFF00"/>
                </a:solidFill>
              </a:rPr>
              <a:t>, unidad a la que se le da el nombre de </a:t>
            </a:r>
            <a:r>
              <a:rPr lang="es-ES" sz="1800" b="1" dirty="0" smtClean="0">
                <a:solidFill>
                  <a:srgbClr val="FFC000"/>
                </a:solidFill>
              </a:rPr>
              <a:t>wat</a:t>
            </a:r>
            <a:r>
              <a:rPr lang="es-ES" sz="1800" dirty="0" smtClean="0">
                <a:solidFill>
                  <a:srgbClr val="FFFF00"/>
                </a:solidFill>
              </a:rPr>
              <a:t>. </a:t>
            </a:r>
            <a:br>
              <a:rPr lang="es-ES" sz="1800" dirty="0" smtClean="0">
                <a:solidFill>
                  <a:srgbClr val="FFFF00"/>
                </a:solidFill>
              </a:rPr>
            </a:br>
            <a:endParaRPr lang="es-ES" sz="1400" dirty="0" smtClean="0">
              <a:solidFill>
                <a:srgbClr val="FFFF00"/>
              </a:solidFill>
            </a:endParaRPr>
          </a:p>
          <a:p>
            <a:pPr marL="274320" indent="-274320" fontAlgn="auto">
              <a:spcAft>
                <a:spcPts val="0"/>
              </a:spcAft>
              <a:buClr>
                <a:schemeClr val="accent3"/>
              </a:buClr>
              <a:buFont typeface="Wingdings 2"/>
              <a:buNone/>
              <a:defRPr/>
            </a:pPr>
            <a:r>
              <a:rPr lang="es-ES" sz="1400" b="1" dirty="0" smtClean="0"/>
              <a:t> </a:t>
            </a:r>
            <a:endParaRPr lang="es-ES" sz="1400" dirty="0" smtClean="0"/>
          </a:p>
          <a:p>
            <a:pPr marL="274320" indent="-274320" fontAlgn="auto">
              <a:spcAft>
                <a:spcPts val="0"/>
              </a:spcAft>
              <a:buClr>
                <a:schemeClr val="accent3"/>
              </a:buClr>
              <a:buFont typeface="Wingdings 2"/>
              <a:buNone/>
              <a:defRPr/>
            </a:pPr>
            <a:r>
              <a:rPr lang="es-ES" sz="1600" b="1" i="1" u="sng" dirty="0" smtClean="0">
                <a:solidFill>
                  <a:srgbClr val="C00000"/>
                </a:solidFill>
              </a:rPr>
              <a:t>TAMBIÉN</a:t>
            </a:r>
            <a:r>
              <a:rPr lang="es-ES" sz="1600" b="1" u="sng" dirty="0" smtClean="0">
                <a:solidFill>
                  <a:srgbClr val="C00000"/>
                </a:solidFill>
              </a:rPr>
              <a:t>: </a:t>
            </a:r>
            <a:endParaRPr lang="es-ES" sz="1600" u="sng" dirty="0" smtClean="0">
              <a:solidFill>
                <a:srgbClr val="C00000"/>
              </a:solidFill>
            </a:endParaRPr>
          </a:p>
          <a:p>
            <a:pPr marL="274320" indent="-274320" fontAlgn="auto">
              <a:spcAft>
                <a:spcPts val="0"/>
              </a:spcAft>
              <a:buClr>
                <a:schemeClr val="accent3"/>
              </a:buClr>
              <a:buFont typeface="Wingdings 2"/>
              <a:buChar char=""/>
              <a:defRPr/>
            </a:pPr>
            <a:r>
              <a:rPr lang="es-ES" sz="1600" dirty="0" smtClean="0"/>
              <a:t>Si: </a:t>
            </a:r>
            <a:r>
              <a:rPr lang="es-ES" sz="1600" b="1" dirty="0" smtClean="0">
                <a:solidFill>
                  <a:srgbClr val="FFFF00"/>
                </a:solidFill>
              </a:rPr>
              <a:t>W= (F. d)</a:t>
            </a:r>
            <a:r>
              <a:rPr lang="es-ES" sz="1600" dirty="0" smtClean="0">
                <a:solidFill>
                  <a:srgbClr val="FFFF00"/>
                </a:solidFill>
              </a:rPr>
              <a:t>, </a:t>
            </a:r>
            <a:r>
              <a:rPr lang="es-ES" sz="1600" dirty="0" smtClean="0"/>
              <a:t>entonces, </a:t>
            </a:r>
            <a:r>
              <a:rPr lang="es-ES" sz="1600" b="1" dirty="0" smtClean="0">
                <a:solidFill>
                  <a:srgbClr val="FFFF00"/>
                </a:solidFill>
              </a:rPr>
              <a:t>P = (F.d)/t</a:t>
            </a:r>
            <a:endParaRPr lang="es-ES" sz="1600" dirty="0" smtClean="0">
              <a:solidFill>
                <a:srgbClr val="FFFF00"/>
              </a:solidFill>
            </a:endParaRPr>
          </a:p>
          <a:p>
            <a:pPr marL="274320" indent="-274320" fontAlgn="auto">
              <a:spcAft>
                <a:spcPts val="0"/>
              </a:spcAft>
              <a:buClr>
                <a:schemeClr val="accent3"/>
              </a:buClr>
              <a:buFont typeface="Wingdings 2"/>
              <a:buChar char=""/>
              <a:defRPr/>
            </a:pPr>
            <a:r>
              <a:rPr lang="es-ES" sz="1600" dirty="0" smtClean="0"/>
              <a:t>Si la velocidad es </a:t>
            </a:r>
            <a:r>
              <a:rPr lang="es-ES" sz="1600" b="1" dirty="0" smtClean="0">
                <a:solidFill>
                  <a:srgbClr val="FFC000"/>
                </a:solidFill>
              </a:rPr>
              <a:t>v = d/t</a:t>
            </a:r>
            <a:r>
              <a:rPr lang="es-ES" sz="1600" dirty="0" smtClean="0">
                <a:solidFill>
                  <a:srgbClr val="FFC000"/>
                </a:solidFill>
              </a:rPr>
              <a:t> </a:t>
            </a:r>
            <a:r>
              <a:rPr lang="es-ES" sz="1600" dirty="0" smtClean="0"/>
              <a:t>, entonces la potencia será:</a:t>
            </a:r>
          </a:p>
          <a:p>
            <a:pPr marL="274320" indent="-274320" fontAlgn="auto">
              <a:spcAft>
                <a:spcPts val="0"/>
              </a:spcAft>
              <a:buClr>
                <a:schemeClr val="accent3"/>
              </a:buClr>
              <a:buFont typeface="Wingdings 2"/>
              <a:buNone/>
              <a:defRPr/>
            </a:pPr>
            <a:r>
              <a:rPr lang="es-ES" sz="1800" b="1" dirty="0" smtClean="0">
                <a:solidFill>
                  <a:srgbClr val="FFFF00"/>
                </a:solidFill>
              </a:rPr>
              <a:t>                                   P = F.v</a:t>
            </a:r>
          </a:p>
          <a:p>
            <a:pPr marL="274320" indent="-274320" fontAlgn="auto">
              <a:spcAft>
                <a:spcPts val="0"/>
              </a:spcAft>
              <a:buClr>
                <a:schemeClr val="accent3"/>
              </a:buClr>
              <a:buFont typeface="Wingdings 2"/>
              <a:buChar char=""/>
              <a:defRPr/>
            </a:pPr>
            <a:r>
              <a:rPr lang="es-ES" sz="1600" dirty="0" smtClean="0"/>
              <a:t>En el sistema inglés, la unidad de potencia es </a:t>
            </a:r>
          </a:p>
          <a:p>
            <a:pPr marL="274320" indent="-274320" fontAlgn="auto">
              <a:spcAft>
                <a:spcPts val="0"/>
              </a:spcAft>
              <a:buClr>
                <a:schemeClr val="accent3"/>
              </a:buClr>
              <a:buNone/>
              <a:defRPr/>
            </a:pPr>
            <a:r>
              <a:rPr lang="es-ES" sz="1600" dirty="0" smtClean="0"/>
              <a:t>      el Caballo de Fuerza (hp): </a:t>
            </a:r>
          </a:p>
          <a:p>
            <a:pPr marL="274320" indent="-274320" fontAlgn="auto">
              <a:spcAft>
                <a:spcPts val="0"/>
              </a:spcAft>
              <a:buClr>
                <a:schemeClr val="accent3"/>
              </a:buClr>
              <a:buFont typeface="Wingdings 2"/>
              <a:buNone/>
              <a:defRPr/>
            </a:pPr>
            <a:r>
              <a:rPr lang="es-ES" sz="1600" dirty="0" smtClean="0"/>
              <a:t> </a:t>
            </a:r>
          </a:p>
          <a:p>
            <a:pPr marL="274320" indent="-274320" fontAlgn="auto">
              <a:spcAft>
                <a:spcPts val="0"/>
              </a:spcAft>
              <a:buClr>
                <a:schemeClr val="accent3"/>
              </a:buClr>
              <a:buFont typeface="Wingdings 2"/>
              <a:buChar char=""/>
              <a:defRPr/>
            </a:pPr>
            <a:r>
              <a:rPr lang="es-ES" sz="1600" dirty="0" smtClean="0"/>
              <a:t>Factores de conversión :</a:t>
            </a:r>
            <a:r>
              <a:rPr lang="es-ES" sz="1400" dirty="0" smtClean="0"/>
              <a:t> </a:t>
            </a:r>
          </a:p>
          <a:p>
            <a:pPr marL="274320" indent="-274320" fontAlgn="auto">
              <a:spcAft>
                <a:spcPts val="0"/>
              </a:spcAft>
              <a:buClr>
                <a:schemeClr val="accent3"/>
              </a:buClr>
              <a:buFont typeface="Wingdings 2"/>
              <a:buChar char=""/>
              <a:defRPr/>
            </a:pPr>
            <a:endParaRPr lang="es-ES" sz="1400" dirty="0"/>
          </a:p>
        </p:txBody>
      </p:sp>
      <p:pic>
        <p:nvPicPr>
          <p:cNvPr id="30725" name="Picture 2" descr="Caballos de fuerza motriz."/>
          <p:cNvPicPr>
            <a:picLocks noChangeAspect="1" noChangeArrowheads="1"/>
          </p:cNvPicPr>
          <p:nvPr/>
        </p:nvPicPr>
        <p:blipFill>
          <a:blip r:embed="rId2" r:link="rId3"/>
          <a:srcRect/>
          <a:stretch>
            <a:fillRect/>
          </a:stretch>
        </p:blipFill>
        <p:spPr bwMode="auto">
          <a:xfrm>
            <a:off x="6000760" y="785794"/>
            <a:ext cx="3000365" cy="3500443"/>
          </a:xfrm>
          <a:prstGeom prst="rect">
            <a:avLst/>
          </a:prstGeom>
          <a:noFill/>
          <a:ln w="9525">
            <a:noFill/>
            <a:miter lim="800000"/>
            <a:headEnd/>
            <a:tailEnd/>
          </a:ln>
        </p:spPr>
      </p:pic>
      <p:pic>
        <p:nvPicPr>
          <p:cNvPr id="30726" name="Picture 3"/>
          <p:cNvPicPr>
            <a:picLocks noChangeAspect="1" noChangeArrowheads="1"/>
          </p:cNvPicPr>
          <p:nvPr/>
        </p:nvPicPr>
        <p:blipFill>
          <a:blip r:embed="rId4"/>
          <a:srcRect/>
          <a:stretch>
            <a:fillRect/>
          </a:stretch>
        </p:blipFill>
        <p:spPr bwMode="auto">
          <a:xfrm>
            <a:off x="714348" y="1928802"/>
            <a:ext cx="1428751" cy="839612"/>
          </a:xfrm>
          <a:prstGeom prst="rect">
            <a:avLst/>
          </a:prstGeom>
          <a:noFill/>
          <a:ln w="9525">
            <a:noFill/>
            <a:miter lim="800000"/>
            <a:headEnd/>
            <a:tailEnd/>
          </a:ln>
        </p:spPr>
      </p:pic>
      <p:pic>
        <p:nvPicPr>
          <p:cNvPr id="30727" name="Picture 4" descr="D:\INFORMACION  DE INTERNET\FUNDAMENTOS FISICOS\Web de FISICA_archivos\typ2.gif"/>
          <p:cNvPicPr>
            <a:picLocks noChangeAspect="1" noChangeArrowheads="1"/>
          </p:cNvPicPr>
          <p:nvPr/>
        </p:nvPicPr>
        <p:blipFill>
          <a:blip r:embed="rId5" r:link="rId6"/>
          <a:srcRect/>
          <a:stretch>
            <a:fillRect/>
          </a:stretch>
        </p:blipFill>
        <p:spPr bwMode="auto">
          <a:xfrm>
            <a:off x="2071670" y="3714752"/>
            <a:ext cx="1077687" cy="571500"/>
          </a:xfrm>
          <a:prstGeom prst="rect">
            <a:avLst/>
          </a:prstGeom>
          <a:solidFill>
            <a:schemeClr val="tx1"/>
          </a:solidFill>
          <a:ln w="9525">
            <a:noFill/>
            <a:miter lim="800000"/>
            <a:headEnd/>
            <a:tailEnd/>
          </a:ln>
        </p:spPr>
      </p:pic>
      <p:pic>
        <p:nvPicPr>
          <p:cNvPr id="30728" name="Picture 5"/>
          <p:cNvPicPr>
            <a:picLocks noChangeAspect="1" noChangeArrowheads="1"/>
          </p:cNvPicPr>
          <p:nvPr/>
        </p:nvPicPr>
        <p:blipFill>
          <a:blip r:embed="rId7"/>
          <a:srcRect/>
          <a:stretch>
            <a:fillRect/>
          </a:stretch>
        </p:blipFill>
        <p:spPr bwMode="auto">
          <a:xfrm>
            <a:off x="5929322" y="4786322"/>
            <a:ext cx="3214678" cy="1714500"/>
          </a:xfrm>
          <a:prstGeom prst="rect">
            <a:avLst/>
          </a:prstGeom>
          <a:noFill/>
          <a:ln w="9525">
            <a:solidFill>
              <a:srgbClr val="000000"/>
            </a:solidFill>
            <a:miter lim="800000"/>
            <a:headEnd/>
            <a:tailEnd/>
          </a:ln>
        </p:spPr>
      </p:pic>
      <p:pic>
        <p:nvPicPr>
          <p:cNvPr id="30729" name="Picture 6" descr="D:\INFORMACION  DE INTERNET\FUNDAMENTOS FISICOS\Web de FISICA_archivos\typ3.gif"/>
          <p:cNvPicPr>
            <a:picLocks noChangeAspect="1" noChangeArrowheads="1"/>
          </p:cNvPicPr>
          <p:nvPr/>
        </p:nvPicPr>
        <p:blipFill>
          <a:blip r:embed="rId8" r:link="rId9"/>
          <a:srcRect/>
          <a:stretch>
            <a:fillRect/>
          </a:stretch>
        </p:blipFill>
        <p:spPr bwMode="auto">
          <a:xfrm>
            <a:off x="4429124" y="5643578"/>
            <a:ext cx="1285875" cy="487363"/>
          </a:xfrm>
          <a:prstGeom prst="rect">
            <a:avLst/>
          </a:prstGeom>
          <a:solidFill>
            <a:schemeClr val="tx1"/>
          </a:solidFill>
          <a:ln w="9525">
            <a:noFill/>
            <a:miter lim="800000"/>
            <a:headEnd/>
            <a:tailEnd/>
          </a:ln>
        </p:spPr>
      </p:pic>
      <p:pic>
        <p:nvPicPr>
          <p:cNvPr id="30730" name="Picture 7" descr="D:\INFORMACION  DE INTERNET\FUNDAMENTOS FISICOS\Web de FISICA_archivos\typ4.gif"/>
          <p:cNvPicPr>
            <a:picLocks noChangeAspect="1" noChangeArrowheads="1"/>
          </p:cNvPicPr>
          <p:nvPr/>
        </p:nvPicPr>
        <p:blipFill>
          <a:blip r:embed="rId10" r:link="rId11"/>
          <a:srcRect/>
          <a:stretch>
            <a:fillRect/>
          </a:stretch>
        </p:blipFill>
        <p:spPr bwMode="auto">
          <a:xfrm>
            <a:off x="2500298" y="6286500"/>
            <a:ext cx="1714500" cy="571500"/>
          </a:xfrm>
          <a:prstGeom prst="rect">
            <a:avLst/>
          </a:prstGeom>
          <a:solidFill>
            <a:schemeClr val="tx1"/>
          </a:solidFill>
          <a:ln w="9525">
            <a:noFill/>
            <a:miter lim="800000"/>
            <a:headEnd/>
            <a:tailEnd/>
          </a:ln>
        </p:spPr>
      </p:pic>
      <p:sp>
        <p:nvSpPr>
          <p:cNvPr id="11" name="10 Rectángulo"/>
          <p:cNvSpPr/>
          <p:nvPr/>
        </p:nvSpPr>
        <p:spPr>
          <a:xfrm>
            <a:off x="4214810" y="6273225"/>
            <a:ext cx="1714512" cy="584775"/>
          </a:xfrm>
          <a:prstGeom prst="rect">
            <a:avLst/>
          </a:prstGeom>
          <a:solidFill>
            <a:schemeClr val="tx1"/>
          </a:solidFill>
        </p:spPr>
        <p:txBody>
          <a:bodyPr wrap="square">
            <a:spAutoFit/>
          </a:bodyPr>
          <a:lstStyle/>
          <a:p>
            <a:pPr lvl="0"/>
            <a:r>
              <a:rPr lang="es-ES" sz="1600" dirty="0" smtClean="0">
                <a:solidFill>
                  <a:schemeClr val="bg1"/>
                </a:solidFill>
              </a:rPr>
              <a:t>1CV  =  746 HP</a:t>
            </a:r>
          </a:p>
          <a:p>
            <a:pPr lvl="0"/>
            <a:r>
              <a:rPr lang="es-ES" sz="1600" dirty="0" smtClean="0">
                <a:solidFill>
                  <a:schemeClr val="bg1"/>
                </a:solidFill>
              </a:rPr>
              <a:t>1CV  =  735 Wat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500034" y="642918"/>
            <a:ext cx="8229600" cy="1631950"/>
          </a:xfrm>
          <a:solidFill>
            <a:srgbClr val="FF0000"/>
          </a:solidFill>
          <a:ln>
            <a:solidFill>
              <a:srgbClr val="FFFF00"/>
            </a:solidFill>
          </a:ln>
        </p:spPr>
        <p:txBody>
          <a:bodyPr>
            <a:normAutofit fontScale="90000"/>
          </a:bodyPr>
          <a:lstStyle/>
          <a:p>
            <a:pPr algn="ctr" eaLnBrk="1" fontAlgn="auto" hangingPunct="1">
              <a:spcAft>
                <a:spcPts val="0"/>
              </a:spcAft>
              <a:defRPr/>
            </a:pPr>
            <a:r>
              <a:rPr lang="es-ES" sz="5400" dirty="0" smtClean="0">
                <a:solidFill>
                  <a:srgbClr val="05FB05"/>
                </a:solidFill>
              </a:rPr>
              <a:t>ACTIVIDAD DE APRENDIZAJE </a:t>
            </a:r>
            <a:r>
              <a:rPr lang="es-ES" sz="5400" dirty="0" smtClean="0">
                <a:solidFill>
                  <a:srgbClr val="FFFF00"/>
                </a:solidFill>
              </a:rPr>
              <a:t>Nº01</a:t>
            </a:r>
          </a:p>
        </p:txBody>
      </p:sp>
      <p:sp>
        <p:nvSpPr>
          <p:cNvPr id="5123" name="2 Marcador de contenido"/>
          <p:cNvSpPr>
            <a:spLocks noGrp="1"/>
          </p:cNvSpPr>
          <p:nvPr>
            <p:ph idx="1"/>
          </p:nvPr>
        </p:nvSpPr>
        <p:spPr>
          <a:xfrm>
            <a:off x="500034" y="3429000"/>
            <a:ext cx="8229600" cy="2143125"/>
          </a:xfrm>
          <a:solidFill>
            <a:schemeClr val="accent4">
              <a:lumMod val="75000"/>
            </a:schemeClr>
          </a:solidFill>
          <a:ln w="107950" cap="rnd">
            <a:solidFill>
              <a:srgbClr val="FFC000"/>
            </a:solidFill>
          </a:ln>
        </p:spPr>
        <p:txBody>
          <a:bodyPr/>
          <a:lstStyle/>
          <a:p>
            <a:pPr algn="ctr">
              <a:buNone/>
            </a:pPr>
            <a:r>
              <a:rPr lang="es-MX" sz="5400" dirty="0" smtClean="0">
                <a:solidFill>
                  <a:srgbClr val="FFFF00"/>
                </a:solidFill>
              </a:rPr>
              <a:t>Magnitudes Fundamentales de Fluidos</a:t>
            </a:r>
            <a:endParaRPr lang="es-ES" sz="5400" dirty="0" smtClean="0">
              <a:solidFill>
                <a:srgbClr val="FFFF00"/>
              </a:solidFill>
            </a:endParaRPr>
          </a:p>
        </p:txBody>
      </p:sp>
      <p:sp>
        <p:nvSpPr>
          <p:cNvPr id="5" name="4 Marcador de pie de página"/>
          <p:cNvSpPr>
            <a:spLocks noGrp="1"/>
          </p:cNvSpPr>
          <p:nvPr>
            <p:ph type="ftr" sz="quarter" idx="11"/>
          </p:nvPr>
        </p:nvSpPr>
        <p:spPr/>
        <p:txBody>
          <a:bodyPr/>
          <a:lstStyle/>
          <a:p>
            <a:pPr>
              <a:defRPr/>
            </a:pPr>
            <a:r>
              <a:rPr lang="es-ES" dirty="0"/>
              <a:t>Ing. JUAN J. NINA CHARAJA</a:t>
            </a:r>
          </a:p>
        </p:txBody>
      </p:sp>
      <p:sp>
        <p:nvSpPr>
          <p:cNvPr id="6" name="5 Marcador de número de diapositiva"/>
          <p:cNvSpPr>
            <a:spLocks noGrp="1"/>
          </p:cNvSpPr>
          <p:nvPr>
            <p:ph type="sldNum" sz="quarter" idx="12"/>
          </p:nvPr>
        </p:nvSpPr>
        <p:spPr/>
        <p:txBody>
          <a:bodyPr/>
          <a:lstStyle/>
          <a:p>
            <a:pPr>
              <a:defRPr/>
            </a:pPr>
            <a:fld id="{2B3D8FA0-12B8-4466-941E-198062FCC404}" type="slidenum">
              <a:rPr lang="es-ES"/>
              <a:pPr>
                <a:defRPr/>
              </a:pPr>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30</a:t>
            </a:fld>
            <a:endParaRPr lang="es-ES"/>
          </a:p>
        </p:txBody>
      </p:sp>
      <p:sp>
        <p:nvSpPr>
          <p:cNvPr id="6" name="5 CuadroTexto"/>
          <p:cNvSpPr txBox="1"/>
          <p:nvPr/>
        </p:nvSpPr>
        <p:spPr>
          <a:xfrm>
            <a:off x="3428992" y="68025"/>
            <a:ext cx="2143140" cy="646331"/>
          </a:xfrm>
          <a:prstGeom prst="rect">
            <a:avLst/>
          </a:prstGeom>
          <a:solidFill>
            <a:srgbClr val="C00000"/>
          </a:solidFill>
          <a:ln>
            <a:solidFill>
              <a:srgbClr val="FFFF00"/>
            </a:solidFill>
          </a:ln>
        </p:spPr>
        <p:txBody>
          <a:bodyPr wrap="square" rtlCol="0">
            <a:spAutoFit/>
          </a:bodyPr>
          <a:lstStyle/>
          <a:p>
            <a:r>
              <a:rPr lang="es-ES" sz="3600" b="1" dirty="0" smtClean="0">
                <a:solidFill>
                  <a:srgbClr val="FFFF00"/>
                </a:solidFill>
              </a:rPr>
              <a:t>CAUDAL</a:t>
            </a:r>
            <a:endParaRPr lang="es-ES" sz="3600" b="1" dirty="0">
              <a:solidFill>
                <a:srgbClr val="FFFF00"/>
              </a:solidFill>
            </a:endParaRPr>
          </a:p>
        </p:txBody>
      </p:sp>
      <p:sp>
        <p:nvSpPr>
          <p:cNvPr id="7" name="6 CuadroTexto"/>
          <p:cNvSpPr txBox="1"/>
          <p:nvPr/>
        </p:nvSpPr>
        <p:spPr>
          <a:xfrm>
            <a:off x="928662" y="928670"/>
            <a:ext cx="6596678" cy="369332"/>
          </a:xfrm>
          <a:prstGeom prst="rect">
            <a:avLst/>
          </a:prstGeom>
          <a:solidFill>
            <a:srgbClr val="FFC000"/>
          </a:solidFill>
        </p:spPr>
        <p:txBody>
          <a:bodyPr wrap="none" rtlCol="0">
            <a:spAutoFit/>
          </a:bodyPr>
          <a:lstStyle/>
          <a:p>
            <a:r>
              <a:rPr lang="es-ES" dirty="0" smtClean="0">
                <a:solidFill>
                  <a:schemeClr val="accent6">
                    <a:lumMod val="50000"/>
                  </a:schemeClr>
                </a:solidFill>
              </a:rPr>
              <a:t>Es el volumen del fluido suministrado en una unidad de tiempo</a:t>
            </a:r>
            <a:endParaRPr lang="es-ES" dirty="0">
              <a:solidFill>
                <a:schemeClr val="accent6">
                  <a:lumMod val="50000"/>
                </a:schemeClr>
              </a:solidFill>
            </a:endParaRPr>
          </a:p>
        </p:txBody>
      </p:sp>
      <p:pic>
        <p:nvPicPr>
          <p:cNvPr id="9" name="Picture 3" descr="D:\Mis imágenes\FT_caudalv.gif"/>
          <p:cNvPicPr>
            <a:picLocks noChangeAspect="1" noChangeArrowheads="1"/>
          </p:cNvPicPr>
          <p:nvPr/>
        </p:nvPicPr>
        <p:blipFill>
          <a:blip r:embed="rId2"/>
          <a:srcRect/>
          <a:stretch>
            <a:fillRect/>
          </a:stretch>
        </p:blipFill>
        <p:spPr bwMode="auto">
          <a:xfrm>
            <a:off x="2571736" y="1643050"/>
            <a:ext cx="1873250" cy="428625"/>
          </a:xfrm>
          <a:prstGeom prst="rect">
            <a:avLst/>
          </a:prstGeom>
          <a:noFill/>
          <a:ln w="9525">
            <a:noFill/>
            <a:miter lim="800000"/>
            <a:headEnd/>
            <a:tailEnd/>
          </a:ln>
        </p:spPr>
      </p:pic>
      <p:pic>
        <p:nvPicPr>
          <p:cNvPr id="10" name="Picture 6" descr="D:\Mis imágenes\FT_caudalvs.gif"/>
          <p:cNvPicPr>
            <a:picLocks noChangeAspect="1" noChangeArrowheads="1"/>
          </p:cNvPicPr>
          <p:nvPr/>
        </p:nvPicPr>
        <p:blipFill>
          <a:blip r:embed="rId3"/>
          <a:srcRect/>
          <a:stretch>
            <a:fillRect/>
          </a:stretch>
        </p:blipFill>
        <p:spPr bwMode="auto">
          <a:xfrm>
            <a:off x="4643438" y="1643050"/>
            <a:ext cx="857250" cy="428625"/>
          </a:xfrm>
          <a:prstGeom prst="rect">
            <a:avLst/>
          </a:prstGeom>
          <a:noFill/>
          <a:ln w="9525">
            <a:noFill/>
            <a:miter lim="800000"/>
            <a:headEnd/>
            <a:tailEnd/>
          </a:ln>
        </p:spPr>
      </p:pic>
      <p:sp>
        <p:nvSpPr>
          <p:cNvPr id="13" name="12 CuadroTexto"/>
          <p:cNvSpPr txBox="1"/>
          <p:nvPr/>
        </p:nvSpPr>
        <p:spPr>
          <a:xfrm>
            <a:off x="428596" y="1643050"/>
            <a:ext cx="2031325" cy="369332"/>
          </a:xfrm>
          <a:prstGeom prst="rect">
            <a:avLst/>
          </a:prstGeom>
          <a:noFill/>
        </p:spPr>
        <p:txBody>
          <a:bodyPr wrap="none" rtlCol="0">
            <a:spAutoFit/>
          </a:bodyPr>
          <a:lstStyle/>
          <a:p>
            <a:r>
              <a:rPr lang="es-ES" dirty="0" smtClean="0"/>
              <a:t>Caudal de liquido:</a:t>
            </a:r>
            <a:endParaRPr lang="es-ES" dirty="0"/>
          </a:p>
        </p:txBody>
      </p:sp>
      <p:pic>
        <p:nvPicPr>
          <p:cNvPr id="14" name="Picture 4" descr="D:\Mis imágenes\FT_caudalvsi.gif"/>
          <p:cNvPicPr>
            <a:picLocks noChangeAspect="1" noChangeArrowheads="1"/>
          </p:cNvPicPr>
          <p:nvPr/>
        </p:nvPicPr>
        <p:blipFill>
          <a:blip r:embed="rId4"/>
          <a:srcRect/>
          <a:stretch>
            <a:fillRect/>
          </a:stretch>
        </p:blipFill>
        <p:spPr bwMode="auto">
          <a:xfrm>
            <a:off x="2571736" y="2357430"/>
            <a:ext cx="1508125" cy="571500"/>
          </a:xfrm>
          <a:prstGeom prst="rect">
            <a:avLst/>
          </a:prstGeom>
          <a:noFill/>
          <a:ln w="9525">
            <a:noFill/>
            <a:miter lim="800000"/>
            <a:headEnd/>
            <a:tailEnd/>
          </a:ln>
        </p:spPr>
      </p:pic>
      <p:sp>
        <p:nvSpPr>
          <p:cNvPr id="15" name="14 CuadroTexto"/>
          <p:cNvSpPr txBox="1"/>
          <p:nvPr/>
        </p:nvSpPr>
        <p:spPr>
          <a:xfrm>
            <a:off x="428596" y="2428868"/>
            <a:ext cx="1967205" cy="369332"/>
          </a:xfrm>
          <a:prstGeom prst="rect">
            <a:avLst/>
          </a:prstGeom>
          <a:noFill/>
        </p:spPr>
        <p:txBody>
          <a:bodyPr wrap="none" rtlCol="0">
            <a:spAutoFit/>
          </a:bodyPr>
          <a:lstStyle/>
          <a:p>
            <a:r>
              <a:rPr lang="es-ES" dirty="0" smtClean="0"/>
              <a:t>Unidad oficial SI:</a:t>
            </a:r>
            <a:endParaRPr lang="es-ES" dirty="0"/>
          </a:p>
        </p:txBody>
      </p:sp>
      <p:sp>
        <p:nvSpPr>
          <p:cNvPr id="16" name="15 Rectángulo"/>
          <p:cNvSpPr/>
          <p:nvPr/>
        </p:nvSpPr>
        <p:spPr>
          <a:xfrm>
            <a:off x="285720" y="3143248"/>
            <a:ext cx="8215370" cy="646331"/>
          </a:xfrm>
          <a:prstGeom prst="rect">
            <a:avLst/>
          </a:prstGeom>
          <a:solidFill>
            <a:srgbClr val="FFC000"/>
          </a:solidFill>
        </p:spPr>
        <p:txBody>
          <a:bodyPr wrap="square">
            <a:spAutoFit/>
          </a:bodyPr>
          <a:lstStyle/>
          <a:p>
            <a:r>
              <a:rPr lang="es-ES" sz="1800" dirty="0" smtClean="0">
                <a:solidFill>
                  <a:schemeClr val="bg1">
                    <a:lumMod val="95000"/>
                    <a:lumOff val="5000"/>
                  </a:schemeClr>
                </a:solidFill>
              </a:rPr>
              <a:t>También el caudal se relaciona fácilmente con la velocidad a la que se desplaza el fluido.</a:t>
            </a:r>
            <a:endParaRPr lang="es-ES" dirty="0">
              <a:solidFill>
                <a:schemeClr val="bg1">
                  <a:lumMod val="95000"/>
                  <a:lumOff val="5000"/>
                </a:schemeClr>
              </a:solidFill>
            </a:endParaRPr>
          </a:p>
        </p:txBody>
      </p:sp>
      <p:pic>
        <p:nvPicPr>
          <p:cNvPr id="180226" name="Picture 2"/>
          <p:cNvPicPr>
            <a:picLocks noChangeAspect="1" noChangeArrowheads="1"/>
          </p:cNvPicPr>
          <p:nvPr/>
        </p:nvPicPr>
        <p:blipFill>
          <a:blip r:embed="rId5"/>
          <a:srcRect/>
          <a:stretch>
            <a:fillRect/>
          </a:stretch>
        </p:blipFill>
        <p:spPr bwMode="auto">
          <a:xfrm>
            <a:off x="357158" y="4000504"/>
            <a:ext cx="3045515" cy="1928826"/>
          </a:xfrm>
          <a:prstGeom prst="rect">
            <a:avLst/>
          </a:prstGeom>
          <a:noFill/>
          <a:ln w="9525">
            <a:noFill/>
            <a:miter lim="800000"/>
            <a:headEnd/>
            <a:tailEnd/>
          </a:ln>
          <a:effectLst/>
        </p:spPr>
      </p:pic>
      <p:sp>
        <p:nvSpPr>
          <p:cNvPr id="19" name="18 Rectángulo"/>
          <p:cNvSpPr/>
          <p:nvPr/>
        </p:nvSpPr>
        <p:spPr>
          <a:xfrm>
            <a:off x="3857620" y="4071942"/>
            <a:ext cx="2033314" cy="369332"/>
          </a:xfrm>
          <a:prstGeom prst="rect">
            <a:avLst/>
          </a:prstGeom>
          <a:solidFill>
            <a:schemeClr val="accent1">
              <a:lumMod val="75000"/>
            </a:schemeClr>
          </a:solidFill>
        </p:spPr>
        <p:txBody>
          <a:bodyPr wrap="none">
            <a:spAutoFit/>
          </a:bodyPr>
          <a:lstStyle/>
          <a:p>
            <a:r>
              <a:rPr lang="es-ES" b="1" dirty="0" smtClean="0">
                <a:solidFill>
                  <a:srgbClr val="FFFF00"/>
                </a:solidFill>
              </a:rPr>
              <a:t>Volumen = A . Δx</a:t>
            </a:r>
            <a:endParaRPr lang="es-ES" dirty="0">
              <a:solidFill>
                <a:srgbClr val="FFFF00"/>
              </a:solidFill>
            </a:endParaRPr>
          </a:p>
        </p:txBody>
      </p:sp>
      <p:sp>
        <p:nvSpPr>
          <p:cNvPr id="20" name="19 Rectángulo"/>
          <p:cNvSpPr/>
          <p:nvPr/>
        </p:nvSpPr>
        <p:spPr>
          <a:xfrm>
            <a:off x="6357950" y="4071942"/>
            <a:ext cx="2147767" cy="369332"/>
          </a:xfrm>
          <a:prstGeom prst="rect">
            <a:avLst/>
          </a:prstGeom>
          <a:solidFill>
            <a:schemeClr val="accent6">
              <a:lumMod val="50000"/>
            </a:schemeClr>
          </a:solidFill>
        </p:spPr>
        <p:txBody>
          <a:bodyPr wrap="none">
            <a:spAutoFit/>
          </a:bodyPr>
          <a:lstStyle/>
          <a:p>
            <a:pPr algn="ctr"/>
            <a:r>
              <a:rPr lang="es-ES" sz="1800" b="1" i="1" dirty="0" smtClean="0">
                <a:solidFill>
                  <a:srgbClr val="FFFF00"/>
                </a:solidFill>
              </a:rPr>
              <a:t>velocidad = </a:t>
            </a:r>
            <a:r>
              <a:rPr lang="es-ES" sz="1800" b="1" i="1" dirty="0" err="1" smtClean="0">
                <a:solidFill>
                  <a:srgbClr val="FFFF00"/>
                </a:solidFill>
              </a:rPr>
              <a:t>Δx</a:t>
            </a:r>
            <a:r>
              <a:rPr lang="es-ES" sz="1800" dirty="0" smtClean="0">
                <a:solidFill>
                  <a:srgbClr val="FFFF00"/>
                </a:solidFill>
              </a:rPr>
              <a:t>/</a:t>
            </a:r>
            <a:r>
              <a:rPr lang="es-ES" sz="1800" b="1" i="1" dirty="0" err="1" smtClean="0">
                <a:solidFill>
                  <a:srgbClr val="FFFF00"/>
                </a:solidFill>
              </a:rPr>
              <a:t>Δt</a:t>
            </a:r>
            <a:r>
              <a:rPr lang="es-ES" sz="1800" dirty="0" smtClean="0">
                <a:solidFill>
                  <a:srgbClr val="FFFF00"/>
                </a:solidFill>
              </a:rPr>
              <a:t> </a:t>
            </a:r>
            <a:endParaRPr lang="es-ES" dirty="0">
              <a:solidFill>
                <a:srgbClr val="FFFF00"/>
              </a:solidFill>
            </a:endParaRPr>
          </a:p>
        </p:txBody>
      </p:sp>
      <p:sp>
        <p:nvSpPr>
          <p:cNvPr id="23" name="22 Rectángulo"/>
          <p:cNvSpPr/>
          <p:nvPr/>
        </p:nvSpPr>
        <p:spPr>
          <a:xfrm>
            <a:off x="3857620" y="4857760"/>
            <a:ext cx="4436151" cy="369332"/>
          </a:xfrm>
          <a:prstGeom prst="rect">
            <a:avLst/>
          </a:prstGeom>
        </p:spPr>
        <p:txBody>
          <a:bodyPr wrap="none">
            <a:spAutoFit/>
          </a:bodyPr>
          <a:lstStyle/>
          <a:p>
            <a:r>
              <a:rPr lang="es-ES" b="1" i="1" dirty="0" smtClean="0">
                <a:solidFill>
                  <a:srgbClr val="FFFF00"/>
                </a:solidFill>
              </a:rPr>
              <a:t>Caudal (Q) = </a:t>
            </a:r>
            <a:r>
              <a:rPr lang="es-ES" b="1" i="1" dirty="0" err="1" smtClean="0">
                <a:solidFill>
                  <a:srgbClr val="FFFF00"/>
                </a:solidFill>
              </a:rPr>
              <a:t>Vol</a:t>
            </a:r>
            <a:r>
              <a:rPr lang="es-ES" b="1" i="1" dirty="0" smtClean="0">
                <a:solidFill>
                  <a:srgbClr val="FFFF00"/>
                </a:solidFill>
              </a:rPr>
              <a:t> / </a:t>
            </a:r>
            <a:r>
              <a:rPr lang="es-ES" b="1" i="1" dirty="0" err="1" smtClean="0">
                <a:solidFill>
                  <a:srgbClr val="FFFF00"/>
                </a:solidFill>
              </a:rPr>
              <a:t>Δt</a:t>
            </a:r>
            <a:r>
              <a:rPr lang="es-ES" b="1" i="1" dirty="0" smtClean="0">
                <a:solidFill>
                  <a:srgbClr val="FFFF00"/>
                </a:solidFill>
              </a:rPr>
              <a:t> = A. Δx /</a:t>
            </a:r>
            <a:r>
              <a:rPr lang="es-ES" b="1" i="1" dirty="0" err="1" smtClean="0">
                <a:solidFill>
                  <a:srgbClr val="FFFF00"/>
                </a:solidFill>
              </a:rPr>
              <a:t>Δt</a:t>
            </a:r>
            <a:r>
              <a:rPr lang="es-ES" b="1" i="1" dirty="0" smtClean="0">
                <a:solidFill>
                  <a:srgbClr val="FFFF00"/>
                </a:solidFill>
              </a:rPr>
              <a:t>   =   </a:t>
            </a:r>
            <a:r>
              <a:rPr lang="es-ES" b="1" i="1" dirty="0" err="1" smtClean="0">
                <a:solidFill>
                  <a:srgbClr val="FFFF00"/>
                </a:solidFill>
              </a:rPr>
              <a:t>A.v</a:t>
            </a:r>
            <a:endParaRPr lang="es-ES" dirty="0">
              <a:solidFill>
                <a:srgbClr val="FFFF00"/>
              </a:solidFill>
            </a:endParaRPr>
          </a:p>
        </p:txBody>
      </p:sp>
      <p:pic>
        <p:nvPicPr>
          <p:cNvPr id="24" name="Picture 3" descr="D:\Mis imágenes\ce0b80a445b4435285d84193ddf63b32.png"/>
          <p:cNvPicPr>
            <a:picLocks noChangeAspect="1" noChangeArrowheads="1"/>
          </p:cNvPicPr>
          <p:nvPr/>
        </p:nvPicPr>
        <p:blipFill>
          <a:blip r:embed="rId6"/>
          <a:srcRect/>
          <a:stretch>
            <a:fillRect/>
          </a:stretch>
        </p:blipFill>
        <p:spPr bwMode="auto">
          <a:xfrm>
            <a:off x="5286380" y="5929330"/>
            <a:ext cx="1638311" cy="428628"/>
          </a:xfrm>
          <a:prstGeom prst="rect">
            <a:avLst/>
          </a:prstGeom>
          <a:noFill/>
          <a:ln w="9525">
            <a:noFill/>
            <a:miter lim="800000"/>
            <a:headEnd/>
            <a:tailEnd/>
          </a:ln>
        </p:spPr>
      </p:pic>
      <p:sp>
        <p:nvSpPr>
          <p:cNvPr id="30" name="29 Cerrar llave"/>
          <p:cNvSpPr/>
          <p:nvPr/>
        </p:nvSpPr>
        <p:spPr>
          <a:xfrm rot="5400000">
            <a:off x="5350671" y="5222097"/>
            <a:ext cx="357190" cy="342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solidFill>
                <a:srgbClr val="FFFF00"/>
              </a:solidFill>
            </a:endParaRPr>
          </a:p>
        </p:txBody>
      </p:sp>
      <p:sp>
        <p:nvSpPr>
          <p:cNvPr id="31" name="30 Cerrar llave"/>
          <p:cNvSpPr/>
          <p:nvPr/>
        </p:nvSpPr>
        <p:spPr>
          <a:xfrm rot="5400000">
            <a:off x="6457960" y="5043502"/>
            <a:ext cx="357190" cy="55721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3" name="32 Conector recto de flecha"/>
          <p:cNvCxnSpPr>
            <a:stCxn id="30" idx="1"/>
            <a:endCxn id="31" idx="1"/>
          </p:cNvCxnSpPr>
          <p:nvPr/>
        </p:nvCxnSpPr>
        <p:spPr>
          <a:xfrm rot="5400000" flipH="1" flipV="1">
            <a:off x="6047191" y="4982777"/>
            <a:ext cx="71438" cy="1107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36 Abrir llave"/>
          <p:cNvSpPr/>
          <p:nvPr/>
        </p:nvSpPr>
        <p:spPr>
          <a:xfrm rot="5400000">
            <a:off x="6815150" y="4471998"/>
            <a:ext cx="285752" cy="628648"/>
          </a:xfrm>
          <a:prstGeom prst="leftBrac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8" name="37 Abrir llave"/>
          <p:cNvSpPr/>
          <p:nvPr/>
        </p:nvSpPr>
        <p:spPr>
          <a:xfrm rot="5400000">
            <a:off x="7965305" y="4679165"/>
            <a:ext cx="285752" cy="214314"/>
          </a:xfrm>
          <a:prstGeom prst="leftBrac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40" name="39 Conector recto de flecha"/>
          <p:cNvCxnSpPr>
            <a:stCxn id="37" idx="1"/>
            <a:endCxn id="38" idx="1"/>
          </p:cNvCxnSpPr>
          <p:nvPr/>
        </p:nvCxnSpPr>
        <p:spPr>
          <a:xfrm rot="5400000" flipH="1" flipV="1">
            <a:off x="7533103" y="4068369"/>
            <a:ext cx="1588" cy="1150155"/>
          </a:xfrm>
          <a:prstGeom prst="straightConnector1">
            <a:avLst/>
          </a:prstGeom>
          <a:ln>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4357686" y="2428868"/>
            <a:ext cx="2214578" cy="369332"/>
          </a:xfrm>
          <a:prstGeom prst="rect">
            <a:avLst/>
          </a:prstGeom>
          <a:solidFill>
            <a:schemeClr val="tx2"/>
          </a:solidFill>
        </p:spPr>
        <p:txBody>
          <a:bodyPr wrap="square" rtlCol="0">
            <a:spAutoFit/>
          </a:bodyPr>
          <a:lstStyle/>
          <a:p>
            <a:r>
              <a:rPr lang="es-ES" dirty="0" smtClean="0">
                <a:solidFill>
                  <a:schemeClr val="bg1"/>
                </a:solidFill>
              </a:rPr>
              <a:t>ó  [Litros/ Segundo]</a:t>
            </a:r>
            <a:endParaRPr lang="es-ES" dirty="0">
              <a:solidFill>
                <a:schemeClr val="bg1"/>
              </a:solidFill>
            </a:endParaRPr>
          </a:p>
        </p:txBody>
      </p:sp>
      <p:sp>
        <p:nvSpPr>
          <p:cNvPr id="50" name="49 CuadroTexto"/>
          <p:cNvSpPr txBox="1"/>
          <p:nvPr/>
        </p:nvSpPr>
        <p:spPr>
          <a:xfrm>
            <a:off x="6929454" y="2428868"/>
            <a:ext cx="1800493" cy="369332"/>
          </a:xfrm>
          <a:prstGeom prst="rect">
            <a:avLst/>
          </a:prstGeom>
          <a:solidFill>
            <a:schemeClr val="tx2"/>
          </a:solidFill>
        </p:spPr>
        <p:txBody>
          <a:bodyPr wrap="none" rtlCol="0">
            <a:spAutoFit/>
          </a:bodyPr>
          <a:lstStyle/>
          <a:p>
            <a:r>
              <a:rPr lang="es-ES" dirty="0">
                <a:solidFill>
                  <a:schemeClr val="bg1"/>
                </a:solidFill>
              </a:rPr>
              <a:t>ó</a:t>
            </a:r>
            <a:r>
              <a:rPr lang="es-ES" dirty="0" smtClean="0">
                <a:solidFill>
                  <a:schemeClr val="bg1"/>
                </a:solidFill>
              </a:rPr>
              <a:t> [Galones/</a:t>
            </a:r>
            <a:r>
              <a:rPr lang="es-ES" dirty="0" err="1" smtClean="0">
                <a:solidFill>
                  <a:schemeClr val="bg1"/>
                </a:solidFill>
              </a:rPr>
              <a:t>seg</a:t>
            </a:r>
            <a:r>
              <a:rPr lang="es-ES" dirty="0" smtClean="0">
                <a:solidFill>
                  <a:schemeClr val="bg1"/>
                </a:solidFill>
              </a:rPr>
              <a:t>]</a:t>
            </a:r>
            <a:endParaRPr lang="es-E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8786874" cy="776304"/>
          </a:xfrm>
          <a:solidFill>
            <a:srgbClr val="FF0000"/>
          </a:solidFill>
        </p:spPr>
        <p:txBody>
          <a:bodyPr/>
          <a:lstStyle/>
          <a:p>
            <a:pPr algn="ctr"/>
            <a:r>
              <a:rPr lang="es-ES" dirty="0" smtClean="0">
                <a:solidFill>
                  <a:schemeClr val="accent1">
                    <a:lumMod val="75000"/>
                  </a:schemeClr>
                </a:solidFill>
              </a:rPr>
              <a:t>PROPIEDADES DE LOS LÍQUIDOS</a:t>
            </a:r>
            <a:endParaRPr lang="es-ES" dirty="0">
              <a:solidFill>
                <a:schemeClr val="accent1">
                  <a:lumMod val="75000"/>
                </a:schemeClr>
              </a:solidFill>
            </a:endParaRPr>
          </a:p>
        </p:txBody>
      </p:sp>
      <p:sp>
        <p:nvSpPr>
          <p:cNvPr id="3" name="2 Marcador de contenido"/>
          <p:cNvSpPr>
            <a:spLocks noGrp="1"/>
          </p:cNvSpPr>
          <p:nvPr>
            <p:ph idx="1"/>
          </p:nvPr>
        </p:nvSpPr>
        <p:spPr>
          <a:xfrm>
            <a:off x="500034" y="1142984"/>
            <a:ext cx="8286808" cy="1143008"/>
          </a:xfrm>
          <a:solidFill>
            <a:srgbClr val="002060"/>
          </a:solidFill>
        </p:spPr>
        <p:txBody>
          <a:bodyPr/>
          <a:lstStyle/>
          <a:p>
            <a:pPr marL="457200" indent="-457200">
              <a:buFont typeface="+mj-lt"/>
              <a:buAutoNum type="arabicPeriod"/>
            </a:pPr>
            <a:r>
              <a:rPr lang="es-ES" sz="2400" dirty="0" smtClean="0"/>
              <a:t>Son incompresibles</a:t>
            </a:r>
          </a:p>
          <a:p>
            <a:pPr marL="457200" indent="-457200">
              <a:buFont typeface="+mj-lt"/>
              <a:buAutoNum type="arabicPeriod"/>
            </a:pPr>
            <a:r>
              <a:rPr lang="es-ES" sz="2400" dirty="0" smtClean="0"/>
              <a:t>Conducen presiones</a:t>
            </a:r>
            <a:endParaRPr lang="es-ES" sz="24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31</a:t>
            </a:fld>
            <a:endParaRPr lang="es-ES"/>
          </a:p>
        </p:txBody>
      </p:sp>
      <p:sp>
        <p:nvSpPr>
          <p:cNvPr id="7" name="1 Título"/>
          <p:cNvSpPr txBox="1">
            <a:spLocks/>
          </p:cNvSpPr>
          <p:nvPr/>
        </p:nvSpPr>
        <p:spPr bwMode="auto">
          <a:xfrm>
            <a:off x="214282" y="3500438"/>
            <a:ext cx="8715436" cy="776304"/>
          </a:xfrm>
          <a:prstGeom prst="rect">
            <a:avLst/>
          </a:prstGeom>
          <a:solidFill>
            <a:srgbClr val="FF0000"/>
          </a:solid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000" b="0" i="0" u="none" strike="noStrike" kern="1200" cap="none" spc="0" normalizeH="0" baseline="0" noProof="0" dirty="0" smtClean="0">
                <a:ln>
                  <a:noFill/>
                </a:ln>
                <a:solidFill>
                  <a:schemeClr val="accent1">
                    <a:lumMod val="20000"/>
                    <a:lumOff val="80000"/>
                  </a:schemeClr>
                </a:solidFill>
                <a:effectLst/>
                <a:uLnTx/>
                <a:uFillTx/>
                <a:latin typeface="+mj-lt"/>
                <a:ea typeface="+mj-ea"/>
                <a:cs typeface="+mj-cs"/>
              </a:rPr>
              <a:t>PROPIEDADES DE LOS GASES</a:t>
            </a:r>
            <a:endParaRPr kumimoji="0" lang="es-ES" sz="5000" b="0"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8" name="2 Marcador de contenido"/>
          <p:cNvSpPr txBox="1">
            <a:spLocks/>
          </p:cNvSpPr>
          <p:nvPr/>
        </p:nvSpPr>
        <p:spPr bwMode="auto">
          <a:xfrm>
            <a:off x="500034" y="4643446"/>
            <a:ext cx="8229600" cy="127952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
                <a:srgbClr val="0BD0D9"/>
              </a:buClr>
              <a:buSzPct val="95000"/>
              <a:buFont typeface="+mj-lt"/>
              <a:buAutoNum type="arabicPeriod"/>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Son compresibles</a:t>
            </a:r>
          </a:p>
          <a:p>
            <a:pPr marL="514350" marR="0" lvl="0" indent="-514350" algn="l" defTabSz="914400" rtl="0" eaLnBrk="0" fontAlgn="base" latinLnBrk="0" hangingPunct="0">
              <a:lnSpc>
                <a:spcPct val="100000"/>
              </a:lnSpc>
              <a:spcBef>
                <a:spcPct val="20000"/>
              </a:spcBef>
              <a:spcAft>
                <a:spcPct val="0"/>
              </a:spcAft>
              <a:buClr>
                <a:srgbClr val="0BD0D9"/>
              </a:buClr>
              <a:buSzPct val="95000"/>
              <a:buFont typeface="+mj-lt"/>
              <a:buAutoNum type="arabicPeriod"/>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Conducen presiones</a:t>
            </a:r>
          </a:p>
          <a:p>
            <a:pPr marL="514350" marR="0" lvl="0" indent="-5143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776304"/>
          </a:xfrm>
        </p:spPr>
        <p:style>
          <a:lnRef idx="3">
            <a:schemeClr val="lt1"/>
          </a:lnRef>
          <a:fillRef idx="1">
            <a:schemeClr val="dk1"/>
          </a:fillRef>
          <a:effectRef idx="1">
            <a:schemeClr val="dk1"/>
          </a:effectRef>
          <a:fontRef idx="minor">
            <a:schemeClr val="lt1"/>
          </a:fontRef>
        </p:style>
        <p:txBody>
          <a:bodyPr/>
          <a:lstStyle/>
          <a:p>
            <a:pPr algn="ctr"/>
            <a:r>
              <a:rPr lang="es-ES" sz="4400" dirty="0" smtClean="0">
                <a:solidFill>
                  <a:srgbClr val="FFFF00"/>
                </a:solidFill>
              </a:rPr>
              <a:t>VENTAJAS DE LOS LIQUIDOS</a:t>
            </a:r>
            <a:endParaRPr lang="es-ES" sz="4400" dirty="0">
              <a:solidFill>
                <a:srgbClr val="FFFF00"/>
              </a:solidFill>
            </a:endParaRPr>
          </a:p>
        </p:txBody>
      </p:sp>
      <p:sp>
        <p:nvSpPr>
          <p:cNvPr id="3" name="2 Marcador de contenido"/>
          <p:cNvSpPr>
            <a:spLocks noGrp="1"/>
          </p:cNvSpPr>
          <p:nvPr>
            <p:ph idx="1"/>
          </p:nvPr>
        </p:nvSpPr>
        <p:spPr>
          <a:xfrm>
            <a:off x="0" y="1357298"/>
            <a:ext cx="9144000" cy="4389437"/>
          </a:xfrm>
        </p:spPr>
        <p:style>
          <a:lnRef idx="2">
            <a:schemeClr val="accent2">
              <a:shade val="50000"/>
            </a:schemeClr>
          </a:lnRef>
          <a:fillRef idx="1">
            <a:schemeClr val="accent2"/>
          </a:fillRef>
          <a:effectRef idx="0">
            <a:schemeClr val="accent2"/>
          </a:effectRef>
          <a:fontRef idx="minor">
            <a:schemeClr val="lt1"/>
          </a:fontRef>
        </p:style>
        <p:txBody>
          <a:bodyPr/>
          <a:lstStyle/>
          <a:p>
            <a:pPr marL="457200" indent="-457200">
              <a:buFont typeface="+mj-lt"/>
              <a:buAutoNum type="arabicPeriod"/>
              <a:defRPr/>
            </a:pPr>
            <a:r>
              <a:rPr lang="es-ES" sz="2400" dirty="0" smtClean="0"/>
              <a:t>Es prácticamente incompresible</a:t>
            </a:r>
          </a:p>
          <a:p>
            <a:pPr marL="457200" indent="-457200">
              <a:buFont typeface="+mj-lt"/>
              <a:buAutoNum type="arabicPeriod"/>
              <a:defRPr/>
            </a:pPr>
            <a:r>
              <a:rPr lang="es-ES" sz="2400" dirty="0" smtClean="0"/>
              <a:t>Trabaja a altas presiones</a:t>
            </a:r>
          </a:p>
          <a:p>
            <a:pPr marL="457200" indent="-457200">
              <a:buFont typeface="+mj-lt"/>
              <a:buAutoNum type="arabicPeriod"/>
              <a:defRPr/>
            </a:pPr>
            <a:r>
              <a:rPr lang="es-ES" sz="2400" dirty="0" smtClean="0"/>
              <a:t>Desarrolla fuerza ilimitadas, dependiendo solo del tamaño de los actuadores.</a:t>
            </a:r>
          </a:p>
          <a:p>
            <a:pPr marL="457200" indent="-457200">
              <a:buFont typeface="+mj-lt"/>
              <a:buAutoNum type="arabicPeriod"/>
              <a:defRPr/>
            </a:pPr>
            <a:r>
              <a:rPr lang="es-ES" sz="2400" dirty="0" smtClean="0"/>
              <a:t>Posibilidad de invertir fácilmente el sentido de la marcha</a:t>
            </a:r>
          </a:p>
          <a:p>
            <a:pPr marL="457200" indent="-457200">
              <a:buFont typeface="+mj-lt"/>
              <a:buAutoNum type="arabicPeriod"/>
              <a:defRPr/>
            </a:pPr>
            <a:r>
              <a:rPr lang="es-ES" sz="2400" dirty="0" smtClean="0"/>
              <a:t>Desarrolla movimientos suaves y  silenciosos</a:t>
            </a:r>
          </a:p>
          <a:p>
            <a:pPr marL="457200" indent="-457200">
              <a:buFont typeface="+mj-lt"/>
              <a:buAutoNum type="arabicPeriod"/>
              <a:defRPr/>
            </a:pPr>
            <a:r>
              <a:rPr lang="es-ES" sz="2400" dirty="0" smtClean="0"/>
              <a:t>Control simple de las fuerzas y pares en los cilindros y en los actuadores de giro</a:t>
            </a:r>
          </a:p>
          <a:p>
            <a:pPr marL="457200" indent="-457200">
              <a:buFont typeface="+mj-lt"/>
              <a:buAutoNum type="arabicPeriod"/>
              <a:defRPr/>
            </a:pPr>
            <a:r>
              <a:rPr lang="es-ES" sz="2400" dirty="0" smtClean="0"/>
              <a:t>Fácil protección contra las sobrecargas</a:t>
            </a:r>
          </a:p>
          <a:p>
            <a:pPr marL="457200" indent="-457200">
              <a:buFont typeface="+mj-lt"/>
              <a:buAutoNum type="arabicPeriod"/>
              <a:defRPr/>
            </a:pPr>
            <a:r>
              <a:rPr lang="es-ES" sz="2400" dirty="0" smtClean="0"/>
              <a:t>Autoengrase de todos los componentes</a:t>
            </a:r>
          </a:p>
          <a:p>
            <a:endParaRPr lang="es-ES" sz="2400"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32</a:t>
            </a:fld>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28596" y="0"/>
            <a:ext cx="8229600" cy="776288"/>
          </a:xfrm>
        </p:spPr>
        <p:style>
          <a:lnRef idx="2">
            <a:schemeClr val="dk1">
              <a:shade val="50000"/>
            </a:schemeClr>
          </a:lnRef>
          <a:fillRef idx="1">
            <a:schemeClr val="dk1"/>
          </a:fillRef>
          <a:effectRef idx="0">
            <a:schemeClr val="dk1"/>
          </a:effectRef>
          <a:fontRef idx="minor">
            <a:schemeClr val="lt1"/>
          </a:fontRef>
        </p:style>
        <p:txBody>
          <a:bodyPr/>
          <a:lstStyle/>
          <a:p>
            <a:pPr algn="ctr"/>
            <a:r>
              <a:rPr lang="es-ES" sz="4000" dirty="0" smtClean="0">
                <a:solidFill>
                  <a:srgbClr val="FFFF00"/>
                </a:solidFill>
              </a:rPr>
              <a:t>DESVENTAJAS DE LOS LÍQUIDOS</a:t>
            </a:r>
            <a:endParaRPr lang="es-ES" sz="4000" dirty="0" smtClean="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CEB0E05C-B097-4A00-906E-CA185D56AB2B}" type="slidenum">
              <a:rPr lang="es-ES" smtClean="0"/>
              <a:pPr>
                <a:defRPr/>
              </a:pPr>
              <a:t>33</a:t>
            </a:fld>
            <a:endParaRPr lang="es-ES"/>
          </a:p>
        </p:txBody>
      </p:sp>
      <p:sp>
        <p:nvSpPr>
          <p:cNvPr id="9221" name="6 Marcador de contenido"/>
          <p:cNvSpPr>
            <a:spLocks noGrp="1"/>
          </p:cNvSpPr>
          <p:nvPr>
            <p:ph idx="1"/>
          </p:nvPr>
        </p:nvSpPr>
        <p:spPr>
          <a:xfrm>
            <a:off x="142844" y="1000108"/>
            <a:ext cx="8786813" cy="4000509"/>
          </a:xfrm>
        </p:spPr>
        <p:style>
          <a:lnRef idx="2">
            <a:schemeClr val="accent2">
              <a:shade val="50000"/>
            </a:schemeClr>
          </a:lnRef>
          <a:fillRef idx="1">
            <a:schemeClr val="accent2"/>
          </a:fillRef>
          <a:effectRef idx="0">
            <a:schemeClr val="accent2"/>
          </a:effectRef>
          <a:fontRef idx="minor">
            <a:schemeClr val="lt1"/>
          </a:fontRef>
        </p:style>
        <p:txBody>
          <a:bodyPr/>
          <a:lstStyle/>
          <a:p>
            <a:r>
              <a:rPr lang="es-ES" dirty="0" smtClean="0"/>
              <a:t>Menor facilidad de implantación</a:t>
            </a:r>
          </a:p>
          <a:p>
            <a:r>
              <a:rPr lang="es-ES" dirty="0" smtClean="0"/>
              <a:t>Los componentes hidráulicos son de mayor peso y tamaño</a:t>
            </a:r>
          </a:p>
          <a:p>
            <a:r>
              <a:rPr lang="es-ES" dirty="0" smtClean="0"/>
              <a:t>Los movimientos son mas lentos que en neumática</a:t>
            </a:r>
          </a:p>
          <a:p>
            <a:r>
              <a:rPr lang="es-ES" dirty="0" smtClean="0"/>
              <a:t>Menor elasticidad que el aire comprimido</a:t>
            </a:r>
          </a:p>
          <a:p>
            <a:r>
              <a:rPr lang="es-ES" dirty="0" smtClean="0"/>
              <a:t>El fluido es mas caro </a:t>
            </a:r>
          </a:p>
          <a:p>
            <a:r>
              <a:rPr lang="es-ES" dirty="0" smtClean="0"/>
              <a:t>Perdidas de carga </a:t>
            </a:r>
          </a:p>
          <a:p>
            <a:r>
              <a:rPr lang="es-ES" dirty="0" smtClean="0"/>
              <a:t>Personal especializado para la mantención </a:t>
            </a:r>
          </a:p>
          <a:p>
            <a:r>
              <a:rPr lang="es-ES" dirty="0" smtClean="0"/>
              <a:t>Fluido muy sensible a la contaminación. </a:t>
            </a:r>
          </a:p>
          <a:p>
            <a:endParaRPr lang="es-E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847742"/>
          </a:xfrm>
        </p:spPr>
        <p:style>
          <a:lnRef idx="1">
            <a:schemeClr val="accent3"/>
          </a:lnRef>
          <a:fillRef idx="2">
            <a:schemeClr val="accent3"/>
          </a:fillRef>
          <a:effectRef idx="1">
            <a:schemeClr val="accent3"/>
          </a:effectRef>
          <a:fontRef idx="minor">
            <a:schemeClr val="dk1"/>
          </a:fontRef>
        </p:style>
        <p:txBody>
          <a:bodyPr/>
          <a:lstStyle/>
          <a:p>
            <a:pPr algn="ctr"/>
            <a:r>
              <a:rPr lang="es-ES" dirty="0" smtClean="0">
                <a:solidFill>
                  <a:schemeClr val="accent1">
                    <a:lumMod val="75000"/>
                  </a:schemeClr>
                </a:solidFill>
              </a:rPr>
              <a:t>VENTAJAS DE LOS GASES</a:t>
            </a:r>
            <a:endParaRPr lang="es-ES" dirty="0">
              <a:solidFill>
                <a:schemeClr val="accent1">
                  <a:lumMod val="75000"/>
                </a:schemeClr>
              </a:solidFill>
            </a:endParaRPr>
          </a:p>
        </p:txBody>
      </p:sp>
      <p:sp>
        <p:nvSpPr>
          <p:cNvPr id="3" name="2 Marcador de contenido"/>
          <p:cNvSpPr>
            <a:spLocks noGrp="1"/>
          </p:cNvSpPr>
          <p:nvPr>
            <p:ph idx="1"/>
          </p:nvPr>
        </p:nvSpPr>
        <p:spPr>
          <a:xfrm>
            <a:off x="214282" y="928670"/>
            <a:ext cx="8786874" cy="5572164"/>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s-ES" sz="2000" dirty="0" smtClean="0">
                <a:solidFill>
                  <a:schemeClr val="bg1"/>
                </a:solidFill>
                <a:latin typeface="Arial" pitchFamily="34" charset="0"/>
                <a:cs typeface="Arial" pitchFamily="34" charset="0"/>
              </a:rPr>
              <a:t>Es abundante (disponible de manera ilimitada).</a:t>
            </a:r>
          </a:p>
          <a:p>
            <a:pPr marL="514350" indent="-514350">
              <a:buFont typeface="+mj-lt"/>
              <a:buAutoNum type="arabicPeriod"/>
            </a:pPr>
            <a:r>
              <a:rPr lang="es-ES" sz="2000" dirty="0" smtClean="0">
                <a:solidFill>
                  <a:schemeClr val="bg1"/>
                </a:solidFill>
                <a:latin typeface="Arial" pitchFamily="34" charset="0"/>
                <a:cs typeface="Arial" pitchFamily="34" charset="0"/>
              </a:rPr>
              <a:t>El aire no cuesta</a:t>
            </a:r>
          </a:p>
          <a:p>
            <a:pPr marL="514350" indent="-514350">
              <a:buFont typeface="+mj-lt"/>
              <a:buAutoNum type="arabicPeriod"/>
            </a:pPr>
            <a:r>
              <a:rPr lang="es-ES" sz="2000" dirty="0" smtClean="0">
                <a:solidFill>
                  <a:schemeClr val="bg1"/>
                </a:solidFill>
                <a:latin typeface="Arial" pitchFamily="34" charset="0"/>
                <a:cs typeface="Arial" pitchFamily="34" charset="0"/>
              </a:rPr>
              <a:t>La compresibilidad del aire permite almacenar energía en depósitos.</a:t>
            </a:r>
          </a:p>
          <a:p>
            <a:pPr marL="514350" indent="-514350">
              <a:buFont typeface="+mj-lt"/>
              <a:buAutoNum type="arabicPeriod"/>
            </a:pPr>
            <a:r>
              <a:rPr lang="es-ES" sz="2000" dirty="0" smtClean="0">
                <a:solidFill>
                  <a:schemeClr val="bg1"/>
                </a:solidFill>
                <a:latin typeface="Arial" pitchFamily="34" charset="0"/>
                <a:cs typeface="Arial" pitchFamily="34" charset="0"/>
              </a:rPr>
              <a:t>La baja viscosidad del aire produce pocas perdidas, hace que éste se pueda transportar y usar con grandes velocidades (10 – 40 m/s)</a:t>
            </a:r>
          </a:p>
          <a:p>
            <a:pPr marL="514350" indent="-514350">
              <a:buFont typeface="+mj-lt"/>
              <a:buAutoNum type="arabicPeriod"/>
            </a:pPr>
            <a:r>
              <a:rPr lang="es-ES" sz="2000" dirty="0" smtClean="0">
                <a:solidFill>
                  <a:schemeClr val="bg1"/>
                </a:solidFill>
                <a:latin typeface="Arial" pitchFamily="34" charset="0"/>
                <a:cs typeface="Arial" pitchFamily="34" charset="0"/>
              </a:rPr>
              <a:t>Fácil conducción de energía a través de mangueras y tuberías</a:t>
            </a:r>
          </a:p>
          <a:p>
            <a:pPr marL="514350" indent="-514350">
              <a:buFont typeface="+mj-lt"/>
              <a:buAutoNum type="arabicPeriod"/>
            </a:pPr>
            <a:r>
              <a:rPr lang="es-ES" sz="2000" dirty="0" smtClean="0">
                <a:solidFill>
                  <a:schemeClr val="bg1"/>
                </a:solidFill>
                <a:latin typeface="Arial" pitchFamily="34" charset="0"/>
                <a:cs typeface="Arial" pitchFamily="34" charset="0"/>
              </a:rPr>
              <a:t>Debido a la compresibilidad es fácil controlar y evitar movimientos bruscos</a:t>
            </a:r>
          </a:p>
          <a:p>
            <a:pPr marL="514350" indent="-514350">
              <a:buFont typeface="+mj-lt"/>
              <a:buAutoNum type="arabicPeriod"/>
            </a:pPr>
            <a:r>
              <a:rPr lang="es-ES" sz="2000" dirty="0" smtClean="0">
                <a:solidFill>
                  <a:schemeClr val="bg1"/>
                </a:solidFill>
                <a:latin typeface="Arial" pitchFamily="34" charset="0"/>
                <a:cs typeface="Arial" pitchFamily="34" charset="0"/>
              </a:rPr>
              <a:t>No se necesita tubería de retorno como en la Oleohidráulica</a:t>
            </a:r>
          </a:p>
          <a:p>
            <a:pPr marL="514350" indent="-514350">
              <a:buFont typeface="+mj-lt"/>
              <a:buAutoNum type="arabicPeriod"/>
            </a:pPr>
            <a:r>
              <a:rPr lang="es-ES" sz="2000" dirty="0" smtClean="0">
                <a:solidFill>
                  <a:schemeClr val="bg1"/>
                </a:solidFill>
                <a:latin typeface="Arial" pitchFamily="34" charset="0"/>
                <a:cs typeface="Arial" pitchFamily="34" charset="0"/>
              </a:rPr>
              <a:t>Se pueden hacer circuitos lógicos</a:t>
            </a:r>
          </a:p>
          <a:p>
            <a:pPr marL="514350" indent="-514350">
              <a:buFont typeface="+mj-lt"/>
              <a:buAutoNum type="arabicPeriod"/>
            </a:pPr>
            <a:r>
              <a:rPr lang="es-ES" sz="2000" dirty="0" smtClean="0">
                <a:solidFill>
                  <a:schemeClr val="bg1"/>
                </a:solidFill>
                <a:latin typeface="Arial" pitchFamily="34" charset="0"/>
                <a:cs typeface="Arial" pitchFamily="34" charset="0"/>
              </a:rPr>
              <a:t>Mantenimiento relativamente sencillo</a:t>
            </a:r>
          </a:p>
          <a:p>
            <a:pPr marL="514350" indent="-514350">
              <a:buFont typeface="+mj-lt"/>
              <a:buAutoNum type="arabicPeriod"/>
            </a:pPr>
            <a:r>
              <a:rPr lang="es-ES" sz="2000" dirty="0" smtClean="0">
                <a:solidFill>
                  <a:schemeClr val="bg1"/>
                </a:solidFill>
                <a:latin typeface="Arial" pitchFamily="34" charset="0"/>
                <a:cs typeface="Arial" pitchFamily="34" charset="0"/>
              </a:rPr>
              <a:t>Aplicable en lugares donde existe peligro de explosión debido a chispas (al aplicar electricidad)</a:t>
            </a:r>
          </a:p>
          <a:p>
            <a:pPr marL="514350" indent="-514350">
              <a:buFont typeface="+mj-lt"/>
              <a:buAutoNum type="arabicPeriod"/>
            </a:pPr>
            <a:r>
              <a:rPr lang="es-ES" sz="2000" dirty="0" smtClean="0">
                <a:solidFill>
                  <a:schemeClr val="bg1"/>
                </a:solidFill>
                <a:latin typeface="Arial" pitchFamily="34" charset="0"/>
                <a:cs typeface="Arial" pitchFamily="34" charset="0"/>
              </a:rPr>
              <a:t>Resistente a las variaciones de temperatura.</a:t>
            </a:r>
          </a:p>
          <a:p>
            <a:pPr marL="514350" indent="-514350">
              <a:buFont typeface="+mj-lt"/>
              <a:buAutoNum type="arabicPeriod"/>
            </a:pPr>
            <a:r>
              <a:rPr lang="es-ES" sz="2000" dirty="0" smtClean="0">
                <a:solidFill>
                  <a:schemeClr val="bg1"/>
                </a:solidFill>
                <a:latin typeface="Arial" pitchFamily="34" charset="0"/>
                <a:cs typeface="Arial" pitchFamily="34" charset="0"/>
              </a:rPr>
              <a:t>Tanto la velocidad como las fuerzas son regulables de una manera continua.</a:t>
            </a:r>
          </a:p>
          <a:p>
            <a:pPr marL="514350" indent="-514350">
              <a:buFont typeface="+mj-lt"/>
              <a:buAutoNum type="arabicPeriod"/>
            </a:pPr>
            <a:endParaRPr lang="es-ES" sz="2000" dirty="0" smtClean="0"/>
          </a:p>
          <a:p>
            <a:pPr marL="514350" indent="-514350">
              <a:buFont typeface="+mj-lt"/>
              <a:buAutoNum type="arabicPeriod"/>
            </a:pPr>
            <a:endParaRPr lang="es-ES" sz="2000"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428625" y="0"/>
            <a:ext cx="8229600" cy="776288"/>
          </a:xfrm>
        </p:spPr>
        <p:style>
          <a:lnRef idx="1">
            <a:schemeClr val="accent3"/>
          </a:lnRef>
          <a:fillRef idx="2">
            <a:schemeClr val="accent3"/>
          </a:fillRef>
          <a:effectRef idx="1">
            <a:schemeClr val="accent3"/>
          </a:effectRef>
          <a:fontRef idx="minor">
            <a:schemeClr val="dk1"/>
          </a:fontRef>
        </p:style>
        <p:txBody>
          <a:bodyPr/>
          <a:lstStyle/>
          <a:p>
            <a:pPr algn="ctr"/>
            <a:r>
              <a:rPr lang="es-ES" sz="4800" dirty="0" smtClean="0">
                <a:solidFill>
                  <a:schemeClr val="accent1">
                    <a:lumMod val="75000"/>
                  </a:schemeClr>
                </a:solidFill>
              </a:rPr>
              <a:t>DESVENTAJAS DE LOS GASES</a:t>
            </a: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CEB0E05C-B097-4A00-906E-CA185D56AB2B}" type="slidenum">
              <a:rPr lang="es-ES" smtClean="0"/>
              <a:pPr>
                <a:defRPr/>
              </a:pPr>
              <a:t>35</a:t>
            </a:fld>
            <a:endParaRPr lang="es-ES"/>
          </a:p>
        </p:txBody>
      </p:sp>
      <p:sp>
        <p:nvSpPr>
          <p:cNvPr id="9221" name="6 Marcador de contenido"/>
          <p:cNvSpPr>
            <a:spLocks noGrp="1"/>
          </p:cNvSpPr>
          <p:nvPr>
            <p:ph idx="1"/>
          </p:nvPr>
        </p:nvSpPr>
        <p:spPr>
          <a:xfrm>
            <a:off x="142875" y="785813"/>
            <a:ext cx="8786813" cy="5500707"/>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s-ES" sz="2400" dirty="0" smtClean="0">
                <a:solidFill>
                  <a:schemeClr val="bg1"/>
                </a:solidFill>
                <a:latin typeface="Arial Narrow" pitchFamily="34" charset="0"/>
              </a:rPr>
              <a:t>Debido al peligro de explosión se limita la presión de trabajo hasta un máximo de 25 bar</a:t>
            </a:r>
          </a:p>
          <a:p>
            <a:pPr marL="514350" indent="-514350">
              <a:buFont typeface="+mj-lt"/>
              <a:buAutoNum type="arabicPeriod"/>
            </a:pPr>
            <a:r>
              <a:rPr lang="es-ES" sz="2400" dirty="0" smtClean="0">
                <a:solidFill>
                  <a:schemeClr val="bg1"/>
                </a:solidFill>
                <a:latin typeface="Arial Narrow" pitchFamily="34" charset="0"/>
              </a:rPr>
              <a:t>La energía portante del aire no se puede usar en su mayor parte.</a:t>
            </a:r>
          </a:p>
          <a:p>
            <a:pPr marL="514350" indent="-514350">
              <a:buFont typeface="+mj-lt"/>
              <a:buAutoNum type="arabicPeriod"/>
            </a:pPr>
            <a:r>
              <a:rPr lang="es-ES" sz="2400" dirty="0" smtClean="0">
                <a:solidFill>
                  <a:schemeClr val="bg1"/>
                </a:solidFill>
                <a:latin typeface="Arial Narrow" pitchFamily="34" charset="0"/>
              </a:rPr>
              <a:t>Aparecen algunos problemas en la instalación, como ruidos molestos, fugas, condensación y formación de hielo. Se necesita silenciadores para amortiguar el ruido de los escapes.</a:t>
            </a:r>
          </a:p>
          <a:p>
            <a:pPr marL="514350" indent="-514350">
              <a:buFont typeface="+mj-lt"/>
              <a:buAutoNum type="arabicPeriod"/>
            </a:pPr>
            <a:r>
              <a:rPr lang="es-ES" sz="2400" dirty="0" smtClean="0">
                <a:solidFill>
                  <a:schemeClr val="bg1"/>
                </a:solidFill>
                <a:latin typeface="Arial Narrow" pitchFamily="34" charset="0"/>
              </a:rPr>
              <a:t>El costo de la energía es muy caro en comparación con la electricidad</a:t>
            </a:r>
          </a:p>
          <a:p>
            <a:pPr marL="514350" indent="-514350">
              <a:buFont typeface="+mj-lt"/>
              <a:buAutoNum type="arabicPeriod"/>
            </a:pPr>
            <a:r>
              <a:rPr lang="es-ES" sz="2400" dirty="0" smtClean="0">
                <a:solidFill>
                  <a:schemeClr val="bg1"/>
                </a:solidFill>
                <a:latin typeface="Arial Narrow" pitchFamily="34" charset="0"/>
                <a:cs typeface="Arial" charset="0"/>
              </a:rPr>
              <a:t>Necesita de preparación antes de su utilización (eliminación de impurezas y humedad).</a:t>
            </a:r>
            <a:endParaRPr lang="es-ES_tradnl" sz="2400" dirty="0" smtClean="0">
              <a:solidFill>
                <a:schemeClr val="bg1"/>
              </a:solidFill>
              <a:latin typeface="Arial Narrow" pitchFamily="34" charset="0"/>
              <a:cs typeface="Arial" charset="0"/>
            </a:endParaRPr>
          </a:p>
          <a:p>
            <a:pPr marL="514350" indent="-514350">
              <a:buFont typeface="+mj-lt"/>
              <a:buAutoNum type="arabicPeriod"/>
            </a:pPr>
            <a:r>
              <a:rPr lang="es-ES" sz="2400" dirty="0" smtClean="0">
                <a:solidFill>
                  <a:schemeClr val="bg1"/>
                </a:solidFill>
                <a:latin typeface="Arial Narrow" pitchFamily="34" charset="0"/>
                <a:cs typeface="Arial" charset="0"/>
              </a:rPr>
              <a:t>Debido a la compresibilidad del aire, no permite velocidades de los elementos de trabajo regulares y constantes.</a:t>
            </a:r>
            <a:endParaRPr lang="es-ES_tradnl" sz="2400" dirty="0" smtClean="0">
              <a:solidFill>
                <a:schemeClr val="bg1"/>
              </a:solidFill>
              <a:latin typeface="Arial Narrow" pitchFamily="34" charset="0"/>
              <a:cs typeface="Arial" charset="0"/>
            </a:endParaRPr>
          </a:p>
          <a:p>
            <a:pPr marL="514350" indent="-514350">
              <a:buFont typeface="+mj-lt"/>
              <a:buAutoNum type="arabicPeriod"/>
            </a:pPr>
            <a:r>
              <a:rPr lang="es-ES" sz="2400" dirty="0" smtClean="0">
                <a:solidFill>
                  <a:schemeClr val="bg1"/>
                </a:solidFill>
                <a:latin typeface="Arial Narrow" pitchFamily="34" charset="0"/>
                <a:cs typeface="Arial" charset="0"/>
              </a:rPr>
              <a:t>Los esfuerzos de trabajo son limitados (de 20 a 30000 N).</a:t>
            </a:r>
            <a:endParaRPr lang="es-ES_tradnl" sz="2400" dirty="0" smtClean="0">
              <a:solidFill>
                <a:schemeClr val="bg1"/>
              </a:solidFill>
              <a:latin typeface="Arial Narrow" pitchFamily="34" charset="0"/>
              <a:cs typeface="Arial" charset="0"/>
            </a:endParaRPr>
          </a:p>
          <a:p>
            <a:pPr marL="514350" indent="-514350">
              <a:buFont typeface="+mj-lt"/>
              <a:buAutoNum type="arabicPeriod"/>
            </a:pPr>
            <a:r>
              <a:rPr lang="es-ES" sz="2400" dirty="0" smtClean="0">
                <a:solidFill>
                  <a:schemeClr val="bg1"/>
                </a:solidFill>
                <a:latin typeface="Arial Narrow" pitchFamily="34" charset="0"/>
                <a:cs typeface="Arial" charset="0"/>
              </a:rPr>
              <a:t>Es ruidoso, debido a los escapes de aire después de su utilización.</a:t>
            </a:r>
            <a:endParaRPr lang="es-ES" sz="2400" dirty="0" smtClean="0"/>
          </a:p>
          <a:p>
            <a:pPr marL="514350" indent="-514350">
              <a:buFont typeface="+mj-lt"/>
              <a:buAutoNum type="arabicPeriod"/>
            </a:pPr>
            <a:endParaRPr lang="es-E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0063" y="285750"/>
            <a:ext cx="8229600"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fontAlgn="auto">
              <a:spcAft>
                <a:spcPts val="0"/>
              </a:spcAft>
              <a:defRPr/>
            </a:pPr>
            <a:r>
              <a:rPr lang="es-ES" sz="4000" dirty="0">
                <a:solidFill>
                  <a:srgbClr val="FFFF00"/>
                </a:solidFill>
                <a:latin typeface="+mj-lt"/>
                <a:ea typeface="+mj-ea"/>
                <a:cs typeface="+mj-cs"/>
              </a:rPr>
              <a:t>CAMPOS DE APLICACIÓN DE LA HIDRÁULICA</a:t>
            </a:r>
          </a:p>
        </p:txBody>
      </p:sp>
      <p:sp>
        <p:nvSpPr>
          <p:cNvPr id="5" name="2 Marcador de contenido"/>
          <p:cNvSpPr>
            <a:spLocks noGrp="1"/>
          </p:cNvSpPr>
          <p:nvPr>
            <p:ph idx="1"/>
          </p:nvPr>
        </p:nvSpPr>
        <p:spPr>
          <a:xfrm>
            <a:off x="0" y="1071563"/>
            <a:ext cx="9144000" cy="5500709"/>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indent="-342900">
              <a:buFont typeface="+mj-lt"/>
              <a:buAutoNum type="arabicPeriod"/>
              <a:defRPr/>
            </a:pPr>
            <a:r>
              <a:rPr lang="es-ES" sz="1600" dirty="0" smtClean="0"/>
              <a:t>Accionamiento de válvulas y compuertas</a:t>
            </a:r>
          </a:p>
          <a:p>
            <a:pPr marL="342900" indent="-342900">
              <a:buFont typeface="+mj-lt"/>
              <a:buAutoNum type="arabicPeriod"/>
              <a:defRPr/>
            </a:pPr>
            <a:r>
              <a:rPr lang="es-ES" sz="1600" dirty="0" smtClean="0"/>
              <a:t>Cargadores sobre camiones</a:t>
            </a:r>
          </a:p>
          <a:p>
            <a:pPr marL="342900" indent="-342900">
              <a:buFont typeface="+mj-lt"/>
              <a:buAutoNum type="arabicPeriod"/>
              <a:defRPr/>
            </a:pPr>
            <a:r>
              <a:rPr lang="es-ES" sz="1600" dirty="0" smtClean="0"/>
              <a:t>Cizallas para cortes de chapas</a:t>
            </a:r>
          </a:p>
          <a:p>
            <a:pPr marL="342900" indent="-342900">
              <a:buFont typeface="+mj-lt"/>
              <a:buAutoNum type="arabicPeriod"/>
              <a:defRPr/>
            </a:pPr>
            <a:r>
              <a:rPr lang="es-ES" sz="1600" dirty="0" smtClean="0"/>
              <a:t>Dobladoras de tubos y perfiles</a:t>
            </a:r>
          </a:p>
          <a:p>
            <a:pPr marL="342900" indent="-342900">
              <a:buFont typeface="+mj-lt"/>
              <a:buAutoNum type="arabicPeriod"/>
              <a:defRPr/>
            </a:pPr>
            <a:r>
              <a:rPr lang="es-ES" sz="1600" dirty="0" smtClean="0"/>
              <a:t>Arranque de grandes motores de combustión interna</a:t>
            </a:r>
          </a:p>
          <a:p>
            <a:pPr marL="342900" indent="-342900">
              <a:buFont typeface="+mj-lt"/>
              <a:buAutoNum type="arabicPeriod"/>
              <a:defRPr/>
            </a:pPr>
            <a:r>
              <a:rPr lang="es-ES" sz="1600" dirty="0" smtClean="0"/>
              <a:t>Carretillas elevadoras y de transporte</a:t>
            </a:r>
          </a:p>
          <a:p>
            <a:pPr marL="342900" indent="-342900">
              <a:buFont typeface="+mj-lt"/>
              <a:buAutoNum type="arabicPeriod"/>
              <a:defRPr/>
            </a:pPr>
            <a:r>
              <a:rPr lang="es-ES" sz="1600" dirty="0" smtClean="0"/>
              <a:t>Robots industriales</a:t>
            </a:r>
          </a:p>
          <a:p>
            <a:pPr marL="342900" indent="-342900">
              <a:buFont typeface="+mj-lt"/>
              <a:buAutoNum type="arabicPeriod"/>
              <a:defRPr/>
            </a:pPr>
            <a:r>
              <a:rPr lang="es-ES" sz="1600" dirty="0" smtClean="0"/>
              <a:t>Servodirecciones</a:t>
            </a:r>
          </a:p>
          <a:p>
            <a:pPr marL="342900" indent="-342900">
              <a:buFont typeface="+mj-lt"/>
              <a:buAutoNum type="arabicPeriod"/>
              <a:defRPr/>
            </a:pPr>
            <a:r>
              <a:rPr lang="es-ES" sz="1600" dirty="0" smtClean="0"/>
              <a:t>Servosistemas</a:t>
            </a:r>
          </a:p>
          <a:p>
            <a:pPr marL="342900" indent="-342900">
              <a:buFont typeface="+mj-lt"/>
              <a:buAutoNum type="arabicPeriod"/>
              <a:defRPr/>
            </a:pPr>
            <a:r>
              <a:rPr lang="es-ES" sz="1600" dirty="0" smtClean="0"/>
              <a:t>Suspensiones hidráulicas</a:t>
            </a:r>
          </a:p>
          <a:p>
            <a:pPr marL="342900" indent="-342900">
              <a:buFont typeface="+mj-lt"/>
              <a:buAutoNum type="arabicPeriod"/>
              <a:defRPr/>
            </a:pPr>
            <a:r>
              <a:rPr lang="es-ES" sz="1600" dirty="0" smtClean="0"/>
              <a:t>Remolques</a:t>
            </a:r>
          </a:p>
          <a:p>
            <a:pPr marL="342900" indent="-342900">
              <a:buFont typeface="+mj-lt"/>
              <a:buAutoNum type="arabicPeriod"/>
              <a:defRPr/>
            </a:pPr>
            <a:r>
              <a:rPr lang="es-ES" sz="1600" dirty="0" smtClean="0"/>
              <a:t>Prensas hidráulicas</a:t>
            </a:r>
          </a:p>
          <a:p>
            <a:pPr marL="342900" indent="-342900">
              <a:buFont typeface="+mj-lt"/>
              <a:buAutoNum type="arabicPeriod"/>
              <a:defRPr/>
            </a:pPr>
            <a:r>
              <a:rPr lang="es-ES" sz="1600" dirty="0" smtClean="0"/>
              <a:t>Embragues  de cajas de cambio y la industria naval y ferroviaria</a:t>
            </a:r>
          </a:p>
          <a:p>
            <a:pPr marL="342900" indent="-342900">
              <a:buFont typeface="+mj-lt"/>
              <a:buAutoNum type="arabicPeriod"/>
              <a:defRPr/>
            </a:pPr>
            <a:r>
              <a:rPr lang="es-ES" sz="1600" dirty="0" smtClean="0"/>
              <a:t>Excavadoras diversas</a:t>
            </a:r>
          </a:p>
          <a:p>
            <a:pPr marL="342900" indent="-342900">
              <a:buFont typeface="+mj-lt"/>
              <a:buAutoNum type="arabicPeriod"/>
              <a:defRPr/>
            </a:pPr>
            <a:r>
              <a:rPr lang="es-ES" sz="1600" dirty="0" smtClean="0"/>
              <a:t>Frenos en general</a:t>
            </a:r>
          </a:p>
          <a:p>
            <a:pPr marL="342900" indent="-342900">
              <a:buFont typeface="+mj-lt"/>
              <a:buAutoNum type="arabicPeriod"/>
              <a:defRPr/>
            </a:pPr>
            <a:r>
              <a:rPr lang="es-ES" sz="1600" dirty="0" smtClean="0"/>
              <a:t>Gatos hidráulicos</a:t>
            </a:r>
          </a:p>
          <a:p>
            <a:pPr marL="342900" indent="-342900">
              <a:buFont typeface="+mj-lt"/>
              <a:buAutoNum type="arabicPeriod"/>
              <a:defRPr/>
            </a:pPr>
            <a:r>
              <a:rPr lang="es-ES" sz="1600" dirty="0" smtClean="0"/>
              <a:t>Grúas diversas</a:t>
            </a:r>
          </a:p>
          <a:p>
            <a:pPr marL="342900" indent="-342900">
              <a:buFont typeface="+mj-lt"/>
              <a:buAutoNum type="arabicPeriod"/>
              <a:defRPr/>
            </a:pPr>
            <a:r>
              <a:rPr lang="es-ES" sz="1600" dirty="0" smtClean="0"/>
              <a:t>Máquinas herramientas en general</a:t>
            </a:r>
          </a:p>
          <a:p>
            <a:pPr marL="342900" indent="-342900">
              <a:buFont typeface="+mj-lt"/>
              <a:buAutoNum type="arabicPeriod"/>
              <a:defRPr/>
            </a:pPr>
            <a:r>
              <a:rPr lang="es-ES" sz="1600" dirty="0" smtClean="0"/>
              <a:t>Puentes elevadoras </a:t>
            </a:r>
          </a:p>
          <a:p>
            <a:pPr marL="342900" indent="-342900">
              <a:buFont typeface="+mj-lt"/>
              <a:buAutoNum type="arabicPeriod"/>
              <a:defRPr/>
            </a:pPr>
            <a:r>
              <a:rPr lang="es-ES" sz="1600" dirty="0" smtClean="0"/>
              <a:t>Embragues hidráulicos (convertidores de par)</a:t>
            </a:r>
          </a:p>
          <a:p>
            <a:pPr>
              <a:defRPr/>
            </a:pPr>
            <a:endParaRPr lang="es-ES"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571472" y="500042"/>
            <a:ext cx="8229600" cy="1631950"/>
          </a:xfrm>
          <a:solidFill>
            <a:srgbClr val="FF0000"/>
          </a:solidFill>
          <a:ln>
            <a:solidFill>
              <a:srgbClr val="FFFF00"/>
            </a:solidFill>
          </a:ln>
        </p:spPr>
        <p:txBody>
          <a:bodyPr>
            <a:normAutofit fontScale="90000"/>
          </a:bodyPr>
          <a:lstStyle/>
          <a:p>
            <a:pPr algn="ctr" eaLnBrk="1" fontAlgn="auto" hangingPunct="1">
              <a:spcAft>
                <a:spcPts val="0"/>
              </a:spcAft>
              <a:defRPr/>
            </a:pPr>
            <a:r>
              <a:rPr lang="es-ES" sz="5400" dirty="0" smtClean="0">
                <a:solidFill>
                  <a:srgbClr val="05FB05"/>
                </a:solidFill>
              </a:rPr>
              <a:t>ACTIVIDAD DE APRENDIZAJE </a:t>
            </a:r>
            <a:r>
              <a:rPr lang="es-ES" sz="5400" dirty="0" smtClean="0">
                <a:solidFill>
                  <a:srgbClr val="FFFF00"/>
                </a:solidFill>
              </a:rPr>
              <a:t>Nº02</a:t>
            </a:r>
          </a:p>
        </p:txBody>
      </p:sp>
      <p:sp>
        <p:nvSpPr>
          <p:cNvPr id="5123" name="2 Marcador de contenido"/>
          <p:cNvSpPr>
            <a:spLocks noGrp="1"/>
          </p:cNvSpPr>
          <p:nvPr>
            <p:ph idx="1"/>
          </p:nvPr>
        </p:nvSpPr>
        <p:spPr>
          <a:xfrm>
            <a:off x="500034" y="3214686"/>
            <a:ext cx="8229600" cy="2357439"/>
          </a:xfrm>
          <a:solidFill>
            <a:schemeClr val="accent4">
              <a:lumMod val="75000"/>
            </a:schemeClr>
          </a:solidFill>
          <a:ln w="107950" cap="rnd">
            <a:solidFill>
              <a:srgbClr val="FFC000"/>
            </a:solidFill>
          </a:ln>
        </p:spPr>
        <p:txBody>
          <a:bodyPr/>
          <a:lstStyle/>
          <a:p>
            <a:pPr algn="ctr">
              <a:buNone/>
            </a:pPr>
            <a:r>
              <a:rPr lang="es-MX" sz="4800" dirty="0" smtClean="0"/>
              <a:t>PRINCIPIOS Y LEYES FUNDAMENTALES DE LA HIDRÁULICA.</a:t>
            </a:r>
            <a:endParaRPr lang="es-ES" sz="4700" dirty="0">
              <a:solidFill>
                <a:srgbClr val="FFFF00"/>
              </a:solidFill>
            </a:endParaRPr>
          </a:p>
        </p:txBody>
      </p:sp>
      <p:sp>
        <p:nvSpPr>
          <p:cNvPr id="5" name="4 Marcador de pie de página"/>
          <p:cNvSpPr>
            <a:spLocks noGrp="1"/>
          </p:cNvSpPr>
          <p:nvPr>
            <p:ph type="ftr" sz="quarter" idx="11"/>
          </p:nvPr>
        </p:nvSpPr>
        <p:spPr/>
        <p:txBody>
          <a:bodyPr/>
          <a:lstStyle/>
          <a:p>
            <a:pPr>
              <a:defRPr/>
            </a:pPr>
            <a:r>
              <a:rPr lang="es-ES" dirty="0"/>
              <a:t>Ing. JUAN J. NINA CHARAJA</a:t>
            </a:r>
          </a:p>
        </p:txBody>
      </p:sp>
      <p:sp>
        <p:nvSpPr>
          <p:cNvPr id="6" name="5 Marcador de número de diapositiva"/>
          <p:cNvSpPr>
            <a:spLocks noGrp="1"/>
          </p:cNvSpPr>
          <p:nvPr>
            <p:ph type="sldNum" sz="quarter" idx="12"/>
          </p:nvPr>
        </p:nvSpPr>
        <p:spPr/>
        <p:txBody>
          <a:bodyPr/>
          <a:lstStyle/>
          <a:p>
            <a:pPr>
              <a:defRPr/>
            </a:pPr>
            <a:fld id="{2B3D8FA0-12B8-4466-941E-198062FCC404}" type="slidenum">
              <a:rPr lang="es-ES"/>
              <a:pPr>
                <a:defRPr/>
              </a:pPr>
              <a:t>37</a:t>
            </a:fld>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1214414" y="0"/>
            <a:ext cx="6286544" cy="677885"/>
          </a:xfrm>
          <a:solidFill>
            <a:schemeClr val="tx2">
              <a:lumMod val="25000"/>
            </a:schemeClr>
          </a:solidFill>
        </p:spPr>
        <p:txBody>
          <a:bodyPr/>
          <a:lstStyle/>
          <a:p>
            <a:pPr algn="ctr"/>
            <a:r>
              <a:rPr lang="es-ES" sz="5400" b="1" u="sng" dirty="0" smtClean="0">
                <a:solidFill>
                  <a:srgbClr val="FFC000"/>
                </a:solidFill>
              </a:rPr>
              <a:t>LEY DE LA PALANCA</a:t>
            </a:r>
            <a:endParaRPr lang="es-ES" sz="5400" b="1" dirty="0" smtClean="0">
              <a:solidFill>
                <a:srgbClr val="FFC000"/>
              </a:solidFill>
            </a:endParaRPr>
          </a:p>
        </p:txBody>
      </p:sp>
      <p:sp>
        <p:nvSpPr>
          <p:cNvPr id="31747" name="2 Marcador de contenido"/>
          <p:cNvSpPr>
            <a:spLocks noGrp="1"/>
          </p:cNvSpPr>
          <p:nvPr>
            <p:ph idx="1"/>
          </p:nvPr>
        </p:nvSpPr>
        <p:spPr>
          <a:xfrm>
            <a:off x="0" y="857250"/>
            <a:ext cx="9144000" cy="3000375"/>
          </a:xfrm>
          <a:solidFill>
            <a:srgbClr val="002060"/>
          </a:solidFill>
        </p:spPr>
        <p:txBody>
          <a:bodyPr/>
          <a:lstStyle/>
          <a:p>
            <a:r>
              <a:rPr lang="es-ES" sz="1800" dirty="0" smtClean="0"/>
              <a:t>Una palanca es una máquina simple formada por una barra rígida que puede girar alrededor de un </a:t>
            </a:r>
            <a:r>
              <a:rPr lang="es-ES" sz="1800" b="1" dirty="0" smtClean="0"/>
              <a:t>punto de apoyo</a:t>
            </a:r>
            <a:endParaRPr lang="es-ES" sz="1800" dirty="0" smtClean="0"/>
          </a:p>
          <a:p>
            <a:r>
              <a:rPr lang="es-ES" sz="1800" dirty="0" smtClean="0"/>
              <a:t>A las distancias entre el punto de apoyo y los puntos de aplicación de carga y potencia se les llama </a:t>
            </a:r>
            <a:r>
              <a:rPr lang="es-ES" sz="1800" b="1" dirty="0" smtClean="0"/>
              <a:t>brazo</a:t>
            </a:r>
            <a:r>
              <a:rPr lang="es-ES" sz="1800" dirty="0" smtClean="0"/>
              <a:t>.</a:t>
            </a:r>
          </a:p>
          <a:p>
            <a:r>
              <a:rPr lang="es-ES" sz="1800" dirty="0" smtClean="0"/>
              <a:t>En el esquema siguiente, </a:t>
            </a:r>
            <a:r>
              <a:rPr lang="es-ES" sz="1800" b="1" dirty="0" smtClean="0"/>
              <a:t>el balde que se intenta levantar es la carga, la fuerza ejercida por la persona es la potencia</a:t>
            </a:r>
            <a:r>
              <a:rPr lang="es-ES" sz="1800" dirty="0" smtClean="0"/>
              <a:t>. A las distancias entre el punto de apoyo y la carga se les llama brazo de carga, y entre el punto de apoyo y donde aplicamos la fuerza las llamaremos brazos de potencia.</a:t>
            </a:r>
          </a:p>
          <a:p>
            <a:r>
              <a:rPr lang="es-ES" sz="1800" dirty="0" smtClean="0"/>
              <a:t>El funcionamiento de las palancas está basado en una ley que llamaremos </a:t>
            </a:r>
            <a:r>
              <a:rPr lang="es-ES" sz="1800" b="1" dirty="0" smtClean="0"/>
              <a:t>ley de los momentos</a:t>
            </a:r>
            <a:endParaRPr lang="es-ES" sz="1800" dirty="0" smtClean="0"/>
          </a:p>
        </p:txBody>
      </p:sp>
      <p:sp>
        <p:nvSpPr>
          <p:cNvPr id="34820" name="3 Marcador de pie de página"/>
          <p:cNvSpPr>
            <a:spLocks noGrp="1"/>
          </p:cNvSpPr>
          <p:nvPr>
            <p:ph type="ftr" sz="quarter" idx="11"/>
          </p:nvPr>
        </p:nvSpPr>
        <p:spPr bwMode="auto">
          <a:xfrm>
            <a:off x="2714625" y="6637338"/>
            <a:ext cx="3352800" cy="220662"/>
          </a:xfrm>
          <a:ln>
            <a:miter lim="800000"/>
            <a:headEnd/>
            <a:tailEnd/>
          </a:ln>
        </p:spPr>
        <p:txBody>
          <a:bodyPr wrap="square" lIns="91440" rIns="91440" numCol="1" anchorCtr="0" compatLnSpc="1">
            <a:prstTxWarp prst="textNoShape">
              <a:avLst/>
            </a:prstTxWarp>
          </a:bodyPr>
          <a:lstStyle/>
          <a:p>
            <a:pPr>
              <a:defRPr/>
            </a:pPr>
            <a:r>
              <a:rPr lang="fi-FI" dirty="0"/>
              <a:t>Ing. Juan Jose Nina Ch.</a:t>
            </a:r>
            <a:endParaRPr lang="es-ES" dirty="0"/>
          </a:p>
        </p:txBody>
      </p:sp>
      <p:pic>
        <p:nvPicPr>
          <p:cNvPr id="31749" name="Picture 5" descr="Ley de la palanca">
            <a:hlinkClick r:id="rId3" tooltip="&quot;Ley de la palanca&quot;"/>
          </p:cNvPr>
          <p:cNvPicPr>
            <a:picLocks noChangeAspect="1" noChangeArrowheads="1"/>
          </p:cNvPicPr>
          <p:nvPr/>
        </p:nvPicPr>
        <p:blipFill>
          <a:blip r:embed="rId4" r:link="rId5"/>
          <a:srcRect/>
          <a:stretch>
            <a:fillRect/>
          </a:stretch>
        </p:blipFill>
        <p:spPr bwMode="auto">
          <a:xfrm>
            <a:off x="0" y="3857625"/>
            <a:ext cx="2928938" cy="1624013"/>
          </a:xfrm>
          <a:prstGeom prst="rect">
            <a:avLst/>
          </a:prstGeom>
          <a:noFill/>
          <a:ln w="9525">
            <a:noFill/>
            <a:miter lim="800000"/>
            <a:headEnd/>
            <a:tailEnd/>
          </a:ln>
        </p:spPr>
      </p:pic>
      <p:pic>
        <p:nvPicPr>
          <p:cNvPr id="31750" name="Picture 6" descr="D:\INFORMACION  DE INTERNET\FUNDAMENTOS FISICOS\Palancas_archivos\Esquema.jpg"/>
          <p:cNvPicPr>
            <a:picLocks noChangeAspect="1" noChangeArrowheads="1"/>
          </p:cNvPicPr>
          <p:nvPr/>
        </p:nvPicPr>
        <p:blipFill>
          <a:blip r:embed="rId6" r:link="rId7"/>
          <a:srcRect/>
          <a:stretch>
            <a:fillRect/>
          </a:stretch>
        </p:blipFill>
        <p:spPr bwMode="auto">
          <a:xfrm>
            <a:off x="5672138" y="3857625"/>
            <a:ext cx="3471862" cy="1622425"/>
          </a:xfrm>
          <a:prstGeom prst="rect">
            <a:avLst/>
          </a:prstGeom>
          <a:noFill/>
          <a:ln w="9525">
            <a:noFill/>
            <a:miter lim="800000"/>
            <a:headEnd/>
            <a:tailEnd/>
          </a:ln>
        </p:spPr>
      </p:pic>
      <p:sp>
        <p:nvSpPr>
          <p:cNvPr id="34823" name="Rectangle 7"/>
          <p:cNvSpPr>
            <a:spLocks noChangeArrowheads="1"/>
          </p:cNvSpPr>
          <p:nvPr/>
        </p:nvSpPr>
        <p:spPr bwMode="auto">
          <a:xfrm>
            <a:off x="214313" y="5786438"/>
            <a:ext cx="8715375" cy="83026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spAutoFit/>
          </a:bodyPr>
          <a:lstStyle/>
          <a:p>
            <a:pPr algn="just" eaLnBrk="0" hangingPunct="0">
              <a:defRPr/>
            </a:pPr>
            <a:r>
              <a:rPr lang="es-ES" sz="1600" b="1" dirty="0">
                <a:solidFill>
                  <a:srgbClr val="FFFF00"/>
                </a:solidFill>
                <a:latin typeface="TimesNewRoman"/>
                <a:ea typeface="Times New Roman" pitchFamily="18" charset="0"/>
                <a:cs typeface="Times New Roman" pitchFamily="18" charset="0"/>
              </a:rPr>
              <a:t>Ley de los momentos</a:t>
            </a:r>
            <a:r>
              <a:rPr lang="es-ES" sz="1600" dirty="0">
                <a:solidFill>
                  <a:schemeClr val="accent4">
                    <a:lumMod val="40000"/>
                    <a:lumOff val="60000"/>
                  </a:schemeClr>
                </a:solidFill>
                <a:latin typeface="TimesNewRoman"/>
                <a:ea typeface="Times New Roman" pitchFamily="18" charset="0"/>
                <a:cs typeface="Times New Roman" pitchFamily="18" charset="0"/>
              </a:rPr>
              <a:t>: Una palanca estar</a:t>
            </a:r>
            <a:r>
              <a:rPr lang="es-ES" sz="1600" dirty="0">
                <a:solidFill>
                  <a:schemeClr val="accent4">
                    <a:lumMod val="40000"/>
                    <a:lumOff val="60000"/>
                  </a:schemeClr>
                </a:solidFill>
                <a:latin typeface="Arial"/>
                <a:ea typeface="Times New Roman" pitchFamily="18" charset="0"/>
                <a:cs typeface="Times New Roman" pitchFamily="18" charset="0"/>
              </a:rPr>
              <a:t>á</a:t>
            </a:r>
            <a:r>
              <a:rPr lang="es-ES" sz="1600" dirty="0">
                <a:solidFill>
                  <a:schemeClr val="accent4">
                    <a:lumMod val="40000"/>
                    <a:lumOff val="60000"/>
                  </a:schemeClr>
                </a:solidFill>
                <a:latin typeface="TimesNewRoman"/>
                <a:ea typeface="Times New Roman" pitchFamily="18" charset="0"/>
                <a:cs typeface="Times New Roman" pitchFamily="18" charset="0"/>
              </a:rPr>
              <a:t> en equilibrio cuando el momento ejercido por la potencia sea igual al momento ejercido por la resistencia. Si los momentos no son iguales, el sistema gira, imponiendo el sistema de giro la fuerza que produce un momento mayor.</a:t>
            </a:r>
            <a:endParaRPr lang="es-ES" sz="2400" dirty="0">
              <a:solidFill>
                <a:schemeClr val="accent4">
                  <a:lumMod val="40000"/>
                  <a:lumOff val="60000"/>
                </a:schemeClr>
              </a:solidFill>
            </a:endParaRPr>
          </a:p>
        </p:txBody>
      </p:sp>
      <p:sp>
        <p:nvSpPr>
          <p:cNvPr id="31753" name="9 Rectángulo"/>
          <p:cNvSpPr>
            <a:spLocks noChangeArrowheads="1"/>
          </p:cNvSpPr>
          <p:nvPr/>
        </p:nvSpPr>
        <p:spPr bwMode="auto">
          <a:xfrm>
            <a:off x="3000364" y="3929066"/>
            <a:ext cx="2571750" cy="554037"/>
          </a:xfrm>
          <a:prstGeom prst="rect">
            <a:avLst/>
          </a:prstGeom>
          <a:noFill/>
          <a:ln w="9525">
            <a:noFill/>
            <a:miter lim="800000"/>
            <a:headEnd/>
            <a:tailEnd/>
          </a:ln>
        </p:spPr>
        <p:txBody>
          <a:bodyPr>
            <a:spAutoFit/>
          </a:bodyPr>
          <a:lstStyle/>
          <a:p>
            <a:pPr algn="ctr"/>
            <a:r>
              <a:rPr lang="es-ES" sz="1400" dirty="0"/>
              <a:t>Esta ecuación que se conoce como </a:t>
            </a:r>
            <a:r>
              <a:rPr lang="es-ES" sz="1600" dirty="0">
                <a:solidFill>
                  <a:srgbClr val="FFFF00"/>
                </a:solidFill>
              </a:rPr>
              <a:t>«</a:t>
            </a:r>
            <a:r>
              <a:rPr lang="es-ES" sz="1600" dirty="0" smtClean="0">
                <a:solidFill>
                  <a:srgbClr val="FFFF00"/>
                </a:solidFill>
              </a:rPr>
              <a:t>ley </a:t>
            </a:r>
            <a:r>
              <a:rPr lang="es-ES" sz="1600" dirty="0">
                <a:solidFill>
                  <a:srgbClr val="FFFF00"/>
                </a:solidFill>
              </a:rPr>
              <a:t>de la palanca»</a:t>
            </a:r>
            <a:endParaRPr lang="es-ES" sz="1400" dirty="0">
              <a:solidFill>
                <a:srgbClr val="FFFF00"/>
              </a:solidFill>
            </a:endParaRPr>
          </a:p>
        </p:txBody>
      </p:sp>
      <p:sp>
        <p:nvSpPr>
          <p:cNvPr id="31754" name="10 Rectángulo"/>
          <p:cNvSpPr>
            <a:spLocks noChangeArrowheads="1"/>
          </p:cNvSpPr>
          <p:nvPr/>
        </p:nvSpPr>
        <p:spPr bwMode="auto">
          <a:xfrm>
            <a:off x="3000364" y="4929198"/>
            <a:ext cx="2643187" cy="830997"/>
          </a:xfrm>
          <a:prstGeom prst="rect">
            <a:avLst/>
          </a:prstGeom>
          <a:solidFill>
            <a:srgbClr val="FF0000"/>
          </a:solidFill>
          <a:ln w="9525">
            <a:noFill/>
            <a:miter lim="800000"/>
            <a:headEnd/>
            <a:tailEnd/>
          </a:ln>
        </p:spPr>
        <p:txBody>
          <a:bodyPr>
            <a:spAutoFit/>
          </a:bodyPr>
          <a:lstStyle/>
          <a:p>
            <a:pPr algn="just"/>
            <a:r>
              <a:rPr lang="es-ES" sz="1400" b="1" dirty="0" smtClean="0">
                <a:solidFill>
                  <a:srgbClr val="FFC000"/>
                </a:solidFill>
              </a:rPr>
              <a:t>Ojo: Cuanto</a:t>
            </a:r>
            <a:r>
              <a:rPr lang="es-ES" sz="1400" dirty="0" smtClean="0"/>
              <a:t> </a:t>
            </a:r>
            <a:r>
              <a:rPr lang="es-ES" sz="1400" dirty="0"/>
              <a:t>mayor sea </a:t>
            </a:r>
            <a:r>
              <a:rPr lang="es-ES" sz="2000" dirty="0">
                <a:solidFill>
                  <a:srgbClr val="FFFF00"/>
                </a:solidFill>
              </a:rPr>
              <a:t>“</a:t>
            </a:r>
            <a:r>
              <a:rPr lang="es-ES" b="1" dirty="0">
                <a:solidFill>
                  <a:srgbClr val="FFFF00"/>
                </a:solidFill>
              </a:rPr>
              <a:t>a”</a:t>
            </a:r>
            <a:r>
              <a:rPr lang="es-ES" sz="1400" dirty="0"/>
              <a:t> mayor será el peso que podamos mover.</a:t>
            </a:r>
          </a:p>
        </p:txBody>
      </p:sp>
      <p:sp>
        <p:nvSpPr>
          <p:cNvPr id="328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28705" name="Object 1"/>
          <p:cNvGraphicFramePr>
            <a:graphicFrameLocks noChangeAspect="1"/>
          </p:cNvGraphicFramePr>
          <p:nvPr/>
        </p:nvGraphicFramePr>
        <p:xfrm>
          <a:off x="3357554" y="4500570"/>
          <a:ext cx="1661879" cy="323851"/>
        </p:xfrm>
        <a:graphic>
          <a:graphicData uri="http://schemas.openxmlformats.org/presentationml/2006/ole">
            <p:oleObj spid="_x0000_s328705" name="Ecuación" r:id="rId8" imgW="812447" imgH="177723"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71500" y="0"/>
            <a:ext cx="8229600" cy="70485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b="1" dirty="0" smtClean="0">
                <a:hlinkClick r:id="rId3"/>
              </a:rPr>
              <a:t>PRINCIPIO</a:t>
            </a:r>
            <a:r>
              <a:rPr lang="es-ES" b="1" dirty="0" smtClean="0"/>
              <a:t> DE </a:t>
            </a:r>
            <a:r>
              <a:rPr lang="es-ES" b="1" dirty="0" smtClean="0">
                <a:hlinkClick r:id="rId4"/>
              </a:rPr>
              <a:t>PASCAL</a:t>
            </a:r>
            <a:endParaRPr lang="es-ES" dirty="0" smtClean="0"/>
          </a:p>
        </p:txBody>
      </p:sp>
      <p:sp>
        <p:nvSpPr>
          <p:cNvPr id="27651" name="2 Marcador de contenido"/>
          <p:cNvSpPr>
            <a:spLocks noGrp="1"/>
          </p:cNvSpPr>
          <p:nvPr>
            <p:ph idx="1"/>
          </p:nvPr>
        </p:nvSpPr>
        <p:spPr>
          <a:xfrm>
            <a:off x="285688" y="642918"/>
            <a:ext cx="8858312" cy="3929071"/>
          </a:xfrm>
        </p:spPr>
        <p:style>
          <a:lnRef idx="2">
            <a:schemeClr val="dk1">
              <a:shade val="50000"/>
            </a:schemeClr>
          </a:lnRef>
          <a:fillRef idx="1">
            <a:schemeClr val="dk1"/>
          </a:fillRef>
          <a:effectRef idx="0">
            <a:schemeClr val="dk1"/>
          </a:effectRef>
          <a:fontRef idx="minor">
            <a:schemeClr val="lt1"/>
          </a:fontRef>
        </p:style>
        <p:txBody>
          <a:bodyPr/>
          <a:lstStyle/>
          <a:p>
            <a:pPr algn="just"/>
            <a:r>
              <a:rPr lang="es-ES" sz="1800" dirty="0" smtClean="0"/>
              <a:t>La característica estructural de los fluidos hace que en ellos se transmitan presiones, a diferencia de lo que ocurre en los sólidos, que transmiten fuerzas. Este </a:t>
            </a:r>
            <a:r>
              <a:rPr lang="es-ES" sz="1800" dirty="0" smtClean="0">
                <a:hlinkClick r:id="rId5"/>
              </a:rPr>
              <a:t>comportamiento</a:t>
            </a:r>
            <a:r>
              <a:rPr lang="es-ES" sz="1800" dirty="0" smtClean="0"/>
              <a:t> fue descubierto por el físico francés </a:t>
            </a:r>
            <a:r>
              <a:rPr lang="es-ES" sz="1800" b="1" u="sng" dirty="0" err="1" smtClean="0">
                <a:hlinkClick r:id="rId6"/>
              </a:rPr>
              <a:t>Blaise</a:t>
            </a:r>
            <a:r>
              <a:rPr lang="es-ES" sz="1800" b="1" u="sng" dirty="0" smtClean="0">
                <a:hlinkClick r:id="rId6"/>
              </a:rPr>
              <a:t> Pascal (1623-1662)</a:t>
            </a:r>
            <a:r>
              <a:rPr lang="es-ES" sz="1800" b="1" dirty="0" smtClean="0"/>
              <a:t> </a:t>
            </a:r>
            <a:r>
              <a:rPr lang="es-ES" sz="1800" dirty="0" smtClean="0"/>
              <a:t>, quien estableció el siguiente principio: </a:t>
            </a:r>
          </a:p>
          <a:p>
            <a:pPr algn="just">
              <a:buFont typeface="Wingdings 2" pitchFamily="18" charset="2"/>
              <a:buNone/>
            </a:pPr>
            <a:r>
              <a:rPr lang="es-ES" sz="1800" dirty="0" smtClean="0"/>
              <a:t>    </a:t>
            </a:r>
            <a:r>
              <a:rPr lang="es-ES" sz="1800" i="1" dirty="0" smtClean="0"/>
              <a:t>«</a:t>
            </a:r>
            <a:r>
              <a:rPr lang="es-ES" sz="1800" i="1" dirty="0" smtClean="0">
                <a:solidFill>
                  <a:srgbClr val="FFC000"/>
                </a:solidFill>
              </a:rPr>
              <a:t>el incremento de </a:t>
            </a:r>
            <a:r>
              <a:rPr lang="es-ES" sz="1800" i="1" dirty="0" smtClean="0">
                <a:solidFill>
                  <a:srgbClr val="FFC000"/>
                </a:solidFill>
                <a:hlinkClick r:id="rId7" tooltip="Presión"/>
              </a:rPr>
              <a:t>presión</a:t>
            </a:r>
            <a:r>
              <a:rPr lang="es-ES" sz="1800" i="1" dirty="0" smtClean="0">
                <a:solidFill>
                  <a:srgbClr val="FFC000"/>
                </a:solidFill>
              </a:rPr>
              <a:t> aplicado a una superficie de un </a:t>
            </a:r>
            <a:r>
              <a:rPr lang="es-ES" sz="1800" i="1" dirty="0" smtClean="0">
                <a:solidFill>
                  <a:srgbClr val="FFC000"/>
                </a:solidFill>
                <a:hlinkClick r:id="rId8" tooltip="Fluido"/>
              </a:rPr>
              <a:t>fluido</a:t>
            </a:r>
            <a:r>
              <a:rPr lang="es-ES" sz="1800" i="1" dirty="0" smtClean="0">
                <a:solidFill>
                  <a:srgbClr val="FFC000"/>
                </a:solidFill>
              </a:rPr>
              <a:t> incompresible (líquido), contenido en un recipiente indeformable, se transmite con el mismo valor a cada una de las partes del mismo</a:t>
            </a:r>
            <a:r>
              <a:rPr lang="es-ES" sz="1800" i="1" dirty="0" smtClean="0"/>
              <a:t>». </a:t>
            </a:r>
          </a:p>
          <a:p>
            <a:pPr algn="just"/>
            <a:r>
              <a:rPr lang="es-ES" sz="1800" dirty="0" smtClean="0"/>
              <a:t>El principio de Pascal fundamenta el funcionamiento de las llamadas </a:t>
            </a:r>
            <a:r>
              <a:rPr lang="es-ES" sz="1800" dirty="0" smtClean="0">
                <a:hlinkClick r:id="rId9"/>
              </a:rPr>
              <a:t>máquinas</a:t>
            </a:r>
            <a:r>
              <a:rPr lang="es-ES" sz="1800" dirty="0" smtClean="0"/>
              <a:t> hidráulicas: </a:t>
            </a:r>
            <a:r>
              <a:rPr lang="es-ES" sz="1800" dirty="0" smtClean="0">
                <a:solidFill>
                  <a:schemeClr val="tx2">
                    <a:lumMod val="50000"/>
                  </a:schemeClr>
                </a:solidFill>
              </a:rPr>
              <a:t>la prensa, el gato, el freno, el ascensor y la grúa, entre otras. </a:t>
            </a:r>
          </a:p>
          <a:p>
            <a:pPr algn="just"/>
            <a:r>
              <a:rPr lang="es-ES" sz="1800" dirty="0" smtClean="0"/>
              <a:t>Se define la </a:t>
            </a:r>
            <a:r>
              <a:rPr lang="es-ES" sz="1800" b="1" dirty="0" smtClean="0">
                <a:solidFill>
                  <a:srgbClr val="FF0000"/>
                </a:solidFill>
              </a:rPr>
              <a:t>presión</a:t>
            </a:r>
            <a:r>
              <a:rPr lang="es-ES" sz="1800" b="1" dirty="0" smtClean="0"/>
              <a:t> </a:t>
            </a:r>
            <a:r>
              <a:rPr lang="es-ES" sz="1800" dirty="0" smtClean="0"/>
              <a:t>como el cociente entre el módulo de la fuerza ejercida perpendicularmente a una superficie </a:t>
            </a:r>
            <a:r>
              <a:rPr lang="es-ES" sz="1800" i="1" dirty="0" smtClean="0"/>
              <a:t>(F perpendicular)  y </a:t>
            </a:r>
            <a:r>
              <a:rPr lang="es-ES" sz="1800" dirty="0" smtClean="0"/>
              <a:t>el área </a:t>
            </a:r>
            <a:r>
              <a:rPr lang="es-ES" sz="1800" i="1" dirty="0" smtClean="0"/>
              <a:t>(A) </a:t>
            </a:r>
            <a:r>
              <a:rPr lang="es-ES" sz="1800" dirty="0" smtClean="0"/>
              <a:t>de ésta:                                       </a:t>
            </a:r>
            <a:r>
              <a:rPr lang="es-ES" sz="3200" b="1" dirty="0" smtClean="0">
                <a:solidFill>
                  <a:srgbClr val="FFC000"/>
                </a:solidFill>
              </a:rPr>
              <a:t> </a:t>
            </a:r>
            <a:endParaRPr lang="es-ES" sz="1800" dirty="0" smtClean="0">
              <a:solidFill>
                <a:srgbClr val="FFC000"/>
              </a:solidFill>
            </a:endParaRPr>
          </a:p>
          <a:p>
            <a:pPr algn="just"/>
            <a:endParaRPr lang="es-ES" sz="1800" dirty="0" smtClean="0"/>
          </a:p>
        </p:txBody>
      </p:sp>
      <p:sp>
        <p:nvSpPr>
          <p:cNvPr id="4" name="3 Marcador de número de diapositiva"/>
          <p:cNvSpPr>
            <a:spLocks noGrp="1"/>
          </p:cNvSpPr>
          <p:nvPr>
            <p:ph type="sldNum" sz="quarter" idx="12"/>
          </p:nvPr>
        </p:nvSpPr>
        <p:spPr/>
        <p:txBody>
          <a:bodyPr/>
          <a:lstStyle/>
          <a:p>
            <a:pPr>
              <a:defRPr/>
            </a:pPr>
            <a:fld id="{E20C971F-A3DA-493F-88C2-111B15C07173}" type="slidenum">
              <a:rPr lang="es-ES" smtClean="0"/>
              <a:pPr>
                <a:defRPr/>
              </a:pPr>
              <a:t>39</a:t>
            </a:fld>
            <a:endParaRPr lang="es-ES"/>
          </a:p>
        </p:txBody>
      </p:sp>
      <p:sp>
        <p:nvSpPr>
          <p:cNvPr id="5" name="4 Marcador de pie de página"/>
          <p:cNvSpPr>
            <a:spLocks noGrp="1"/>
          </p:cNvSpPr>
          <p:nvPr>
            <p:ph type="ftr" sz="quarter" idx="11"/>
          </p:nvPr>
        </p:nvSpPr>
        <p:spPr/>
        <p:txBody>
          <a:bodyPr/>
          <a:lstStyle/>
          <a:p>
            <a:pPr>
              <a:defRPr/>
            </a:pPr>
            <a:r>
              <a:rPr lang="es-ES" dirty="0"/>
              <a:t>Ing. JUAN J. NINA CHARAJA</a:t>
            </a:r>
          </a:p>
        </p:txBody>
      </p:sp>
      <p:pic>
        <p:nvPicPr>
          <p:cNvPr id="6" name="Picture 4" descr="H:\ARCHIVOS BAJADOS DE INTERNET\archivos de hidroneumática\Los Principios de Pascal, Arquímedes y teorema de Bernoulli - Monografias_com_archivos\pas1.gif"/>
          <p:cNvPicPr>
            <a:picLocks noChangeAspect="1" noChangeArrowheads="1"/>
          </p:cNvPicPr>
          <p:nvPr/>
        </p:nvPicPr>
        <p:blipFill>
          <a:blip r:embed="rId10"/>
          <a:srcRect/>
          <a:stretch>
            <a:fillRect/>
          </a:stretch>
        </p:blipFill>
        <p:spPr bwMode="auto">
          <a:xfrm>
            <a:off x="5000628" y="3929066"/>
            <a:ext cx="4143404" cy="2928934"/>
          </a:xfrm>
          <a:prstGeom prst="rect">
            <a:avLst/>
          </a:prstGeom>
          <a:noFill/>
          <a:ln w="9525">
            <a:noFill/>
            <a:miter lim="800000"/>
            <a:headEnd/>
            <a:tailEnd/>
          </a:ln>
        </p:spPr>
      </p:pic>
      <p:sp>
        <p:nvSpPr>
          <p:cNvPr id="7" name="6 CuadroTexto"/>
          <p:cNvSpPr txBox="1"/>
          <p:nvPr/>
        </p:nvSpPr>
        <p:spPr>
          <a:xfrm>
            <a:off x="5286380" y="5429264"/>
            <a:ext cx="251992"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100" dirty="0" smtClean="0"/>
              <a:t>P</a:t>
            </a:r>
            <a:endParaRPr lang="es-ES" sz="1100" dirty="0"/>
          </a:p>
        </p:txBody>
      </p:sp>
      <p:sp>
        <p:nvSpPr>
          <p:cNvPr id="8" name="7 CuadroTexto"/>
          <p:cNvSpPr txBox="1"/>
          <p:nvPr/>
        </p:nvSpPr>
        <p:spPr>
          <a:xfrm>
            <a:off x="8286776" y="5286388"/>
            <a:ext cx="27443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1200" dirty="0" smtClean="0"/>
              <a:t>P</a:t>
            </a:r>
            <a:endParaRPr lang="es-ES" sz="1200" dirty="0"/>
          </a:p>
        </p:txBody>
      </p:sp>
      <p:graphicFrame>
        <p:nvGraphicFramePr>
          <p:cNvPr id="359425" name="Object 1"/>
          <p:cNvGraphicFramePr>
            <a:graphicFrameLocks noChangeAspect="1"/>
          </p:cNvGraphicFramePr>
          <p:nvPr/>
        </p:nvGraphicFramePr>
        <p:xfrm>
          <a:off x="1500166" y="3929066"/>
          <a:ext cx="2676520" cy="900589"/>
        </p:xfrm>
        <a:graphic>
          <a:graphicData uri="http://schemas.openxmlformats.org/presentationml/2006/ole">
            <p:oleObj spid="_x0000_s359425" name="Ecuación" r:id="rId11" imgW="1244520" imgH="419040" progId="Equation.3">
              <p:embed/>
            </p:oleObj>
          </a:graphicData>
        </a:graphic>
      </p:graphicFrame>
      <p:graphicFrame>
        <p:nvGraphicFramePr>
          <p:cNvPr id="359426" name="Object 2"/>
          <p:cNvGraphicFramePr>
            <a:graphicFrameLocks noChangeAspect="1"/>
          </p:cNvGraphicFramePr>
          <p:nvPr/>
        </p:nvGraphicFramePr>
        <p:xfrm>
          <a:off x="214282" y="4929198"/>
          <a:ext cx="1992313" cy="463550"/>
        </p:xfrm>
        <a:graphic>
          <a:graphicData uri="http://schemas.openxmlformats.org/presentationml/2006/ole">
            <p:oleObj spid="_x0000_s359426" name="Ecuación" r:id="rId12" imgW="927000" imgH="215640" progId="Equation.3">
              <p:embed/>
            </p:oleObj>
          </a:graphicData>
        </a:graphic>
      </p:graphicFrame>
      <p:graphicFrame>
        <p:nvGraphicFramePr>
          <p:cNvPr id="359427" name="Object 3"/>
          <p:cNvGraphicFramePr>
            <a:graphicFrameLocks noChangeAspect="1"/>
          </p:cNvGraphicFramePr>
          <p:nvPr/>
        </p:nvGraphicFramePr>
        <p:xfrm>
          <a:off x="214282" y="5429264"/>
          <a:ext cx="3141663" cy="927100"/>
        </p:xfrm>
        <a:graphic>
          <a:graphicData uri="http://schemas.openxmlformats.org/presentationml/2006/ole">
            <p:oleObj spid="_x0000_s359427" name="Ecuación" r:id="rId13" imgW="1460160" imgH="4316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214282" y="142852"/>
            <a:ext cx="8229600" cy="704872"/>
          </a:xfrm>
          <a:solidFill>
            <a:schemeClr val="accent5">
              <a:lumMod val="75000"/>
            </a:schemeClr>
          </a:solidFill>
        </p:spPr>
        <p:txBody>
          <a:bodyPr/>
          <a:lstStyle/>
          <a:p>
            <a:pPr algn="ctr" eaLnBrk="1" hangingPunct="1"/>
            <a:r>
              <a:rPr lang="es-ES" dirty="0" smtClean="0">
                <a:solidFill>
                  <a:srgbClr val="FFFF00"/>
                </a:solidFill>
              </a:rPr>
              <a:t>FLUIDOS</a:t>
            </a:r>
          </a:p>
        </p:txBody>
      </p:sp>
      <p:sp>
        <p:nvSpPr>
          <p:cNvPr id="4" name="3 Marcador de número de diapositiva"/>
          <p:cNvSpPr>
            <a:spLocks noGrp="1"/>
          </p:cNvSpPr>
          <p:nvPr>
            <p:ph type="sldNum" sz="quarter" idx="12"/>
          </p:nvPr>
        </p:nvSpPr>
        <p:spPr/>
        <p:txBody>
          <a:bodyPr/>
          <a:lstStyle/>
          <a:p>
            <a:pPr>
              <a:defRPr/>
            </a:pPr>
            <a:fld id="{0CAA3AA1-B202-40D6-926A-CEA4AD4720DD}" type="slidenum">
              <a:rPr lang="es-ES" smtClean="0"/>
              <a:pPr>
                <a:defRPr/>
              </a:pPr>
              <a:t>4</a:t>
            </a:fld>
            <a:endParaRPr lang="es-ES" dirty="0"/>
          </a:p>
        </p:txBody>
      </p:sp>
      <p:sp>
        <p:nvSpPr>
          <p:cNvPr id="5" name="4 Marcador de pie de página"/>
          <p:cNvSpPr>
            <a:spLocks noGrp="1"/>
          </p:cNvSpPr>
          <p:nvPr>
            <p:ph type="ftr" sz="quarter" idx="11"/>
          </p:nvPr>
        </p:nvSpPr>
        <p:spPr>
          <a:xfrm>
            <a:off x="3428992" y="6492875"/>
            <a:ext cx="2143140" cy="365125"/>
          </a:xfrm>
        </p:spPr>
        <p:txBody>
          <a:bodyPr/>
          <a:lstStyle/>
          <a:p>
            <a:pPr>
              <a:defRPr/>
            </a:pPr>
            <a:r>
              <a:rPr lang="es-ES" dirty="0"/>
              <a:t>Ing. JUAN J. NINA CHARAJA</a:t>
            </a:r>
          </a:p>
        </p:txBody>
      </p:sp>
      <p:pic>
        <p:nvPicPr>
          <p:cNvPr id="6149" name="Picture 2" descr="D:\Mis imágenes\Translational_motion.gif"/>
          <p:cNvPicPr>
            <a:picLocks noChangeAspect="1" noChangeArrowheads="1" noCrop="1"/>
          </p:cNvPicPr>
          <p:nvPr/>
        </p:nvPicPr>
        <p:blipFill>
          <a:blip r:embed="rId2"/>
          <a:srcRect/>
          <a:stretch>
            <a:fillRect/>
          </a:stretch>
        </p:blipFill>
        <p:spPr bwMode="auto">
          <a:xfrm>
            <a:off x="5357818" y="2643182"/>
            <a:ext cx="3286118" cy="3840566"/>
          </a:xfrm>
          <a:prstGeom prst="rect">
            <a:avLst/>
          </a:prstGeom>
          <a:noFill/>
          <a:ln w="9525">
            <a:noFill/>
            <a:miter lim="800000"/>
            <a:headEnd/>
            <a:tailEnd/>
          </a:ln>
        </p:spPr>
      </p:pic>
      <p:sp>
        <p:nvSpPr>
          <p:cNvPr id="6150" name="6 CuadroTexto"/>
          <p:cNvSpPr txBox="1">
            <a:spLocks noChangeArrowheads="1"/>
          </p:cNvSpPr>
          <p:nvPr/>
        </p:nvSpPr>
        <p:spPr bwMode="auto">
          <a:xfrm>
            <a:off x="6000760" y="1000108"/>
            <a:ext cx="1500210" cy="369332"/>
          </a:xfrm>
          <a:prstGeom prst="rect">
            <a:avLst/>
          </a:prstGeom>
          <a:solidFill>
            <a:schemeClr val="accent2"/>
          </a:solidFill>
          <a:ln w="9525">
            <a:solidFill>
              <a:srgbClr val="FFFF00"/>
            </a:solidFill>
            <a:miter lim="800000"/>
            <a:headEnd/>
            <a:tailEnd/>
          </a:ln>
        </p:spPr>
        <p:txBody>
          <a:bodyPr wrap="square">
            <a:spAutoFit/>
          </a:bodyPr>
          <a:lstStyle/>
          <a:p>
            <a:r>
              <a:rPr lang="es-ES" dirty="0" smtClean="0">
                <a:solidFill>
                  <a:srgbClr val="FFFF00"/>
                </a:solidFill>
              </a:rPr>
              <a:t>GAS (AIRE)</a:t>
            </a:r>
            <a:endParaRPr lang="es-ES" dirty="0">
              <a:solidFill>
                <a:srgbClr val="FFFF00"/>
              </a:solidFill>
            </a:endParaRPr>
          </a:p>
        </p:txBody>
      </p:sp>
      <p:sp>
        <p:nvSpPr>
          <p:cNvPr id="6151" name="8 CuadroTexto"/>
          <p:cNvSpPr txBox="1">
            <a:spLocks noChangeArrowheads="1"/>
          </p:cNvSpPr>
          <p:nvPr/>
        </p:nvSpPr>
        <p:spPr bwMode="auto">
          <a:xfrm>
            <a:off x="1357290" y="1000108"/>
            <a:ext cx="1214446" cy="369332"/>
          </a:xfrm>
          <a:prstGeom prst="rect">
            <a:avLst/>
          </a:prstGeom>
          <a:solidFill>
            <a:schemeClr val="accent2"/>
          </a:solidFill>
          <a:ln w="9525">
            <a:solidFill>
              <a:srgbClr val="FFFF00"/>
            </a:solidFill>
            <a:miter lim="800000"/>
            <a:headEnd/>
            <a:tailEnd/>
          </a:ln>
        </p:spPr>
        <p:txBody>
          <a:bodyPr wrap="square">
            <a:spAutoFit/>
          </a:bodyPr>
          <a:lstStyle/>
          <a:p>
            <a:r>
              <a:rPr lang="es-ES" dirty="0" smtClean="0">
                <a:solidFill>
                  <a:srgbClr val="FFFF00"/>
                </a:solidFill>
              </a:rPr>
              <a:t>LÍQUIDO</a:t>
            </a:r>
            <a:endParaRPr lang="es-ES" dirty="0">
              <a:solidFill>
                <a:srgbClr val="FFFF00"/>
              </a:solidFill>
            </a:endParaRPr>
          </a:p>
        </p:txBody>
      </p:sp>
      <p:pic>
        <p:nvPicPr>
          <p:cNvPr id="6152" name="Picture 2" descr="D:\Mis imágenes\19.gif"/>
          <p:cNvPicPr>
            <a:picLocks noChangeAspect="1" noChangeArrowheads="1"/>
          </p:cNvPicPr>
          <p:nvPr/>
        </p:nvPicPr>
        <p:blipFill>
          <a:blip r:embed="rId3"/>
          <a:srcRect/>
          <a:stretch>
            <a:fillRect/>
          </a:stretch>
        </p:blipFill>
        <p:spPr bwMode="auto">
          <a:xfrm>
            <a:off x="500034" y="2643182"/>
            <a:ext cx="3571900" cy="3822560"/>
          </a:xfrm>
          <a:prstGeom prst="rect">
            <a:avLst/>
          </a:prstGeom>
          <a:noFill/>
          <a:ln w="9525">
            <a:noFill/>
            <a:miter lim="800000"/>
            <a:headEnd/>
            <a:tailEnd/>
          </a:ln>
        </p:spPr>
      </p:pic>
      <p:sp>
        <p:nvSpPr>
          <p:cNvPr id="9" name="8 CuadroTexto"/>
          <p:cNvSpPr txBox="1"/>
          <p:nvPr/>
        </p:nvSpPr>
        <p:spPr>
          <a:xfrm>
            <a:off x="4786314" y="1428736"/>
            <a:ext cx="4068614" cy="1077218"/>
          </a:xfrm>
          <a:prstGeom prst="rect">
            <a:avLst/>
          </a:prstGeom>
          <a:solidFill>
            <a:srgbClr val="FF0000"/>
          </a:solidFill>
          <a:ln>
            <a:solidFill>
              <a:srgbClr val="FFFF00"/>
            </a:solidFill>
          </a:ln>
        </p:spPr>
        <p:txBody>
          <a:bodyPr wrap="none" rtlCol="0">
            <a:spAutoFit/>
          </a:bodyPr>
          <a:lstStyle/>
          <a:p>
            <a:pPr algn="just"/>
            <a:r>
              <a:rPr lang="es-ES" sz="1600" dirty="0" smtClean="0"/>
              <a:t>Es una mezcla de gases que envuelven</a:t>
            </a:r>
          </a:p>
          <a:p>
            <a:pPr algn="just"/>
            <a:r>
              <a:rPr lang="es-ES" sz="1600" dirty="0" smtClean="0"/>
              <a:t>La esfera terrestre formando la atmosfera</a:t>
            </a:r>
          </a:p>
          <a:p>
            <a:pPr algn="just"/>
            <a:r>
              <a:rPr lang="es-ES" sz="1600" dirty="0" smtClean="0"/>
              <a:t>Compuesto por: 78% Nitrógeno, </a:t>
            </a:r>
          </a:p>
          <a:p>
            <a:pPr algn="just"/>
            <a:r>
              <a:rPr lang="es-ES" sz="1600" dirty="0" smtClean="0"/>
              <a:t>20% Oxigeno 1,3% Argón y 0,05%  Otros .</a:t>
            </a:r>
            <a:endParaRPr lang="es-ES" sz="1600" dirty="0"/>
          </a:p>
        </p:txBody>
      </p:sp>
      <p:sp>
        <p:nvSpPr>
          <p:cNvPr id="11" name="10 CuadroTexto"/>
          <p:cNvSpPr txBox="1"/>
          <p:nvPr/>
        </p:nvSpPr>
        <p:spPr>
          <a:xfrm>
            <a:off x="0" y="1357298"/>
            <a:ext cx="4406976" cy="1107996"/>
          </a:xfrm>
          <a:prstGeom prst="rect">
            <a:avLst/>
          </a:prstGeom>
          <a:solidFill>
            <a:schemeClr val="accent1">
              <a:lumMod val="75000"/>
            </a:schemeClr>
          </a:solidFill>
          <a:ln>
            <a:solidFill>
              <a:schemeClr val="accent4">
                <a:lumMod val="20000"/>
                <a:lumOff val="80000"/>
              </a:schemeClr>
            </a:solidFill>
          </a:ln>
        </p:spPr>
        <p:txBody>
          <a:bodyPr wrap="none" rtlCol="0">
            <a:spAutoFit/>
          </a:bodyPr>
          <a:lstStyle/>
          <a:p>
            <a:pPr algn="just"/>
            <a:r>
              <a:rPr lang="es-ES" sz="1600" dirty="0" smtClean="0"/>
              <a:t>Estado de la materia  en donde la cohesión</a:t>
            </a:r>
            <a:endParaRPr lang="es-ES" sz="1600" dirty="0"/>
          </a:p>
          <a:p>
            <a:pPr algn="just"/>
            <a:r>
              <a:rPr lang="es-ES" sz="1600" dirty="0" smtClean="0"/>
              <a:t>De sus átomos es muy débil y por tanto gozan</a:t>
            </a:r>
          </a:p>
          <a:p>
            <a:pPr algn="just"/>
            <a:r>
              <a:rPr lang="es-ES" sz="1600" dirty="0" smtClean="0"/>
              <a:t>De libertad de movimiento, resbalando unas </a:t>
            </a:r>
          </a:p>
          <a:p>
            <a:pPr algn="just"/>
            <a:r>
              <a:rPr lang="es-ES" sz="1600" dirty="0" smtClean="0"/>
              <a:t>Sobre otras.</a:t>
            </a:r>
            <a:endParaRPr lang="es-E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500063" y="0"/>
            <a:ext cx="8186737" cy="633413"/>
          </a:xfrm>
        </p:spPr>
        <p:txBody>
          <a:bodyPr/>
          <a:lstStyle/>
          <a:p>
            <a:pPr algn="ctr"/>
            <a:r>
              <a:rPr lang="es-ES" sz="3600" b="1" dirty="0" smtClean="0">
                <a:hlinkClick r:id="rId2"/>
              </a:rPr>
              <a:t>APLICACIONES DEL PRINCIPIO</a:t>
            </a:r>
            <a:r>
              <a:rPr lang="es-ES" sz="3600" b="1" dirty="0" smtClean="0"/>
              <a:t> DE </a:t>
            </a:r>
            <a:r>
              <a:rPr lang="es-ES" sz="3600" b="1" dirty="0" smtClean="0">
                <a:hlinkClick r:id="rId3"/>
              </a:rPr>
              <a:t>PASCAL</a:t>
            </a:r>
            <a:endParaRPr lang="es-ES" sz="3600" dirty="0" smtClean="0"/>
          </a:p>
        </p:txBody>
      </p:sp>
      <p:pic>
        <p:nvPicPr>
          <p:cNvPr id="29699" name="Picture 2" descr="D:\Mis imágenes\Image3880.gif"/>
          <p:cNvPicPr>
            <a:picLocks noGrp="1" noChangeAspect="1" noChangeArrowheads="1"/>
          </p:cNvPicPr>
          <p:nvPr>
            <p:ph idx="1"/>
          </p:nvPr>
        </p:nvPicPr>
        <p:blipFill>
          <a:blip r:embed="rId4"/>
          <a:srcRect/>
          <a:stretch>
            <a:fillRect/>
          </a:stretch>
        </p:blipFill>
        <p:spPr>
          <a:xfrm>
            <a:off x="0" y="3500438"/>
            <a:ext cx="4214813" cy="2992437"/>
          </a:xfrm>
          <a:noFill/>
        </p:spPr>
      </p:pic>
      <p:pic>
        <p:nvPicPr>
          <p:cNvPr id="29700" name="Picture 4" descr="H:\ARCHIVOS BAJADOS DE INTERNET\archivos de hidroneumática\Los Principios de Pascal, Arquímedes y teorema de Bernoulli - Monografias_com_archivos\pas1.gif"/>
          <p:cNvPicPr>
            <a:picLocks noChangeAspect="1" noChangeArrowheads="1"/>
          </p:cNvPicPr>
          <p:nvPr/>
        </p:nvPicPr>
        <p:blipFill>
          <a:blip r:embed="rId5"/>
          <a:srcRect/>
          <a:stretch>
            <a:fillRect/>
          </a:stretch>
        </p:blipFill>
        <p:spPr bwMode="auto">
          <a:xfrm>
            <a:off x="4214813" y="3125788"/>
            <a:ext cx="4929187" cy="3732212"/>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pPr>
              <a:defRPr/>
            </a:pPr>
            <a:fld id="{AB596596-AB1F-42C9-9DE4-AA26887218B0}" type="slidenum">
              <a:rPr lang="es-ES" smtClean="0"/>
              <a:pPr>
                <a:defRPr/>
              </a:pPr>
              <a:t>40</a:t>
            </a:fld>
            <a:endParaRPr lang="es-ES"/>
          </a:p>
        </p:txBody>
      </p:sp>
      <p:sp>
        <p:nvSpPr>
          <p:cNvPr id="6" name="5 Marcador de pie de página"/>
          <p:cNvSpPr>
            <a:spLocks noGrp="1"/>
          </p:cNvSpPr>
          <p:nvPr>
            <p:ph type="ftr" sz="quarter" idx="11"/>
          </p:nvPr>
        </p:nvSpPr>
        <p:spPr/>
        <p:txBody>
          <a:bodyPr/>
          <a:lstStyle/>
          <a:p>
            <a:pPr>
              <a:defRPr/>
            </a:pPr>
            <a:r>
              <a:rPr lang="es-ES"/>
              <a:t>Ing. JUAN J. NINA CHARAJA</a:t>
            </a:r>
          </a:p>
        </p:txBody>
      </p:sp>
      <p:pic>
        <p:nvPicPr>
          <p:cNvPr id="29703" name="Picture 7"/>
          <p:cNvPicPr>
            <a:picLocks noChangeAspect="1" noChangeArrowheads="1"/>
          </p:cNvPicPr>
          <p:nvPr/>
        </p:nvPicPr>
        <p:blipFill>
          <a:blip r:embed="rId6"/>
          <a:srcRect/>
          <a:stretch>
            <a:fillRect/>
          </a:stretch>
        </p:blipFill>
        <p:spPr bwMode="auto">
          <a:xfrm>
            <a:off x="2071688" y="928688"/>
            <a:ext cx="52768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41</a:t>
            </a:fld>
            <a:endParaRPr lang="es-ES"/>
          </a:p>
        </p:txBody>
      </p:sp>
      <p:pic>
        <p:nvPicPr>
          <p:cNvPr id="495618" name="Picture 2"/>
          <p:cNvPicPr>
            <a:picLocks noGrp="1" noChangeAspect="1" noChangeArrowheads="1"/>
          </p:cNvPicPr>
          <p:nvPr>
            <p:ph idx="1"/>
          </p:nvPr>
        </p:nvPicPr>
        <p:blipFill>
          <a:blip r:embed="rId2"/>
          <a:srcRect/>
          <a:stretch>
            <a:fillRect/>
          </a:stretch>
        </p:blipFill>
        <p:spPr bwMode="auto">
          <a:xfrm>
            <a:off x="1524744" y="0"/>
            <a:ext cx="7566924" cy="6572272"/>
          </a:xfrm>
          <a:prstGeom prst="rect">
            <a:avLst/>
          </a:prstGeom>
          <a:noFill/>
          <a:ln w="9525">
            <a:noFill/>
            <a:miter lim="800000"/>
            <a:headEnd/>
            <a:tailEnd/>
          </a:ln>
          <a:effectLst/>
        </p:spPr>
      </p:pic>
      <p:sp>
        <p:nvSpPr>
          <p:cNvPr id="7" name="1 Título"/>
          <p:cNvSpPr>
            <a:spLocks noGrp="1"/>
          </p:cNvSpPr>
          <p:nvPr>
            <p:ph type="title"/>
          </p:nvPr>
        </p:nvSpPr>
        <p:spPr>
          <a:xfrm>
            <a:off x="0" y="142852"/>
            <a:ext cx="1500166" cy="1285876"/>
          </a:xfrm>
        </p:spPr>
        <p:style>
          <a:lnRef idx="0">
            <a:schemeClr val="accent1"/>
          </a:lnRef>
          <a:fillRef idx="3">
            <a:schemeClr val="accent1"/>
          </a:fillRef>
          <a:effectRef idx="3">
            <a:schemeClr val="accent1"/>
          </a:effectRef>
          <a:fontRef idx="minor">
            <a:schemeClr val="lt1"/>
          </a:fontRef>
        </p:style>
        <p:txBody>
          <a:bodyPr/>
          <a:lstStyle/>
          <a:p>
            <a:pPr algn="ctr"/>
            <a:r>
              <a:rPr lang="es-ES" sz="1800" b="1" dirty="0" smtClean="0">
                <a:hlinkClick r:id="rId3"/>
              </a:rPr>
              <a:t>APLICACIONES DEL PRINCIPIO</a:t>
            </a:r>
            <a:r>
              <a:rPr lang="es-ES" sz="1800" b="1" dirty="0" smtClean="0"/>
              <a:t> DE </a:t>
            </a:r>
            <a:r>
              <a:rPr lang="es-ES" sz="1800" b="1" dirty="0" smtClean="0">
                <a:hlinkClick r:id="rId4"/>
              </a:rPr>
              <a:t>PASCAL</a:t>
            </a:r>
            <a:endParaRPr lang="es-ES" sz="18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42</a:t>
            </a:fld>
            <a:endParaRPr lang="es-ES"/>
          </a:p>
        </p:txBody>
      </p:sp>
      <p:pic>
        <p:nvPicPr>
          <p:cNvPr id="494594" name="Picture 2"/>
          <p:cNvPicPr>
            <a:picLocks noGrp="1" noChangeAspect="1" noChangeArrowheads="1"/>
          </p:cNvPicPr>
          <p:nvPr>
            <p:ph idx="1"/>
          </p:nvPr>
        </p:nvPicPr>
        <p:blipFill>
          <a:blip r:embed="rId2"/>
          <a:srcRect/>
          <a:stretch>
            <a:fillRect/>
          </a:stretch>
        </p:blipFill>
        <p:spPr bwMode="auto">
          <a:xfrm>
            <a:off x="1845327" y="0"/>
            <a:ext cx="7298674" cy="6858000"/>
          </a:xfrm>
          <a:prstGeom prst="rect">
            <a:avLst/>
          </a:prstGeom>
          <a:noFill/>
          <a:ln w="9525">
            <a:noFill/>
            <a:miter lim="800000"/>
            <a:headEnd/>
            <a:tailEnd/>
          </a:ln>
          <a:effectLst/>
        </p:spPr>
      </p:pic>
      <p:sp>
        <p:nvSpPr>
          <p:cNvPr id="7" name="1 Título"/>
          <p:cNvSpPr txBox="1">
            <a:spLocks/>
          </p:cNvSpPr>
          <p:nvPr/>
        </p:nvSpPr>
        <p:spPr bwMode="auto">
          <a:xfrm>
            <a:off x="0" y="642918"/>
            <a:ext cx="1785918" cy="1000132"/>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smtClean="0">
                <a:ln>
                  <a:noFill/>
                </a:ln>
                <a:solidFill>
                  <a:schemeClr val="tx2"/>
                </a:solidFill>
                <a:effectLst/>
                <a:uLnTx/>
                <a:uFillTx/>
                <a:latin typeface="+mj-lt"/>
                <a:ea typeface="+mj-ea"/>
                <a:cs typeface="+mj-cs"/>
                <a:hlinkClick r:id="rId3"/>
              </a:rPr>
              <a:t>APLICACIONES DEL PRINCIPIO</a:t>
            </a:r>
            <a:r>
              <a:rPr kumimoji="0" lang="es-ES" sz="1800" b="1" i="0" u="none" strike="noStrike" kern="1200" cap="none" spc="0" normalizeH="0" baseline="0" noProof="0" smtClean="0">
                <a:ln>
                  <a:noFill/>
                </a:ln>
                <a:solidFill>
                  <a:schemeClr val="tx2"/>
                </a:solidFill>
                <a:effectLst/>
                <a:uLnTx/>
                <a:uFillTx/>
                <a:latin typeface="+mj-lt"/>
                <a:ea typeface="+mj-ea"/>
                <a:cs typeface="+mj-cs"/>
              </a:rPr>
              <a:t> DE </a:t>
            </a:r>
            <a:r>
              <a:rPr kumimoji="0" lang="es-ES" sz="1800" b="1" i="0" u="none" strike="noStrike" kern="1200" cap="none" spc="0" normalizeH="0" baseline="0" noProof="0" smtClean="0">
                <a:ln>
                  <a:noFill/>
                </a:ln>
                <a:solidFill>
                  <a:schemeClr val="tx2"/>
                </a:solidFill>
                <a:effectLst/>
                <a:uLnTx/>
                <a:uFillTx/>
                <a:latin typeface="+mj-lt"/>
                <a:ea typeface="+mj-ea"/>
                <a:cs typeface="+mj-cs"/>
                <a:hlinkClick r:id="rId4"/>
              </a:rPr>
              <a:t>PASCAL</a:t>
            </a:r>
            <a:endParaRPr kumimoji="0" lang="es-ES" sz="18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43</a:t>
            </a:fld>
            <a:endParaRPr lang="es-ES"/>
          </a:p>
        </p:txBody>
      </p:sp>
      <p:pic>
        <p:nvPicPr>
          <p:cNvPr id="6" name="5 Marcador de contenido" descr="C:\Users\Public\Pictures\Sample Pictures\000574084.jpg"/>
          <p:cNvPicPr>
            <a:picLocks noGrp="1"/>
          </p:cNvPicPr>
          <p:nvPr>
            <p:ph idx="1"/>
          </p:nvPr>
        </p:nvPicPr>
        <p:blipFill>
          <a:blip r:embed="rId2"/>
          <a:stretch>
            <a:fillRect/>
          </a:stretch>
        </p:blipFill>
        <p:spPr bwMode="auto">
          <a:xfrm>
            <a:off x="571472" y="785794"/>
            <a:ext cx="8143932" cy="6072206"/>
          </a:xfrm>
          <a:prstGeom prst="rect">
            <a:avLst/>
          </a:prstGeom>
          <a:noFill/>
          <a:ln>
            <a:solidFill>
              <a:schemeClr val="tx1"/>
            </a:solidFill>
          </a:ln>
        </p:spPr>
      </p:pic>
      <p:sp>
        <p:nvSpPr>
          <p:cNvPr id="7" name="1 Título"/>
          <p:cNvSpPr>
            <a:spLocks noGrp="1"/>
          </p:cNvSpPr>
          <p:nvPr>
            <p:ph type="title"/>
          </p:nvPr>
        </p:nvSpPr>
        <p:spPr>
          <a:xfrm>
            <a:off x="0" y="214290"/>
            <a:ext cx="9144000" cy="500058"/>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u="sng" dirty="0" smtClean="0">
                <a:solidFill>
                  <a:srgbClr val="FFC000"/>
                </a:solidFill>
                <a:hlinkClick r:id="rId3"/>
              </a:rPr>
              <a:t>APLICACIONES DEL PRINCIPIO</a:t>
            </a:r>
            <a:r>
              <a:rPr lang="es-ES" sz="3200" b="1" u="sng" dirty="0" smtClean="0">
                <a:solidFill>
                  <a:srgbClr val="FFC000"/>
                </a:solidFill>
              </a:rPr>
              <a:t> DE </a:t>
            </a:r>
            <a:r>
              <a:rPr lang="es-ES" sz="3200" b="1" u="sng" dirty="0" smtClean="0">
                <a:solidFill>
                  <a:srgbClr val="FFC000"/>
                </a:solidFill>
                <a:hlinkClick r:id="rId4"/>
              </a:rPr>
              <a:t>PASCAL</a:t>
            </a:r>
            <a:endParaRPr lang="es-ES" sz="3200" u="sng" dirty="0" smtClean="0">
              <a:solidFill>
                <a:srgbClr val="FFC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44</a:t>
            </a:fld>
            <a:endParaRPr lang="es-ES"/>
          </a:p>
        </p:txBody>
      </p:sp>
      <p:pic>
        <p:nvPicPr>
          <p:cNvPr id="6" name="5 Marcador de contenido" descr="F:\ARCHIVOS BAJADOS DE INTERNET\Resultados de la Búsqueda de imágenes de Google de http--www_mecanicavirtual_org-images-caja-cambios-embrague-hidraulico_jpg_archivos\caja-cambios3_archivos\epicicloidal-mando.jpg"/>
          <p:cNvPicPr>
            <a:picLocks noGrp="1"/>
          </p:cNvPicPr>
          <p:nvPr>
            <p:ph idx="1"/>
          </p:nvPr>
        </p:nvPicPr>
        <p:blipFill>
          <a:blip r:embed="rId2"/>
          <a:srcRect/>
          <a:stretch>
            <a:fillRect/>
          </a:stretch>
        </p:blipFill>
        <p:spPr bwMode="auto">
          <a:xfrm>
            <a:off x="357158" y="627880"/>
            <a:ext cx="8277842" cy="6087268"/>
          </a:xfrm>
          <a:prstGeom prst="rect">
            <a:avLst/>
          </a:prstGeom>
          <a:noFill/>
          <a:ln>
            <a:solidFill>
              <a:schemeClr val="tx1"/>
            </a:solidFill>
          </a:ln>
        </p:spPr>
      </p:pic>
      <p:sp>
        <p:nvSpPr>
          <p:cNvPr id="7" name="1 Título"/>
          <p:cNvSpPr>
            <a:spLocks noGrp="1"/>
          </p:cNvSpPr>
          <p:nvPr>
            <p:ph type="title"/>
          </p:nvPr>
        </p:nvSpPr>
        <p:spPr>
          <a:xfrm>
            <a:off x="0" y="0"/>
            <a:ext cx="9144000" cy="633428"/>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u="sng" dirty="0" smtClean="0">
                <a:solidFill>
                  <a:srgbClr val="FFC000"/>
                </a:solidFill>
                <a:hlinkClick r:id="rId3"/>
              </a:rPr>
              <a:t>APLICACIONES DEL PRINCIPIO</a:t>
            </a:r>
            <a:r>
              <a:rPr lang="es-ES" sz="3200" b="1" u="sng" dirty="0" smtClean="0">
                <a:solidFill>
                  <a:srgbClr val="FFC000"/>
                </a:solidFill>
              </a:rPr>
              <a:t> DE </a:t>
            </a:r>
            <a:r>
              <a:rPr lang="es-ES" sz="3200" b="1" u="sng" dirty="0" smtClean="0">
                <a:solidFill>
                  <a:srgbClr val="FFC000"/>
                </a:solidFill>
                <a:hlinkClick r:id="rId4"/>
              </a:rPr>
              <a:t>PASCAL</a:t>
            </a:r>
            <a:endParaRPr lang="es-ES" sz="3200" u="sng" dirty="0" smtClean="0">
              <a:solidFill>
                <a:srgbClr val="FFC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45</a:t>
            </a:fld>
            <a:endParaRPr lang="es-ES"/>
          </a:p>
        </p:txBody>
      </p:sp>
      <p:pic>
        <p:nvPicPr>
          <p:cNvPr id="6" name="5 Marcador de contenido" descr="'Sistemas de frenos hidráulicos en automoviles livianos'"/>
          <p:cNvPicPr>
            <a:picLocks noGrp="1"/>
          </p:cNvPicPr>
          <p:nvPr>
            <p:ph idx="1"/>
          </p:nvPr>
        </p:nvPicPr>
        <p:blipFill>
          <a:blip r:embed="rId2"/>
          <a:srcRect/>
          <a:stretch>
            <a:fillRect/>
          </a:stretch>
        </p:blipFill>
        <p:spPr bwMode="auto">
          <a:xfrm>
            <a:off x="428596" y="785794"/>
            <a:ext cx="8143932" cy="5715040"/>
          </a:xfrm>
          <a:prstGeom prst="rect">
            <a:avLst/>
          </a:prstGeom>
          <a:noFill/>
          <a:ln w="9525">
            <a:solidFill>
              <a:schemeClr val="tx1"/>
            </a:solidFill>
            <a:miter lim="800000"/>
            <a:headEnd/>
            <a:tailEnd/>
          </a:ln>
        </p:spPr>
      </p:pic>
      <p:sp>
        <p:nvSpPr>
          <p:cNvPr id="7" name="1 Título"/>
          <p:cNvSpPr>
            <a:spLocks noGrp="1"/>
          </p:cNvSpPr>
          <p:nvPr>
            <p:ph type="title"/>
          </p:nvPr>
        </p:nvSpPr>
        <p:spPr>
          <a:xfrm>
            <a:off x="214282" y="0"/>
            <a:ext cx="8929718" cy="71439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u="sng" dirty="0" smtClean="0">
                <a:solidFill>
                  <a:srgbClr val="FFC000"/>
                </a:solidFill>
                <a:hlinkClick r:id="rId3"/>
              </a:rPr>
              <a:t>APLICACIONES DEL PRINCIPIO</a:t>
            </a:r>
            <a:r>
              <a:rPr lang="es-ES" sz="3200" b="1" u="sng" dirty="0" smtClean="0">
                <a:solidFill>
                  <a:srgbClr val="FFC000"/>
                </a:solidFill>
              </a:rPr>
              <a:t> DE </a:t>
            </a:r>
            <a:r>
              <a:rPr lang="es-ES" sz="3200" b="1" u="sng" dirty="0" smtClean="0">
                <a:solidFill>
                  <a:srgbClr val="FFC000"/>
                </a:solidFill>
                <a:hlinkClick r:id="rId4"/>
              </a:rPr>
              <a:t>PASCAL</a:t>
            </a:r>
            <a:endParaRPr lang="es-ES" sz="3200" u="sng" dirty="0" smtClean="0">
              <a:solidFill>
                <a:srgbClr val="FFC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46</a:t>
            </a:fld>
            <a:endParaRPr lang="es-ES"/>
          </a:p>
        </p:txBody>
      </p:sp>
      <p:pic>
        <p:nvPicPr>
          <p:cNvPr id="6" name="Picture 4"/>
          <p:cNvPicPr>
            <a:picLocks noGrp="1" noChangeAspect="1" noChangeArrowheads="1"/>
          </p:cNvPicPr>
          <p:nvPr>
            <p:ph idx="1"/>
          </p:nvPr>
        </p:nvPicPr>
        <p:blipFill>
          <a:blip r:embed="rId2">
            <a:lum bright="18000"/>
          </a:blip>
          <a:srcRect/>
          <a:stretch>
            <a:fillRect/>
          </a:stretch>
        </p:blipFill>
        <p:spPr bwMode="auto">
          <a:xfrm>
            <a:off x="357158" y="857232"/>
            <a:ext cx="8515368" cy="5662625"/>
          </a:xfrm>
          <a:prstGeom prst="rect">
            <a:avLst/>
          </a:prstGeom>
          <a:noFill/>
          <a:ln w="9525">
            <a:noFill/>
            <a:miter lim="800000"/>
            <a:headEnd/>
            <a:tailEnd/>
          </a:ln>
        </p:spPr>
      </p:pic>
      <p:sp>
        <p:nvSpPr>
          <p:cNvPr id="7" name="1 Título"/>
          <p:cNvSpPr>
            <a:spLocks noGrp="1"/>
          </p:cNvSpPr>
          <p:nvPr>
            <p:ph type="title"/>
          </p:nvPr>
        </p:nvSpPr>
        <p:spPr>
          <a:xfrm>
            <a:off x="285720" y="142852"/>
            <a:ext cx="8229600" cy="50008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2800" b="1" u="sng" dirty="0" smtClean="0">
                <a:solidFill>
                  <a:srgbClr val="FFC000"/>
                </a:solidFill>
                <a:hlinkClick r:id="rId3"/>
              </a:rPr>
              <a:t>APLICACIONES DEL PRINCIPIO</a:t>
            </a:r>
            <a:r>
              <a:rPr lang="es-ES" sz="2800" b="1" u="sng" dirty="0" smtClean="0">
                <a:solidFill>
                  <a:srgbClr val="FFC000"/>
                </a:solidFill>
              </a:rPr>
              <a:t> DE </a:t>
            </a:r>
            <a:r>
              <a:rPr lang="es-ES" sz="2800" b="1" u="sng" dirty="0" smtClean="0">
                <a:solidFill>
                  <a:srgbClr val="FFC000"/>
                </a:solidFill>
                <a:hlinkClick r:id="rId4"/>
              </a:rPr>
              <a:t>PASCAL</a:t>
            </a:r>
            <a:endParaRPr lang="es-ES" sz="2800" u="sng" dirty="0" smtClean="0">
              <a:solidFill>
                <a:srgbClr val="FFC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47</a:t>
            </a:fld>
            <a:endParaRPr lang="es-ES"/>
          </a:p>
        </p:txBody>
      </p:sp>
      <p:pic>
        <p:nvPicPr>
          <p:cNvPr id="494594" name="Picture 2"/>
          <p:cNvPicPr>
            <a:picLocks noGrp="1" noChangeAspect="1" noChangeArrowheads="1"/>
          </p:cNvPicPr>
          <p:nvPr>
            <p:ph idx="1"/>
          </p:nvPr>
        </p:nvPicPr>
        <p:blipFill>
          <a:blip r:embed="rId2"/>
          <a:srcRect/>
          <a:stretch>
            <a:fillRect/>
          </a:stretch>
        </p:blipFill>
        <p:spPr bwMode="auto">
          <a:xfrm>
            <a:off x="1071538" y="1571612"/>
            <a:ext cx="7000924" cy="4829674"/>
          </a:xfrm>
          <a:prstGeom prst="rect">
            <a:avLst/>
          </a:prstGeom>
          <a:noFill/>
          <a:ln w="9525">
            <a:noFill/>
            <a:miter lim="800000"/>
            <a:headEnd/>
            <a:tailEnd/>
          </a:ln>
          <a:effectLst/>
        </p:spPr>
      </p:pic>
      <p:sp>
        <p:nvSpPr>
          <p:cNvPr id="7" name="1 Título"/>
          <p:cNvSpPr>
            <a:spLocks noGrp="1"/>
          </p:cNvSpPr>
          <p:nvPr>
            <p:ph type="title"/>
          </p:nvPr>
        </p:nvSpPr>
        <p:spPr>
          <a:xfrm>
            <a:off x="428596" y="214290"/>
            <a:ext cx="8229600" cy="56199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2800" b="1" u="sng" dirty="0" smtClean="0">
                <a:solidFill>
                  <a:srgbClr val="FFC000"/>
                </a:solidFill>
                <a:hlinkClick r:id="rId3"/>
              </a:rPr>
              <a:t>APLICACIONES DEL PRINCIPIO</a:t>
            </a:r>
            <a:r>
              <a:rPr lang="es-ES" sz="2800" b="1" u="sng" dirty="0" smtClean="0">
                <a:solidFill>
                  <a:srgbClr val="FFC000"/>
                </a:solidFill>
              </a:rPr>
              <a:t> DE </a:t>
            </a:r>
            <a:r>
              <a:rPr lang="es-ES" sz="2800" b="1" u="sng" dirty="0" smtClean="0">
                <a:solidFill>
                  <a:srgbClr val="FFC000"/>
                </a:solidFill>
                <a:hlinkClick r:id="rId4"/>
              </a:rPr>
              <a:t>PASCAL</a:t>
            </a:r>
            <a:endParaRPr lang="es-ES" sz="2800" u="sng" dirty="0" smtClean="0">
              <a:solidFill>
                <a:srgbClr val="FFC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48</a:t>
            </a:fld>
            <a:endParaRPr lang="es-ES"/>
          </a:p>
        </p:txBody>
      </p:sp>
      <p:pic>
        <p:nvPicPr>
          <p:cNvPr id="6" name="Picture 3" descr="esquema-direcc-completo-despiece2"/>
          <p:cNvPicPr>
            <a:picLocks noGrp="1" noChangeAspect="1" noChangeArrowheads="1"/>
          </p:cNvPicPr>
          <p:nvPr>
            <p:ph idx="1"/>
          </p:nvPr>
        </p:nvPicPr>
        <p:blipFill>
          <a:blip r:embed="rId2"/>
          <a:srcRect/>
          <a:stretch>
            <a:fillRect/>
          </a:stretch>
        </p:blipFill>
        <p:spPr>
          <a:xfrm>
            <a:off x="165340" y="928670"/>
            <a:ext cx="8770372" cy="5461007"/>
          </a:xfrm>
          <a:noFill/>
        </p:spPr>
      </p:pic>
      <p:sp>
        <p:nvSpPr>
          <p:cNvPr id="7" name="1 Título"/>
          <p:cNvSpPr>
            <a:spLocks noGrp="1"/>
          </p:cNvSpPr>
          <p:nvPr>
            <p:ph type="title"/>
          </p:nvPr>
        </p:nvSpPr>
        <p:spPr>
          <a:xfrm>
            <a:off x="0" y="214290"/>
            <a:ext cx="9144000" cy="57152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u="sng" dirty="0" smtClean="0">
                <a:solidFill>
                  <a:srgbClr val="FFC000"/>
                </a:solidFill>
                <a:hlinkClick r:id="rId3"/>
              </a:rPr>
              <a:t>APLICACIONES DEL PRINCIPIO</a:t>
            </a:r>
            <a:r>
              <a:rPr lang="es-ES" sz="3200" b="1" u="sng" dirty="0" smtClean="0">
                <a:solidFill>
                  <a:srgbClr val="FFC000"/>
                </a:solidFill>
              </a:rPr>
              <a:t> DE </a:t>
            </a:r>
            <a:r>
              <a:rPr lang="es-ES" sz="3200" b="1" u="sng" dirty="0" smtClean="0">
                <a:solidFill>
                  <a:srgbClr val="FFC000"/>
                </a:solidFill>
                <a:hlinkClick r:id="rId4"/>
              </a:rPr>
              <a:t>PASCAL</a:t>
            </a:r>
            <a:endParaRPr lang="es-ES" sz="3200" u="sng" dirty="0" smtClean="0">
              <a:solidFill>
                <a:srgbClr val="FFC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49</a:t>
            </a:fld>
            <a:endParaRPr lang="es-ES"/>
          </a:p>
        </p:txBody>
      </p:sp>
      <p:sp>
        <p:nvSpPr>
          <p:cNvPr id="6" name="1 Título"/>
          <p:cNvSpPr>
            <a:spLocks noGrp="1"/>
          </p:cNvSpPr>
          <p:nvPr>
            <p:ph type="title"/>
          </p:nvPr>
        </p:nvSpPr>
        <p:spPr>
          <a:xfrm>
            <a:off x="0" y="0"/>
            <a:ext cx="9144000" cy="642958"/>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u="sng" dirty="0" smtClean="0">
                <a:solidFill>
                  <a:srgbClr val="FFC000"/>
                </a:solidFill>
                <a:hlinkClick r:id="rId2"/>
              </a:rPr>
              <a:t>APLICACIONES DEL PRINCIPIO</a:t>
            </a:r>
            <a:r>
              <a:rPr lang="es-ES" sz="3200" b="1" u="sng" dirty="0" smtClean="0">
                <a:solidFill>
                  <a:srgbClr val="FFC000"/>
                </a:solidFill>
              </a:rPr>
              <a:t> DE </a:t>
            </a:r>
            <a:r>
              <a:rPr lang="es-ES" sz="3200" b="1" u="sng" dirty="0" smtClean="0">
                <a:solidFill>
                  <a:srgbClr val="FFC000"/>
                </a:solidFill>
                <a:hlinkClick r:id="rId3"/>
              </a:rPr>
              <a:t>PASCAL</a:t>
            </a:r>
            <a:endParaRPr lang="es-ES" sz="3200" u="sng" dirty="0" smtClean="0">
              <a:solidFill>
                <a:srgbClr val="FFC000"/>
              </a:solidFill>
            </a:endParaRPr>
          </a:p>
        </p:txBody>
      </p:sp>
      <p:pic>
        <p:nvPicPr>
          <p:cNvPr id="7" name="Picture 4" descr="amortiguador-funcion2"/>
          <p:cNvPicPr>
            <a:picLocks noGrp="1" noChangeAspect="1" noChangeArrowheads="1"/>
          </p:cNvPicPr>
          <p:nvPr>
            <p:ph idx="1"/>
          </p:nvPr>
        </p:nvPicPr>
        <p:blipFill>
          <a:blip r:embed="rId4"/>
          <a:srcRect/>
          <a:stretch>
            <a:fillRect/>
          </a:stretch>
        </p:blipFill>
        <p:spPr>
          <a:xfrm>
            <a:off x="357158" y="714356"/>
            <a:ext cx="8286808" cy="5733538"/>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1785918" y="642938"/>
            <a:ext cx="5429288" cy="704850"/>
          </a:xfrm>
          <a:solidFill>
            <a:schemeClr val="accent1">
              <a:lumMod val="60000"/>
              <a:lumOff val="40000"/>
            </a:schemeClr>
          </a:solidFill>
        </p:spPr>
        <p:txBody>
          <a:bodyPr/>
          <a:lstStyle/>
          <a:p>
            <a:pPr algn="ctr"/>
            <a:r>
              <a:rPr lang="es-ES" dirty="0" smtClean="0">
                <a:solidFill>
                  <a:srgbClr val="FFFF00"/>
                </a:solidFill>
              </a:rPr>
              <a:t>HIDRÁULICA</a:t>
            </a:r>
          </a:p>
        </p:txBody>
      </p:sp>
      <p:sp>
        <p:nvSpPr>
          <p:cNvPr id="7171" name="2 Marcador de contenido"/>
          <p:cNvSpPr>
            <a:spLocks noGrp="1"/>
          </p:cNvSpPr>
          <p:nvPr>
            <p:ph idx="1"/>
          </p:nvPr>
        </p:nvSpPr>
        <p:spPr>
          <a:xfrm>
            <a:off x="428596" y="1357298"/>
            <a:ext cx="8229600" cy="1422400"/>
          </a:xfrm>
          <a:solidFill>
            <a:schemeClr val="tx2">
              <a:lumMod val="25000"/>
            </a:schemeClr>
          </a:solidFill>
        </p:spPr>
        <p:txBody>
          <a:bodyPr/>
          <a:lstStyle/>
          <a:p>
            <a:pPr algn="just">
              <a:buNone/>
            </a:pPr>
            <a:r>
              <a:rPr lang="es-ES" dirty="0" smtClean="0"/>
              <a:t>   Es la parte de la física que estudia las leyes del movimiento y equilibrio de los </a:t>
            </a:r>
            <a:r>
              <a:rPr lang="es-ES" dirty="0" smtClean="0">
                <a:solidFill>
                  <a:srgbClr val="FFC000"/>
                </a:solidFill>
              </a:rPr>
              <a:t>LIQUIDOS,</a:t>
            </a:r>
            <a:r>
              <a:rPr lang="es-ES" dirty="0" smtClean="0"/>
              <a:t> y su aplicación práctica.</a:t>
            </a:r>
          </a:p>
        </p:txBody>
      </p:sp>
      <p:sp>
        <p:nvSpPr>
          <p:cNvPr id="4" name="3 Marcador de pie de página"/>
          <p:cNvSpPr>
            <a:spLocks noGrp="1"/>
          </p:cNvSpPr>
          <p:nvPr>
            <p:ph type="ftr" sz="quarter" idx="11"/>
          </p:nvPr>
        </p:nvSpPr>
        <p:spPr/>
        <p:txBody>
          <a:bodyPr/>
          <a:lstStyle/>
          <a:p>
            <a:pPr>
              <a:defRPr/>
            </a:pPr>
            <a:r>
              <a:rPr lang="es-ES" dirty="0"/>
              <a:t>Ing. JUAN J. NINA CHARAJA</a:t>
            </a:r>
          </a:p>
        </p:txBody>
      </p:sp>
      <p:sp>
        <p:nvSpPr>
          <p:cNvPr id="5" name="4 Marcador de número de diapositiva"/>
          <p:cNvSpPr>
            <a:spLocks noGrp="1"/>
          </p:cNvSpPr>
          <p:nvPr>
            <p:ph type="sldNum" sz="quarter" idx="12"/>
          </p:nvPr>
        </p:nvSpPr>
        <p:spPr/>
        <p:txBody>
          <a:bodyPr/>
          <a:lstStyle/>
          <a:p>
            <a:pPr>
              <a:defRPr/>
            </a:pPr>
            <a:fld id="{EE1B4464-B613-40D0-B11C-E2E5171E5D7F}" type="slidenum">
              <a:rPr lang="es-ES" smtClean="0"/>
              <a:pPr>
                <a:defRPr/>
              </a:pPr>
              <a:t>5</a:t>
            </a:fld>
            <a:endParaRPr lang="es-ES" dirty="0"/>
          </a:p>
        </p:txBody>
      </p:sp>
      <p:sp>
        <p:nvSpPr>
          <p:cNvPr id="7174" name="5 Rectángulo"/>
          <p:cNvSpPr>
            <a:spLocks noChangeArrowheads="1"/>
          </p:cNvSpPr>
          <p:nvPr/>
        </p:nvSpPr>
        <p:spPr bwMode="auto">
          <a:xfrm>
            <a:off x="928662" y="5286388"/>
            <a:ext cx="1146175" cy="369888"/>
          </a:xfrm>
          <a:prstGeom prst="rect">
            <a:avLst/>
          </a:prstGeom>
          <a:noFill/>
          <a:ln w="9525">
            <a:noFill/>
            <a:miter lim="800000"/>
            <a:headEnd/>
            <a:tailEnd/>
          </a:ln>
        </p:spPr>
        <p:txBody>
          <a:bodyPr wrap="none">
            <a:spAutoFit/>
          </a:bodyPr>
          <a:lstStyle/>
          <a:p>
            <a:r>
              <a:rPr lang="es-ES" b="1" dirty="0">
                <a:solidFill>
                  <a:srgbClr val="FFFF00"/>
                </a:solidFill>
              </a:rPr>
              <a:t>LÍQUIDO</a:t>
            </a:r>
            <a:endParaRPr lang="es-ES" dirty="0"/>
          </a:p>
        </p:txBody>
      </p:sp>
      <p:sp>
        <p:nvSpPr>
          <p:cNvPr id="7175" name="6 Rectángulo"/>
          <p:cNvSpPr>
            <a:spLocks noChangeArrowheads="1"/>
          </p:cNvSpPr>
          <p:nvPr/>
        </p:nvSpPr>
        <p:spPr bwMode="auto">
          <a:xfrm>
            <a:off x="785786" y="5357826"/>
            <a:ext cx="3441700" cy="369887"/>
          </a:xfrm>
          <a:prstGeom prst="rect">
            <a:avLst/>
          </a:prstGeom>
          <a:noFill/>
          <a:ln w="9525">
            <a:noFill/>
            <a:miter lim="800000"/>
            <a:headEnd/>
            <a:tailEnd/>
          </a:ln>
        </p:spPr>
        <p:txBody>
          <a:bodyPr wrap="none">
            <a:spAutoFit/>
          </a:bodyPr>
          <a:lstStyle/>
          <a:p>
            <a:r>
              <a:rPr lang="es-ES" b="1" dirty="0">
                <a:solidFill>
                  <a:srgbClr val="FFFF00"/>
                </a:solidFill>
              </a:rPr>
              <a:t>VOLUMEN EN LOS LÍQUIDOS</a:t>
            </a:r>
            <a:endParaRPr lang="es-ES" b="1" dirty="0"/>
          </a:p>
        </p:txBody>
      </p:sp>
      <p:sp>
        <p:nvSpPr>
          <p:cNvPr id="9" name="1 Título"/>
          <p:cNvSpPr txBox="1">
            <a:spLocks/>
          </p:cNvSpPr>
          <p:nvPr/>
        </p:nvSpPr>
        <p:spPr bwMode="auto">
          <a:xfrm>
            <a:off x="1714480" y="3429000"/>
            <a:ext cx="5643602" cy="704850"/>
          </a:xfrm>
          <a:prstGeom prst="rect">
            <a:avLst/>
          </a:prstGeom>
          <a:solidFill>
            <a:schemeClr val="tx1">
              <a:lumMod val="85000"/>
            </a:schemeClr>
          </a:solid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000" b="0" i="0" u="none" strike="noStrike" kern="1200" cap="none" spc="0" normalizeH="0" baseline="0" noProof="0" dirty="0" smtClean="0">
                <a:ln>
                  <a:noFill/>
                </a:ln>
                <a:solidFill>
                  <a:schemeClr val="bg1"/>
                </a:solidFill>
                <a:effectLst/>
                <a:uLnTx/>
                <a:uFillTx/>
                <a:latin typeface="+mj-lt"/>
                <a:ea typeface="+mj-ea"/>
                <a:cs typeface="+mj-cs"/>
              </a:rPr>
              <a:t>NEUMATICA</a:t>
            </a:r>
          </a:p>
        </p:txBody>
      </p:sp>
      <p:sp>
        <p:nvSpPr>
          <p:cNvPr id="10" name="2 Marcador de contenido"/>
          <p:cNvSpPr txBox="1">
            <a:spLocks/>
          </p:cNvSpPr>
          <p:nvPr/>
        </p:nvSpPr>
        <p:spPr bwMode="auto">
          <a:xfrm>
            <a:off x="428596" y="4214818"/>
            <a:ext cx="8286808" cy="1428760"/>
          </a:xfrm>
          <a:prstGeom prst="rect">
            <a:avLst/>
          </a:prstGeom>
          <a:solidFill>
            <a:schemeClr val="accent6">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Es la parte de la física que estudia las leyes del movimiento y equilibrio de los </a:t>
            </a:r>
            <a:r>
              <a:rPr kumimoji="0" lang="es-ES" sz="2600" b="0" i="0" u="none" strike="noStrike" kern="1200" cap="none" spc="0" normalizeH="0" baseline="0" noProof="0" dirty="0" smtClean="0">
                <a:ln>
                  <a:noFill/>
                </a:ln>
                <a:solidFill>
                  <a:srgbClr val="FFC000"/>
                </a:solidFill>
                <a:effectLst/>
                <a:uLnTx/>
                <a:uFillTx/>
                <a:latin typeface="+mn-lt"/>
                <a:ea typeface="+mn-ea"/>
                <a:cs typeface="+mn-cs"/>
              </a:rPr>
              <a:t>GASES,</a:t>
            </a:r>
            <a:r>
              <a:rPr kumimoji="0" lang="es-ES" sz="2600" b="0" i="0" u="none" strike="noStrike" kern="1200" cap="none" spc="0" normalizeH="0" baseline="0" noProof="0" dirty="0" smtClean="0">
                <a:ln>
                  <a:noFill/>
                </a:ln>
                <a:solidFill>
                  <a:schemeClr val="tx1"/>
                </a:solidFill>
                <a:effectLst/>
                <a:uLnTx/>
                <a:uFillTx/>
                <a:latin typeface="+mn-lt"/>
                <a:ea typeface="+mn-ea"/>
                <a:cs typeface="+mn-cs"/>
              </a:rPr>
              <a:t> y su aplicación práctica.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50</a:t>
            </a:fld>
            <a:endParaRPr lang="es-ES"/>
          </a:p>
        </p:txBody>
      </p:sp>
      <p:pic>
        <p:nvPicPr>
          <p:cNvPr id="495618" name="Picture 2"/>
          <p:cNvPicPr>
            <a:picLocks noGrp="1" noChangeAspect="1" noChangeArrowheads="1"/>
          </p:cNvPicPr>
          <p:nvPr>
            <p:ph idx="1"/>
          </p:nvPr>
        </p:nvPicPr>
        <p:blipFill>
          <a:blip r:embed="rId2"/>
          <a:srcRect/>
          <a:stretch>
            <a:fillRect/>
          </a:stretch>
        </p:blipFill>
        <p:spPr bwMode="auto">
          <a:xfrm>
            <a:off x="71406" y="177596"/>
            <a:ext cx="9001156" cy="6108924"/>
          </a:xfrm>
          <a:prstGeom prst="rect">
            <a:avLst/>
          </a:prstGeom>
          <a:noFill/>
          <a:ln w="9525">
            <a:noFill/>
            <a:miter lim="800000"/>
            <a:headEnd/>
            <a:tailEnd/>
          </a:ln>
          <a:effectLst/>
        </p:spPr>
      </p:pic>
      <p:sp>
        <p:nvSpPr>
          <p:cNvPr id="6" name="Rectangle 1"/>
          <p:cNvSpPr>
            <a:spLocks noGrp="1" noChangeArrowheads="1"/>
          </p:cNvSpPr>
          <p:nvPr>
            <p:ph type="title"/>
          </p:nvPr>
        </p:nvSpPr>
        <p:spPr bwMode="auto">
          <a:xfrm>
            <a:off x="3929058" y="214290"/>
            <a:ext cx="4574650" cy="76944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ES" sz="4400" b="1" dirty="0" smtClean="0">
                <a:solidFill>
                  <a:srgbClr val="FFFF00"/>
                </a:solidFill>
                <a:latin typeface="Times New Roman" pitchFamily="18" charset="0"/>
                <a:cs typeface="Times New Roman" pitchFamily="18" charset="0"/>
              </a:rPr>
              <a:t>SERVO-FRENOS</a:t>
            </a:r>
            <a:endParaRPr kumimoji="0" lang="es-ES" sz="6600" b="1" i="0" u="none" strike="noStrike" cap="none" normalizeH="0" baseline="0" dirty="0" smtClean="0">
              <a:ln>
                <a:noFill/>
              </a:ln>
              <a:solidFill>
                <a:srgbClr val="FFFF00"/>
              </a:solidFill>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51</a:t>
            </a:fld>
            <a:endParaRPr lang="es-ES"/>
          </a:p>
        </p:txBody>
      </p:sp>
      <p:pic>
        <p:nvPicPr>
          <p:cNvPr id="494594" name="Picture 2"/>
          <p:cNvPicPr>
            <a:picLocks noGrp="1" noChangeAspect="1" noChangeArrowheads="1"/>
          </p:cNvPicPr>
          <p:nvPr>
            <p:ph idx="1"/>
          </p:nvPr>
        </p:nvPicPr>
        <p:blipFill>
          <a:blip r:embed="rId2"/>
          <a:srcRect/>
          <a:stretch>
            <a:fillRect/>
          </a:stretch>
        </p:blipFill>
        <p:spPr bwMode="auto">
          <a:xfrm>
            <a:off x="251763" y="70450"/>
            <a:ext cx="8463641" cy="6462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14356"/>
          </a:xfrm>
          <a:solidFill>
            <a:schemeClr val="bg2">
              <a:lumMod val="75000"/>
            </a:schemeClr>
          </a:solidFill>
        </p:spPr>
        <p:txBody>
          <a:bodyPr/>
          <a:lstStyle/>
          <a:p>
            <a:pPr algn="ctr"/>
            <a:r>
              <a:rPr lang="es-ES" dirty="0" smtClean="0"/>
              <a:t>PRINCIPIO DE PASCAL</a:t>
            </a:r>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52</a:t>
            </a:fld>
            <a:endParaRPr lang="es-ES"/>
          </a:p>
        </p:txBody>
      </p:sp>
      <p:pic>
        <p:nvPicPr>
          <p:cNvPr id="6" name="Hidrulica   Principio.avi">
            <a:hlinkClick r:id="" action="ppaction://media"/>
          </p:cNvPr>
          <p:cNvPicPr>
            <a:picLocks noGrp="1" noRot="1" noChangeAspect="1"/>
          </p:cNvPicPr>
          <p:nvPr>
            <p:ph idx="1"/>
            <a:videoFile r:link="rId1"/>
          </p:nvPr>
        </p:nvPicPr>
        <p:blipFill>
          <a:blip r:embed="rId3"/>
          <a:stretch>
            <a:fillRect/>
          </a:stretch>
        </p:blipFill>
        <p:spPr>
          <a:xfrm>
            <a:off x="642910" y="714356"/>
            <a:ext cx="7910561" cy="5932922"/>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repeatCount="indefinite" fill="remove"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142852"/>
            <a:ext cx="7072362" cy="928686"/>
          </a:xfrm>
          <a:solidFill>
            <a:schemeClr val="bg2">
              <a:lumMod val="75000"/>
            </a:schemeClr>
          </a:solidFill>
        </p:spPr>
        <p:txBody>
          <a:bodyPr/>
          <a:lstStyle/>
          <a:p>
            <a:pPr algn="ctr"/>
            <a:r>
              <a:rPr lang="es-ES" dirty="0" smtClean="0"/>
              <a:t>PRINCIPIO DE PASCAL</a:t>
            </a:r>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53</a:t>
            </a:fld>
            <a:endParaRPr lang="es-ES"/>
          </a:p>
        </p:txBody>
      </p:sp>
      <p:pic>
        <p:nvPicPr>
          <p:cNvPr id="6" name="CIENCIAS Prensa hidrulica[1].avi">
            <a:hlinkClick r:id="" action="ppaction://media"/>
          </p:cNvPr>
          <p:cNvPicPr>
            <a:picLocks noGrp="1" noRot="1" noChangeAspect="1"/>
          </p:cNvPicPr>
          <p:nvPr>
            <p:ph idx="1"/>
            <a:videoFile r:link="rId1"/>
          </p:nvPr>
        </p:nvPicPr>
        <p:blipFill>
          <a:blip r:embed="rId3"/>
          <a:stretch>
            <a:fillRect/>
          </a:stretch>
        </p:blipFill>
        <p:spPr>
          <a:xfrm>
            <a:off x="1071538" y="1071546"/>
            <a:ext cx="7072361" cy="53042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54</a:t>
            </a:fld>
            <a:endParaRPr lang="es-ES"/>
          </a:p>
        </p:txBody>
      </p:sp>
      <p:sp>
        <p:nvSpPr>
          <p:cNvPr id="347137" name="Rectangle 1"/>
          <p:cNvSpPr>
            <a:spLocks noGrp="1" noChangeArrowheads="1"/>
          </p:cNvSpPr>
          <p:nvPr>
            <p:ph type="title"/>
          </p:nvPr>
        </p:nvSpPr>
        <p:spPr bwMode="auto">
          <a:xfrm>
            <a:off x="500063" y="0"/>
            <a:ext cx="8364790" cy="76944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 sz="4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PRINCIPIO DE CONTINUIDAD</a:t>
            </a:r>
            <a:endParaRPr kumimoji="0" lang="es-ES" sz="6600" b="1" i="0" u="none" strike="noStrike" cap="none" normalizeH="0" baseline="0" dirty="0" smtClean="0">
              <a:ln>
                <a:noFill/>
              </a:ln>
              <a:solidFill>
                <a:srgbClr val="FFFF00"/>
              </a:solidFill>
              <a:effectLst/>
              <a:latin typeface="Arial" pitchFamily="34" charset="0"/>
            </a:endParaRPr>
          </a:p>
        </p:txBody>
      </p:sp>
      <p:sp>
        <p:nvSpPr>
          <p:cNvPr id="3471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47140" name="Rectangle 4"/>
          <p:cNvSpPr>
            <a:spLocks noChangeArrowheads="1"/>
          </p:cNvSpPr>
          <p:nvPr/>
        </p:nvSpPr>
        <p:spPr bwMode="auto">
          <a:xfrm>
            <a:off x="142844" y="1000108"/>
            <a:ext cx="4786346" cy="5293757"/>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Considerando al líquido como incompresible y con densidad constante, por cada sección de un tubo pasará el mismo caudal en un determinado lapso de tiempo, para que se cumpla el principio fundamental de conservación de masa.</a:t>
            </a:r>
            <a:endParaRPr kumimoji="0" lang="es-ES" sz="12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Si llamamos </a:t>
            </a:r>
            <a:r>
              <a:rPr kumimoji="0" lang="es-E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a:t>
            </a:r>
            <a:r>
              <a:rPr kumimoji="0" lang="es-ES" sz="20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 caudal en un extremo y </a:t>
            </a:r>
            <a:r>
              <a:rPr kumimoji="0" lang="es-E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a:t>
            </a:r>
            <a:r>
              <a:rPr kumimoji="0" lang="es-ES" sz="20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al caudal en el otro podemos resumir todo lo dicho escribiendo:</a:t>
            </a:r>
            <a:endParaRPr kumimoji="0" lang="es-ES" sz="12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Q</a:t>
            </a:r>
            <a:r>
              <a:rPr kumimoji="0" lang="es-ES" sz="20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Q</a:t>
            </a:r>
            <a:r>
              <a:rPr kumimoji="0" lang="es-ES" sz="20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s-ES" sz="12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Si combinamos esta obviedad-fundamental con la relación velocidad-área que vimos en la parte anterior, nos queda:</a:t>
            </a:r>
            <a:endParaRPr kumimoji="0" lang="es-ES" sz="12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a:t>
            </a:r>
            <a:r>
              <a:rPr kumimoji="0" lang="es-ES" sz="28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28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t>
            </a:r>
            <a:r>
              <a:rPr kumimoji="0" lang="es-ES" sz="28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28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A</a:t>
            </a:r>
            <a:r>
              <a:rPr kumimoji="0" lang="es-ES" sz="28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28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s-ES" sz="36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(Esta relación se denomina ecuación de continuidad)</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000" i="1" baseline="-30000" dirty="0" smtClean="0">
              <a:solidFill>
                <a:schemeClr val="bg1"/>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bg1"/>
              </a:solidFill>
              <a:effectLst/>
              <a:latin typeface="Arial" pitchFamily="34" charset="0"/>
            </a:endParaRPr>
          </a:p>
        </p:txBody>
      </p:sp>
      <p:sp>
        <p:nvSpPr>
          <p:cNvPr id="347143" name="Rectangle 7"/>
          <p:cNvSpPr>
            <a:spLocks noChangeArrowheads="1"/>
          </p:cNvSpPr>
          <p:nvPr/>
        </p:nvSpPr>
        <p:spPr bwMode="auto">
          <a:xfrm>
            <a:off x="142844" y="5500702"/>
            <a:ext cx="9001156" cy="954107"/>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Y cuando las secciones del ducto son circulares la ecuación toma la siguiente forma:</a:t>
            </a:r>
            <a:endParaRPr kumimoji="0" lang="es-ES" sz="1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s-ES" sz="24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   </a:t>
            </a:r>
            <a:r>
              <a:rPr kumimoji="0" lang="es-E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s-ES" sz="36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36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1</a:t>
            </a:r>
            <a:r>
              <a:rPr kumimoji="0" lang="es-ES" sz="36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D</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a:t>
            </a:r>
            <a:r>
              <a:rPr kumimoji="0" lang="es-ES" sz="36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t>
            </a:r>
            <a:r>
              <a:rPr kumimoji="0" lang="es-ES" sz="3600" b="1" i="1"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2  </a:t>
            </a:r>
            <a:endParaRPr kumimoji="0" lang="es-ES" sz="3600" b="0" i="0" u="none" strike="noStrike" cap="none" normalizeH="0" baseline="0" dirty="0" smtClean="0">
              <a:ln>
                <a:noFill/>
              </a:ln>
              <a:solidFill>
                <a:schemeClr val="bg1"/>
              </a:solidFill>
              <a:effectLst/>
              <a:latin typeface="Arial" pitchFamily="34" charset="0"/>
            </a:endParaRPr>
          </a:p>
        </p:txBody>
      </p:sp>
      <p:pic>
        <p:nvPicPr>
          <p:cNvPr id="15" name="14 Imagen" descr="Hidrodinámica"/>
          <p:cNvPicPr/>
          <p:nvPr/>
        </p:nvPicPr>
        <p:blipFill>
          <a:blip r:embed="rId2"/>
          <a:srcRect/>
          <a:stretch>
            <a:fillRect/>
          </a:stretch>
        </p:blipFill>
        <p:spPr bwMode="auto">
          <a:xfrm>
            <a:off x="5000628" y="3357562"/>
            <a:ext cx="3948119" cy="192882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9" name="Picture 2"/>
          <p:cNvPicPr>
            <a:picLocks noChangeAspect="1" noChangeArrowheads="1"/>
          </p:cNvPicPr>
          <p:nvPr/>
        </p:nvPicPr>
        <p:blipFill>
          <a:blip r:embed="rId3"/>
          <a:srcRect/>
          <a:stretch>
            <a:fillRect/>
          </a:stretch>
        </p:blipFill>
        <p:spPr bwMode="auto">
          <a:xfrm>
            <a:off x="5072066" y="928670"/>
            <a:ext cx="3857652" cy="1928826"/>
          </a:xfrm>
          <a:prstGeom prst="rect">
            <a:avLst/>
          </a:prstGeom>
          <a:noFill/>
          <a:ln w="9525">
            <a:noFill/>
            <a:miter lim="800000"/>
            <a:headEnd/>
            <a:tailEnd/>
          </a:ln>
          <a:effectLst/>
        </p:spPr>
      </p:pic>
      <p:pic>
        <p:nvPicPr>
          <p:cNvPr id="11" name="Picture 3" descr="D:\Mis imágenes\ce0b80a445b4435285d84193ddf63b32.png"/>
          <p:cNvPicPr>
            <a:picLocks noChangeAspect="1" noChangeArrowheads="1"/>
          </p:cNvPicPr>
          <p:nvPr/>
        </p:nvPicPr>
        <p:blipFill>
          <a:blip r:embed="rId4"/>
          <a:srcRect/>
          <a:stretch>
            <a:fillRect/>
          </a:stretch>
        </p:blipFill>
        <p:spPr bwMode="auto">
          <a:xfrm>
            <a:off x="6500826" y="2857496"/>
            <a:ext cx="1423997" cy="372557"/>
          </a:xfrm>
          <a:prstGeom prst="rect">
            <a:avLst/>
          </a:prstGeom>
          <a:noFill/>
          <a:ln w="9525">
            <a:noFill/>
            <a:miter lim="800000"/>
            <a:headEnd/>
            <a:tailEnd/>
          </a:ln>
        </p:spPr>
      </p:pic>
      <p:sp>
        <p:nvSpPr>
          <p:cNvPr id="12" name="11 Rectángulo"/>
          <p:cNvSpPr/>
          <p:nvPr/>
        </p:nvSpPr>
        <p:spPr>
          <a:xfrm>
            <a:off x="1357290" y="4643446"/>
            <a:ext cx="2214578"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2400" b="1" i="1" dirty="0" smtClean="0">
                <a:solidFill>
                  <a:srgbClr val="FFC000"/>
                </a:solidFill>
                <a:latin typeface="Times New Roman" pitchFamily="18" charset="0"/>
                <a:ea typeface="Calibri" pitchFamily="34" charset="0"/>
                <a:cs typeface="Times New Roman" pitchFamily="18" charset="0"/>
              </a:rPr>
              <a:t>A</a:t>
            </a:r>
            <a:r>
              <a:rPr lang="es-ES" sz="2400" b="1" i="1" baseline="-30000" dirty="0" smtClean="0">
                <a:solidFill>
                  <a:srgbClr val="FFC000"/>
                </a:solidFill>
                <a:latin typeface="Times New Roman" pitchFamily="18" charset="0"/>
                <a:ea typeface="Calibri" pitchFamily="34" charset="0"/>
                <a:cs typeface="Times New Roman" pitchFamily="18" charset="0"/>
              </a:rPr>
              <a:t>1</a:t>
            </a:r>
            <a:r>
              <a:rPr lang="es-ES" sz="2400" b="1" i="1" dirty="0" smtClean="0">
                <a:solidFill>
                  <a:srgbClr val="FFC000"/>
                </a:solidFill>
                <a:latin typeface="Times New Roman" pitchFamily="18" charset="0"/>
                <a:ea typeface="Calibri" pitchFamily="34" charset="0"/>
                <a:cs typeface="Times New Roman" pitchFamily="18" charset="0"/>
              </a:rPr>
              <a:t>. v</a:t>
            </a:r>
            <a:r>
              <a:rPr lang="es-ES" sz="2400" b="1" i="1" baseline="-30000" dirty="0" smtClean="0">
                <a:solidFill>
                  <a:srgbClr val="FFC000"/>
                </a:solidFill>
                <a:latin typeface="Times New Roman" pitchFamily="18" charset="0"/>
                <a:ea typeface="Calibri" pitchFamily="34" charset="0"/>
                <a:cs typeface="Times New Roman" pitchFamily="18" charset="0"/>
              </a:rPr>
              <a:t>1</a:t>
            </a:r>
            <a:r>
              <a:rPr lang="es-ES" sz="2400" b="1" i="1" dirty="0" smtClean="0">
                <a:solidFill>
                  <a:srgbClr val="FFC000"/>
                </a:solidFill>
                <a:latin typeface="Times New Roman" pitchFamily="18" charset="0"/>
                <a:ea typeface="Calibri" pitchFamily="34" charset="0"/>
                <a:cs typeface="Times New Roman" pitchFamily="18" charset="0"/>
              </a:rPr>
              <a:t> = A</a:t>
            </a:r>
            <a:r>
              <a:rPr lang="es-ES" sz="2400" b="1" i="1" baseline="-30000" dirty="0" smtClean="0">
                <a:solidFill>
                  <a:srgbClr val="FFC000"/>
                </a:solidFill>
                <a:latin typeface="Times New Roman" pitchFamily="18" charset="0"/>
                <a:ea typeface="Calibri" pitchFamily="34" charset="0"/>
                <a:cs typeface="Times New Roman" pitchFamily="18" charset="0"/>
              </a:rPr>
              <a:t>2</a:t>
            </a:r>
            <a:r>
              <a:rPr lang="es-ES" sz="2400" b="1" i="1" dirty="0" smtClean="0">
                <a:solidFill>
                  <a:srgbClr val="FFC000"/>
                </a:solidFill>
                <a:latin typeface="Times New Roman" pitchFamily="18" charset="0"/>
                <a:ea typeface="Calibri" pitchFamily="34" charset="0"/>
                <a:cs typeface="Times New Roman" pitchFamily="18" charset="0"/>
              </a:rPr>
              <a:t>. </a:t>
            </a:r>
            <a:r>
              <a:rPr lang="es-ES" sz="3200" b="1" i="1" dirty="0" smtClean="0">
                <a:solidFill>
                  <a:srgbClr val="FFC000"/>
                </a:solidFill>
                <a:latin typeface="Times New Roman" pitchFamily="18" charset="0"/>
                <a:ea typeface="Calibri" pitchFamily="34" charset="0"/>
                <a:cs typeface="Times New Roman" pitchFamily="18" charset="0"/>
              </a:rPr>
              <a:t>v</a:t>
            </a:r>
            <a:r>
              <a:rPr lang="es-ES" sz="3200" b="1" i="1" baseline="-30000" dirty="0" smtClean="0">
                <a:solidFill>
                  <a:srgbClr val="FFC000"/>
                </a:solidFill>
                <a:latin typeface="Times New Roman" pitchFamily="18" charset="0"/>
                <a:ea typeface="Calibri" pitchFamily="34" charset="0"/>
                <a:cs typeface="Times New Roman" pitchFamily="18" charset="0"/>
              </a:rPr>
              <a:t>2 </a:t>
            </a:r>
            <a:endParaRPr lang="es-E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285860"/>
            <a:ext cx="4786346" cy="5572140"/>
          </a:xfrm>
        </p:spPr>
        <p:style>
          <a:lnRef idx="2">
            <a:schemeClr val="dk1"/>
          </a:lnRef>
          <a:fillRef idx="1">
            <a:schemeClr val="lt1"/>
          </a:fillRef>
          <a:effectRef idx="0">
            <a:schemeClr val="dk1"/>
          </a:effectRef>
          <a:fontRef idx="minor">
            <a:schemeClr val="dk1"/>
          </a:fontRef>
        </p:style>
        <p:txBody>
          <a:bodyPr/>
          <a:lstStyle/>
          <a:p>
            <a:pPr algn="just"/>
            <a:r>
              <a:rPr lang="es-ES" sz="2400" b="1" dirty="0" smtClean="0"/>
              <a:t>Y esta expresión tiene sorpresa:</a:t>
            </a:r>
            <a:r>
              <a:rPr lang="es-ES" sz="2400" dirty="0" smtClean="0"/>
              <a:t> por un lado nos dice que en todas las partes de la manguera el líquido se va a mover a la misma velocidad... mientras no cambie la sección de la manguera (que es lo más común en las que venden en la ferretería). </a:t>
            </a:r>
            <a:r>
              <a:rPr lang="es-ES" sz="2400" dirty="0" smtClean="0">
                <a:solidFill>
                  <a:schemeClr val="accent1">
                    <a:lumMod val="75000"/>
                  </a:schemeClr>
                </a:solidFill>
              </a:rPr>
              <a:t>Pero por otro lado, también nos dice que en todo conducto de sección variable</a:t>
            </a:r>
            <a:r>
              <a:rPr lang="es-ES" sz="2400" dirty="0" smtClean="0"/>
              <a:t>… </a:t>
            </a:r>
            <a:r>
              <a:rPr lang="es-ES" sz="2400" i="1" dirty="0" smtClean="0">
                <a:solidFill>
                  <a:schemeClr val="accent1">
                    <a:lumMod val="75000"/>
                  </a:schemeClr>
                </a:solidFill>
              </a:rPr>
              <a:t>cuando aumenta la sección disminuye la velocidad y cuando disminuye la sección aumenta la velocidad</a:t>
            </a:r>
            <a:r>
              <a:rPr lang="es-ES" sz="2400" b="1" dirty="0" smtClean="0">
                <a:solidFill>
                  <a:schemeClr val="accent1">
                    <a:lumMod val="75000"/>
                  </a:schemeClr>
                </a:solidFill>
              </a:rPr>
              <a:t>.</a:t>
            </a:r>
            <a:endParaRPr lang="es-ES" sz="2400" dirty="0" smtClean="0">
              <a:solidFill>
                <a:schemeClr val="accent1">
                  <a:lumMod val="75000"/>
                </a:schemeClr>
              </a:solidFill>
            </a:endParaRPr>
          </a:p>
          <a:p>
            <a:pPr algn="just"/>
            <a:endParaRPr lang="es-ES" sz="24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55</a:t>
            </a:fld>
            <a:endParaRPr lang="es-ES"/>
          </a:p>
        </p:txBody>
      </p:sp>
      <p:sp>
        <p:nvSpPr>
          <p:cNvPr id="6" name="Rectangle 1"/>
          <p:cNvSpPr>
            <a:spLocks noGrp="1" noChangeArrowheads="1"/>
          </p:cNvSpPr>
          <p:nvPr>
            <p:ph type="title"/>
          </p:nvPr>
        </p:nvSpPr>
        <p:spPr bwMode="auto">
          <a:xfrm>
            <a:off x="428596" y="0"/>
            <a:ext cx="8229600" cy="1143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 sz="4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PRINCIPIO DE CONTINUIDAD</a:t>
            </a:r>
            <a:endParaRPr kumimoji="0" lang="es-ES" sz="6600" b="1" i="0" u="none" strike="noStrike" cap="none" normalizeH="0" baseline="0" dirty="0" smtClean="0">
              <a:ln>
                <a:noFill/>
              </a:ln>
              <a:solidFill>
                <a:srgbClr val="FFFF00"/>
              </a:solidFill>
              <a:effectLst/>
              <a:latin typeface="Arial" pitchFamily="34" charset="0"/>
            </a:endParaRPr>
          </a:p>
        </p:txBody>
      </p:sp>
      <p:sp>
        <p:nvSpPr>
          <p:cNvPr id="8" name="7 Rectángulo"/>
          <p:cNvSpPr/>
          <p:nvPr/>
        </p:nvSpPr>
        <p:spPr>
          <a:xfrm>
            <a:off x="5715008" y="4357694"/>
            <a:ext cx="235745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2800" b="1" i="1" dirty="0" smtClean="0"/>
              <a:t>A</a:t>
            </a:r>
            <a:r>
              <a:rPr lang="es-ES" sz="2800" b="1" i="1" baseline="-25000" dirty="0" smtClean="0"/>
              <a:t>1</a:t>
            </a:r>
            <a:r>
              <a:rPr lang="es-ES" sz="2800" b="1" i="1" dirty="0" smtClean="0"/>
              <a:t>. v</a:t>
            </a:r>
            <a:r>
              <a:rPr lang="es-ES" sz="2800" b="1" i="1" baseline="-25000" dirty="0" smtClean="0"/>
              <a:t>1</a:t>
            </a:r>
            <a:r>
              <a:rPr lang="es-ES" sz="2800" b="1" i="1" dirty="0" smtClean="0"/>
              <a:t> = A</a:t>
            </a:r>
            <a:r>
              <a:rPr lang="es-ES" sz="2800" b="1" i="1" baseline="-25000" dirty="0" smtClean="0"/>
              <a:t>2</a:t>
            </a:r>
            <a:r>
              <a:rPr lang="es-ES" sz="2800" b="1" i="1" dirty="0" smtClean="0"/>
              <a:t>. v</a:t>
            </a:r>
            <a:r>
              <a:rPr lang="es-ES" sz="2800" b="1" i="1" baseline="-25000" dirty="0" smtClean="0"/>
              <a:t>2 </a:t>
            </a:r>
            <a:endParaRPr lang="es-ES" sz="2800" dirty="0"/>
          </a:p>
        </p:txBody>
      </p:sp>
      <p:sp>
        <p:nvSpPr>
          <p:cNvPr id="9" name="8 Rectángulo"/>
          <p:cNvSpPr/>
          <p:nvPr/>
        </p:nvSpPr>
        <p:spPr>
          <a:xfrm>
            <a:off x="5500694" y="5286388"/>
            <a:ext cx="2786082"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s-ES" sz="2800" b="1" i="1" dirty="0" smtClean="0"/>
              <a:t>D</a:t>
            </a:r>
            <a:r>
              <a:rPr lang="es-ES" sz="2800" b="1" i="1" baseline="-25000" dirty="0" smtClean="0"/>
              <a:t>1</a:t>
            </a:r>
            <a:r>
              <a:rPr lang="es-ES" sz="2800" b="1" i="1" baseline="30000" dirty="0" smtClean="0"/>
              <a:t>2</a:t>
            </a:r>
            <a:r>
              <a:rPr lang="es-ES" sz="2800" b="1" i="1" dirty="0" smtClean="0"/>
              <a:t>. v</a:t>
            </a:r>
            <a:r>
              <a:rPr lang="es-ES" sz="2800" b="1" i="1" baseline="-25000" dirty="0" smtClean="0"/>
              <a:t>1</a:t>
            </a:r>
            <a:r>
              <a:rPr lang="es-ES" sz="2800" b="1" i="1" dirty="0" smtClean="0"/>
              <a:t> = D</a:t>
            </a:r>
            <a:r>
              <a:rPr lang="es-ES" sz="2800" b="1" i="1" baseline="-25000" dirty="0" smtClean="0"/>
              <a:t>2</a:t>
            </a:r>
            <a:r>
              <a:rPr lang="es-ES" sz="2800" b="1" i="1" baseline="30000" dirty="0" smtClean="0"/>
              <a:t>2</a:t>
            </a:r>
            <a:r>
              <a:rPr lang="es-ES" sz="2800" b="1" i="1" dirty="0" smtClean="0"/>
              <a:t>. v</a:t>
            </a:r>
            <a:r>
              <a:rPr lang="es-ES" sz="2800" b="1" i="1" baseline="-25000" dirty="0" smtClean="0"/>
              <a:t>2 </a:t>
            </a:r>
            <a:endParaRPr lang="es-ES" sz="2800" dirty="0"/>
          </a:p>
        </p:txBody>
      </p:sp>
      <p:pic>
        <p:nvPicPr>
          <p:cNvPr id="11" name="10 Imagen" descr="Hidrodinámica"/>
          <p:cNvPicPr/>
          <p:nvPr/>
        </p:nvPicPr>
        <p:blipFill>
          <a:blip r:embed="rId2"/>
          <a:srcRect/>
          <a:stretch>
            <a:fillRect/>
          </a:stretch>
        </p:blipFill>
        <p:spPr bwMode="auto">
          <a:xfrm>
            <a:off x="5000628" y="1500174"/>
            <a:ext cx="3948119" cy="1857388"/>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 name="Picture 3" descr="D:\Mis imágenes\ce0b80a445b4435285d84193ddf63b32.png"/>
          <p:cNvPicPr>
            <a:picLocks noChangeAspect="1" noChangeArrowheads="1"/>
          </p:cNvPicPr>
          <p:nvPr/>
        </p:nvPicPr>
        <p:blipFill>
          <a:blip r:embed="rId3"/>
          <a:srcRect/>
          <a:stretch>
            <a:fillRect/>
          </a:stretch>
        </p:blipFill>
        <p:spPr bwMode="auto">
          <a:xfrm>
            <a:off x="6215074" y="3500438"/>
            <a:ext cx="1423997" cy="372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0"/>
            <a:ext cx="7615262" cy="1143000"/>
          </a:xfrm>
          <a:solidFill>
            <a:schemeClr val="bg2">
              <a:lumMod val="75000"/>
            </a:schemeClr>
          </a:solidFill>
        </p:spPr>
        <p:txBody>
          <a:bodyPr/>
          <a:lstStyle/>
          <a:p>
            <a:pPr algn="ctr"/>
            <a:r>
              <a:rPr lang="es-ES" dirty="0" smtClean="0"/>
              <a:t>Principio de continuidad</a:t>
            </a:r>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56</a:t>
            </a:fld>
            <a:endParaRPr lang="es-ES"/>
          </a:p>
        </p:txBody>
      </p:sp>
      <p:pic>
        <p:nvPicPr>
          <p:cNvPr id="6" name="Principio de continuidad para fluidos.avi">
            <a:hlinkClick r:id="" action="ppaction://media"/>
          </p:cNvPr>
          <p:cNvPicPr>
            <a:picLocks noGrp="1" noRot="1" noChangeAspect="1"/>
          </p:cNvPicPr>
          <p:nvPr>
            <p:ph idx="1"/>
            <a:videoFile r:link="rId1"/>
          </p:nvPr>
        </p:nvPicPr>
        <p:blipFill>
          <a:blip r:embed="rId3"/>
          <a:stretch>
            <a:fillRect/>
          </a:stretch>
        </p:blipFill>
        <p:spPr>
          <a:xfrm>
            <a:off x="1314421" y="1843088"/>
            <a:ext cx="6305579" cy="472918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990618"/>
          </a:xfrm>
          <a:solidFill>
            <a:schemeClr val="bg2">
              <a:lumMod val="75000"/>
            </a:schemeClr>
          </a:solidFill>
        </p:spPr>
        <p:txBody>
          <a:bodyPr/>
          <a:lstStyle/>
          <a:p>
            <a:pPr algn="ctr"/>
            <a:r>
              <a:rPr lang="es-ES" dirty="0" smtClean="0"/>
              <a:t>Principio de Bernuolli</a:t>
            </a:r>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57</a:t>
            </a:fld>
            <a:endParaRPr lang="es-ES"/>
          </a:p>
        </p:txBody>
      </p:sp>
      <p:pic>
        <p:nvPicPr>
          <p:cNvPr id="6" name="Hidráulica - Caudal y Presión.avi">
            <a:hlinkClick r:id="" action="ppaction://media"/>
          </p:cNvPr>
          <p:cNvPicPr>
            <a:picLocks noGrp="1" noRot="1" noChangeAspect="1"/>
          </p:cNvPicPr>
          <p:nvPr>
            <p:ph idx="1"/>
            <a:videoFile r:link="rId1"/>
          </p:nvPr>
        </p:nvPicPr>
        <p:blipFill>
          <a:blip r:embed="rId3"/>
          <a:stretch>
            <a:fillRect/>
          </a:stretch>
        </p:blipFill>
        <p:spPr>
          <a:xfrm>
            <a:off x="1714480" y="2000240"/>
            <a:ext cx="5695984" cy="42719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0"/>
            <a:ext cx="8229600" cy="704890"/>
          </a:xfrm>
          <a:solidFill>
            <a:srgbClr val="FF0000"/>
          </a:solidFill>
        </p:spPr>
        <p:txBody>
          <a:bodyPr/>
          <a:lstStyle/>
          <a:p>
            <a:pPr lvl="0" algn="ctr"/>
            <a:r>
              <a:rPr lang="es-ES" b="1" dirty="0" smtClean="0"/>
              <a:t>TEOREMA DE BERNOULLI</a:t>
            </a:r>
            <a:endParaRPr lang="es-ES" b="1" dirty="0"/>
          </a:p>
        </p:txBody>
      </p:sp>
      <p:sp>
        <p:nvSpPr>
          <p:cNvPr id="3" name="2 Marcador de contenido"/>
          <p:cNvSpPr>
            <a:spLocks noGrp="1"/>
          </p:cNvSpPr>
          <p:nvPr>
            <p:ph idx="1"/>
          </p:nvPr>
        </p:nvSpPr>
        <p:spPr>
          <a:xfrm>
            <a:off x="0" y="785795"/>
            <a:ext cx="9144000" cy="714380"/>
          </a:xfrm>
        </p:spPr>
        <p:style>
          <a:lnRef idx="2">
            <a:schemeClr val="dk1">
              <a:shade val="50000"/>
            </a:schemeClr>
          </a:lnRef>
          <a:fillRef idx="1">
            <a:schemeClr val="dk1"/>
          </a:fillRef>
          <a:effectRef idx="0">
            <a:schemeClr val="dk1"/>
          </a:effectRef>
          <a:fontRef idx="minor">
            <a:schemeClr val="lt1"/>
          </a:fontRef>
        </p:style>
        <p:txBody>
          <a:bodyPr/>
          <a:lstStyle/>
          <a:p>
            <a:pPr algn="just">
              <a:buNone/>
            </a:pPr>
            <a:r>
              <a:rPr lang="es-ES" sz="2000" dirty="0" smtClean="0"/>
              <a:t>Si consideramos dos secciones a lo largo de un mismo ducto, se puede establecer el siguiente balance energético.</a:t>
            </a:r>
          </a:p>
          <a:p>
            <a:pPr algn="just"/>
            <a:endParaRPr lang="es-ES" sz="2000" dirty="0"/>
          </a:p>
        </p:txBody>
      </p:sp>
      <p:sp>
        <p:nvSpPr>
          <p:cNvPr id="4" name="3 Marcador de pie de página"/>
          <p:cNvSpPr>
            <a:spLocks noGrp="1"/>
          </p:cNvSpPr>
          <p:nvPr>
            <p:ph type="ftr" sz="quarter" idx="11"/>
          </p:nvPr>
        </p:nvSpPr>
        <p:spPr>
          <a:xfrm>
            <a:off x="2643174" y="6215082"/>
            <a:ext cx="3352800" cy="365125"/>
          </a:xfrm>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58</a:t>
            </a:fld>
            <a:endParaRPr lang="es-ES" dirty="0"/>
          </a:p>
        </p:txBody>
      </p:sp>
      <p:pic>
        <p:nvPicPr>
          <p:cNvPr id="7" name="6 Imagen" descr="D:\Mis imágenes\b8087e244d5b93ab31b2eb8837dce2dc.png"/>
          <p:cNvPicPr/>
          <p:nvPr/>
        </p:nvPicPr>
        <p:blipFill>
          <a:blip r:embed="rId3"/>
          <a:srcRect/>
          <a:stretch>
            <a:fillRect/>
          </a:stretch>
        </p:blipFill>
        <p:spPr bwMode="auto">
          <a:xfrm>
            <a:off x="4929190" y="4286256"/>
            <a:ext cx="4214810" cy="928694"/>
          </a:xfrm>
          <a:prstGeom prst="rect">
            <a:avLst/>
          </a:prstGeom>
          <a:noFill/>
          <a:ln w="9525">
            <a:solidFill>
              <a:schemeClr val="tx1"/>
            </a:solidFill>
            <a:miter lim="800000"/>
            <a:headEnd/>
            <a:tailEnd/>
          </a:ln>
        </p:spPr>
      </p:pic>
      <p:pic>
        <p:nvPicPr>
          <p:cNvPr id="9" name="7 Marcador de contenido" descr="D:\Mis imágenes\Image3882.gif"/>
          <p:cNvPicPr>
            <a:picLocks/>
          </p:cNvPicPr>
          <p:nvPr/>
        </p:nvPicPr>
        <p:blipFill>
          <a:blip r:embed="rId4"/>
          <a:srcRect/>
          <a:stretch>
            <a:fillRect/>
          </a:stretch>
        </p:blipFill>
        <p:spPr bwMode="auto">
          <a:xfrm>
            <a:off x="4929222" y="1571612"/>
            <a:ext cx="4143372" cy="2571768"/>
          </a:xfrm>
          <a:prstGeom prst="rect">
            <a:avLst/>
          </a:prstGeom>
          <a:noFill/>
          <a:ln w="9525">
            <a:noFill/>
            <a:miter lim="800000"/>
            <a:headEnd/>
            <a:tailEnd/>
          </a:ln>
        </p:spPr>
      </p:pic>
      <p:sp>
        <p:nvSpPr>
          <p:cNvPr id="345090" name="Rectangle 2"/>
          <p:cNvSpPr>
            <a:spLocks noChangeArrowheads="1"/>
          </p:cNvSpPr>
          <p:nvPr/>
        </p:nvSpPr>
        <p:spPr bwMode="auto">
          <a:xfrm>
            <a:off x="0" y="1571612"/>
            <a:ext cx="4857752" cy="364715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08902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energía de un fluido en cualquier momento y sección, consta de tres componentes:</a:t>
            </a:r>
            <a:endParaRPr kumimoji="0" lang="es-ES"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r>
              <a:rPr kumimoji="0" lang="es-ES" sz="1400" b="1" i="1"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1.- Energía hidrodinámica</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Energía debida a la velocidad que posea el fluido </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1/2m.v</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i</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2</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endParaRPr kumimoji="0" lang="es-ES" sz="1000" b="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s-ES" sz="1400" b="1" i="1"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2.- Energía potencial:</a:t>
            </a:r>
            <a:r>
              <a:rPr kumimoji="0" lang="es-ES" sz="1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Energía debido a la masa y altitud que un fluido posea </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r>
              <a:rPr kumimoji="0" lang="es-ES" sz="1400" b="1" i="1" u="none" strike="noStrike" cap="none" normalizeH="0" baseline="0" dirty="0" err="1" smtClean="0">
                <a:ln>
                  <a:noFill/>
                </a:ln>
                <a:solidFill>
                  <a:srgbClr val="FFFF00"/>
                </a:solidFill>
                <a:effectLst/>
                <a:latin typeface="Arial" pitchFamily="34" charset="0"/>
                <a:ea typeface="Times New Roman" pitchFamily="18" charset="0"/>
                <a:cs typeface="Times New Roman" pitchFamily="18" charset="0"/>
              </a:rPr>
              <a:t>m.g.h</a:t>
            </a:r>
            <a:r>
              <a:rPr kumimoji="0" lang="es-ES" sz="1400" b="1" i="1" u="none" strike="noStrike" cap="none" normalizeH="0" baseline="-30000" dirty="0" err="1" smtClean="0">
                <a:ln>
                  <a:noFill/>
                </a:ln>
                <a:solidFill>
                  <a:srgbClr val="FFFF00"/>
                </a:solidFill>
                <a:effectLst/>
                <a:latin typeface="Arial" pitchFamily="34" charset="0"/>
                <a:ea typeface="Times New Roman" pitchFamily="18" charset="0"/>
                <a:cs typeface="Times New Roman" pitchFamily="18" charset="0"/>
              </a:rPr>
              <a:t>i</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s-ES"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b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s-ES" sz="1400" b="1" i="1"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3.- Energía hidrostática</a:t>
            </a:r>
            <a:r>
              <a:rPr kumimoji="0" lang="es-ES" sz="1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Energía que un fluido contiene debido a la presión que posee y determina</a:t>
            </a:r>
            <a:r>
              <a:rPr kumimoji="0" lang="es-ES" sz="14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el trabajo desarrollado en cada momento</a:t>
            </a:r>
            <a:r>
              <a:rPr kumimoji="0" lang="es-ES" sz="14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P</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i</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 </a:t>
            </a:r>
            <a:r>
              <a:rPr kumimoji="0" lang="es-ES" sz="1400" b="1" i="1" u="none" strike="noStrike" cap="none" normalizeH="0" baseline="0" dirty="0" err="1" smtClean="0">
                <a:ln>
                  <a:noFill/>
                </a:ln>
                <a:solidFill>
                  <a:srgbClr val="FFFF00"/>
                </a:solidFill>
                <a:effectLst/>
                <a:latin typeface="Arial" pitchFamily="34" charset="0"/>
                <a:ea typeface="Times New Roman" pitchFamily="18" charset="0"/>
                <a:cs typeface="Times New Roman" pitchFamily="18" charset="0"/>
              </a:rPr>
              <a:t>A</a:t>
            </a:r>
            <a:r>
              <a:rPr kumimoji="0" lang="es-ES" sz="1400" b="1" i="1" u="none" strike="noStrike" cap="none" normalizeH="0" baseline="-30000" dirty="0" err="1" smtClean="0">
                <a:ln>
                  <a:noFill/>
                </a:ln>
                <a:solidFill>
                  <a:srgbClr val="FFFF00"/>
                </a:solidFill>
                <a:effectLst/>
                <a:latin typeface="Arial" pitchFamily="34" charset="0"/>
                <a:ea typeface="Times New Roman" pitchFamily="18" charset="0"/>
                <a:cs typeface="Times New Roman" pitchFamily="18" charset="0"/>
              </a:rPr>
              <a:t>i</a:t>
            </a:r>
            <a:r>
              <a:rPr kumimoji="0" lang="es-ES" sz="1400" b="1" i="1" u="none" strike="noStrike" cap="none" normalizeH="0" baseline="0" dirty="0" err="1" smtClean="0">
                <a:ln>
                  <a:noFill/>
                </a:ln>
                <a:solidFill>
                  <a:srgbClr val="FFFF00"/>
                </a:solidFill>
                <a:effectLst/>
                <a:latin typeface="Arial" pitchFamily="34" charset="0"/>
                <a:ea typeface="Times New Roman" pitchFamily="18" charset="0"/>
                <a:cs typeface="Times New Roman" pitchFamily="18" charset="0"/>
              </a:rPr>
              <a:t>l</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 </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i </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=F</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i </a:t>
            </a:r>
            <a:r>
              <a:rPr kumimoji="0" lang="es-ES" sz="1400" b="1" i="1" u="none" strike="noStrike" cap="none" normalizeH="0" baseline="0" dirty="0" err="1" smtClean="0">
                <a:ln>
                  <a:noFill/>
                </a:ln>
                <a:solidFill>
                  <a:srgbClr val="FFFF00"/>
                </a:solidFill>
                <a:effectLst/>
                <a:latin typeface="Arial" pitchFamily="34" charset="0"/>
                <a:ea typeface="Times New Roman" pitchFamily="18" charset="0"/>
                <a:cs typeface="Times New Roman" pitchFamily="18" charset="0"/>
              </a:rPr>
              <a:t>l</a:t>
            </a:r>
            <a:r>
              <a:rPr kumimoji="0" lang="es-ES" sz="1400" b="1" i="1" u="none" strike="noStrike" cap="none" normalizeH="0" baseline="-30000" dirty="0" err="1" smtClean="0">
                <a:ln>
                  <a:noFill/>
                </a:ln>
                <a:solidFill>
                  <a:srgbClr val="FFFF00"/>
                </a:solidFill>
                <a:effectLst/>
                <a:latin typeface="Arial" pitchFamily="34" charset="0"/>
                <a:ea typeface="Times New Roman" pitchFamily="18" charset="0"/>
                <a:cs typeface="Times New Roman" pitchFamily="18" charset="0"/>
              </a:rPr>
              <a:t>i</a:t>
            </a:r>
            <a:r>
              <a:rPr kumimoji="0" lang="es-ES" sz="1400" b="1" i="1" u="none" strike="noStrike" cap="none" normalizeH="0" baseline="-30000" dirty="0" smtClean="0">
                <a:ln>
                  <a:noFill/>
                </a:ln>
                <a:solidFill>
                  <a:srgbClr val="FFFF00"/>
                </a:solidFill>
                <a:effectLst/>
                <a:latin typeface="Arial" pitchFamily="34" charset="0"/>
                <a:ea typeface="Times New Roman" pitchFamily="18" charset="0"/>
                <a:cs typeface="Times New Roman" pitchFamily="18" charset="0"/>
              </a:rPr>
              <a:t> </a:t>
            </a:r>
            <a:r>
              <a:rPr kumimoji="0" lang="es-ES" sz="1400" b="1" i="1"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r>
              <a:rPr kumimoji="0" lang="es-ES" sz="1400" b="1" i="1" u="none" strike="noStrike" cap="none" normalizeH="0" baseline="0" dirty="0" err="1" smtClean="0">
                <a:ln>
                  <a:noFill/>
                </a:ln>
                <a:solidFill>
                  <a:srgbClr val="FFFF00"/>
                </a:solidFill>
                <a:effectLst/>
                <a:latin typeface="Arial" pitchFamily="34" charset="0"/>
                <a:ea typeface="Times New Roman" pitchFamily="18" charset="0"/>
                <a:cs typeface="Times New Roman" pitchFamily="18" charset="0"/>
              </a:rPr>
              <a:t>W</a:t>
            </a:r>
            <a:r>
              <a:rPr kumimoji="0" lang="es-ES" sz="1400" b="1" i="1" u="none" strike="noStrike" cap="none" normalizeH="0" baseline="-30000" dirty="0" err="1" smtClean="0">
                <a:ln>
                  <a:noFill/>
                </a:ln>
                <a:solidFill>
                  <a:srgbClr val="FFFF00"/>
                </a:solidFill>
                <a:effectLst/>
                <a:latin typeface="Arial" pitchFamily="34" charset="0"/>
                <a:ea typeface="Times New Roman" pitchFamily="18" charset="0"/>
                <a:cs typeface="Times New Roman" pitchFamily="18" charset="0"/>
              </a:rPr>
              <a:t>i</a:t>
            </a:r>
            <a:r>
              <a:rPr kumimoji="0" lang="es-ES" sz="14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endParaRPr kumimoji="0" lang="es-ES"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 consideramos dos secciones diferentes, tal y como se indica en la figura y sumamos todas las energías que entran por la primera sección y las igualamos a la suma de las energías que salen por la otra sección tendremos:</a:t>
            </a:r>
            <a:endParaRPr kumimoji="0" lang="es-ES"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089025" algn="l"/>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s-ES" sz="2000" b="0" i="0" u="none" strike="noStrike" cap="none" normalizeH="0" baseline="0" dirty="0" smtClean="0">
              <a:ln>
                <a:noFill/>
              </a:ln>
              <a:solidFill>
                <a:schemeClr val="tx1"/>
              </a:solidFill>
              <a:effectLst/>
              <a:latin typeface="Arial" pitchFamily="34" charset="0"/>
            </a:endParaRPr>
          </a:p>
        </p:txBody>
      </p:sp>
      <p:graphicFrame>
        <p:nvGraphicFramePr>
          <p:cNvPr id="345089" name="Object 1"/>
          <p:cNvGraphicFramePr>
            <a:graphicFrameLocks noChangeAspect="1"/>
          </p:cNvGraphicFramePr>
          <p:nvPr/>
        </p:nvGraphicFramePr>
        <p:xfrm>
          <a:off x="71406" y="5286388"/>
          <a:ext cx="7013138" cy="1000132"/>
        </p:xfrm>
        <a:graphic>
          <a:graphicData uri="http://schemas.openxmlformats.org/presentationml/2006/ole">
            <p:oleObj spid="_x0000_s345089" name="Ecuación" r:id="rId5" imgW="2997200" imgH="393700" progId="Equation.3">
              <p:embed/>
            </p:oleObj>
          </a:graphicData>
        </a:graphic>
      </p:graphicFrame>
      <p:sp>
        <p:nvSpPr>
          <p:cNvPr id="345091" name="Rectangle 3"/>
          <p:cNvSpPr>
            <a:spLocks noChangeArrowheads="1"/>
          </p:cNvSpPr>
          <p:nvPr/>
        </p:nvSpPr>
        <p:spPr bwMode="auto">
          <a:xfrm>
            <a:off x="269875"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1" name="10 Rectángulo"/>
          <p:cNvSpPr/>
          <p:nvPr/>
        </p:nvSpPr>
        <p:spPr>
          <a:xfrm>
            <a:off x="7143800" y="5357826"/>
            <a:ext cx="1928794" cy="33855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ES" sz="1600" b="1" dirty="0" smtClean="0">
                <a:solidFill>
                  <a:srgbClr val="FFFF00"/>
                </a:solidFill>
              </a:rPr>
              <a:t>Volumen </a:t>
            </a:r>
            <a:r>
              <a:rPr lang="es-ES" sz="1600" b="1" dirty="0" smtClean="0">
                <a:solidFill>
                  <a:srgbClr val="FFFF00"/>
                </a:solidFill>
              </a:rPr>
              <a:t>=V= </a:t>
            </a:r>
            <a:r>
              <a:rPr lang="es-ES" sz="1600" b="1" dirty="0" smtClean="0">
                <a:solidFill>
                  <a:srgbClr val="FFFF00"/>
                </a:solidFill>
              </a:rPr>
              <a:t>A . l</a:t>
            </a:r>
            <a:endParaRPr lang="es-ES" sz="1600" dirty="0">
              <a:solidFill>
                <a:srgbClr val="FFFF00"/>
              </a:solidFill>
            </a:endParaRPr>
          </a:p>
        </p:txBody>
      </p:sp>
      <p:sp>
        <p:nvSpPr>
          <p:cNvPr id="12" name="11 Rectángulo"/>
          <p:cNvSpPr/>
          <p:nvPr/>
        </p:nvSpPr>
        <p:spPr>
          <a:xfrm>
            <a:off x="7572396" y="5857892"/>
            <a:ext cx="1000132" cy="369332"/>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ES" b="1" i="1" dirty="0" smtClean="0">
                <a:solidFill>
                  <a:srgbClr val="FFFF00"/>
                </a:solidFill>
              </a:rPr>
              <a:t>m=</a:t>
            </a:r>
            <a:r>
              <a:rPr lang="es-ES" b="1" i="1" dirty="0" err="1" smtClean="0">
                <a:solidFill>
                  <a:srgbClr val="FFFF00"/>
                </a:solidFill>
              </a:rPr>
              <a:t>ρ.V</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1357298"/>
            <a:ext cx="8858312" cy="5143536"/>
          </a:xfrm>
        </p:spPr>
        <p:style>
          <a:lnRef idx="2">
            <a:schemeClr val="accent2">
              <a:shade val="50000"/>
            </a:schemeClr>
          </a:lnRef>
          <a:fillRef idx="1">
            <a:schemeClr val="accent2"/>
          </a:fillRef>
          <a:effectRef idx="0">
            <a:schemeClr val="accent2"/>
          </a:effectRef>
          <a:fontRef idx="minor">
            <a:schemeClr val="lt1"/>
          </a:fontRef>
        </p:style>
        <p:txBody>
          <a:bodyPr/>
          <a:lstStyle/>
          <a:p>
            <a:r>
              <a:rPr lang="es-ES" sz="2000" dirty="0" smtClean="0"/>
              <a:t>Recordando que </a:t>
            </a:r>
            <a:r>
              <a:rPr lang="es-ES" sz="2000" b="1" i="1" dirty="0" smtClean="0">
                <a:solidFill>
                  <a:srgbClr val="FFFF00"/>
                </a:solidFill>
              </a:rPr>
              <a:t>A.l=V</a:t>
            </a:r>
            <a:r>
              <a:rPr lang="es-ES" sz="2000" dirty="0" smtClean="0"/>
              <a:t>  es el volumen desplazado del fluido (Caudal) , entonces </a:t>
            </a:r>
            <a:r>
              <a:rPr lang="es-ES" sz="2000" b="1" i="1" dirty="0" smtClean="0">
                <a:solidFill>
                  <a:srgbClr val="FFFF00"/>
                </a:solidFill>
              </a:rPr>
              <a:t>V</a:t>
            </a:r>
            <a:r>
              <a:rPr lang="es-ES" sz="2000" b="1" i="1" baseline="-25000" dirty="0" smtClean="0">
                <a:solidFill>
                  <a:srgbClr val="FFFF00"/>
                </a:solidFill>
              </a:rPr>
              <a:t>1</a:t>
            </a:r>
            <a:r>
              <a:rPr lang="es-ES" sz="2000" b="1" i="1" dirty="0" smtClean="0">
                <a:solidFill>
                  <a:srgbClr val="FFFF00"/>
                </a:solidFill>
              </a:rPr>
              <a:t>=V</a:t>
            </a:r>
            <a:r>
              <a:rPr lang="es-ES" sz="2000" b="1" i="1" baseline="-25000" dirty="0" smtClean="0">
                <a:solidFill>
                  <a:srgbClr val="FFFF00"/>
                </a:solidFill>
              </a:rPr>
              <a:t>2</a:t>
            </a:r>
            <a:r>
              <a:rPr lang="es-ES" sz="2000" b="1" i="1" dirty="0" smtClean="0">
                <a:solidFill>
                  <a:srgbClr val="FFFF00"/>
                </a:solidFill>
              </a:rPr>
              <a:t>=V</a:t>
            </a:r>
            <a:r>
              <a:rPr lang="es-ES" sz="2000" dirty="0" smtClean="0"/>
              <a:t> y </a:t>
            </a:r>
            <a:r>
              <a:rPr lang="es-ES" sz="2000" b="1" i="1" dirty="0" smtClean="0">
                <a:solidFill>
                  <a:srgbClr val="FFFF00"/>
                </a:solidFill>
              </a:rPr>
              <a:t>ρ=m/V</a:t>
            </a:r>
            <a:r>
              <a:rPr lang="es-ES" sz="2000" dirty="0" smtClean="0"/>
              <a:t> entonces</a:t>
            </a:r>
            <a:r>
              <a:rPr lang="es-ES" sz="2000" dirty="0" smtClean="0">
                <a:solidFill>
                  <a:srgbClr val="FFFF00"/>
                </a:solidFill>
              </a:rPr>
              <a:t>;  </a:t>
            </a:r>
            <a:r>
              <a:rPr lang="es-ES" sz="2000" b="1" i="1" dirty="0" smtClean="0">
                <a:solidFill>
                  <a:srgbClr val="FFFF00"/>
                </a:solidFill>
              </a:rPr>
              <a:t>m=ρ.V</a:t>
            </a:r>
            <a:r>
              <a:rPr lang="es-ES" sz="2000" dirty="0" smtClean="0"/>
              <a:t>, quedaría: </a:t>
            </a:r>
            <a:r>
              <a:rPr lang="es-ES" sz="2000" b="1" dirty="0" smtClean="0">
                <a:solidFill>
                  <a:srgbClr val="FFFF00"/>
                </a:solidFill>
              </a:rPr>
              <a:t>V= m/</a:t>
            </a:r>
            <a:r>
              <a:rPr lang="es-ES" sz="2000" b="1" dirty="0" smtClean="0">
                <a:solidFill>
                  <a:srgbClr val="FFFF00"/>
                </a:solidFill>
                <a:sym typeface="Symbol"/>
              </a:rPr>
              <a:t></a:t>
            </a:r>
            <a:endParaRPr lang="es-ES" sz="2000" b="1" dirty="0" smtClean="0">
              <a:solidFill>
                <a:srgbClr val="FFFF00"/>
              </a:solidFill>
            </a:endParaRPr>
          </a:p>
          <a:p>
            <a:endParaRPr lang="es-ES" sz="2000" dirty="0" smtClean="0"/>
          </a:p>
          <a:p>
            <a:pPr>
              <a:buNone/>
            </a:pPr>
            <a:r>
              <a:rPr lang="es-ES" sz="2000" dirty="0" smtClean="0"/>
              <a:t>           </a:t>
            </a:r>
          </a:p>
          <a:p>
            <a:pPr>
              <a:buNone/>
            </a:pPr>
            <a:r>
              <a:rPr lang="es-ES" sz="2000" dirty="0" smtClean="0">
                <a:solidFill>
                  <a:srgbClr val="FFFF00"/>
                </a:solidFill>
              </a:rPr>
              <a:t>                       </a:t>
            </a:r>
          </a:p>
          <a:p>
            <a:pPr>
              <a:buNone/>
            </a:pPr>
            <a:r>
              <a:rPr lang="es-ES" sz="2000" dirty="0" smtClean="0">
                <a:solidFill>
                  <a:srgbClr val="FFFF00"/>
                </a:solidFill>
              </a:rPr>
              <a:t>                              </a:t>
            </a:r>
            <a:r>
              <a:rPr lang="es-ES" sz="1800" dirty="0" smtClean="0">
                <a:solidFill>
                  <a:srgbClr val="FFFF00"/>
                </a:solidFill>
              </a:rPr>
              <a:t>(</a:t>
            </a:r>
            <a:r>
              <a:rPr lang="es-ES" sz="1800" i="1" dirty="0" smtClean="0">
                <a:solidFill>
                  <a:srgbClr val="FFFF00"/>
                </a:solidFill>
              </a:rPr>
              <a:t>Se denomina ecuación de Bernoille</a:t>
            </a:r>
            <a:r>
              <a:rPr lang="es-ES" sz="1800" dirty="0" smtClean="0">
                <a:solidFill>
                  <a:srgbClr val="FFFF00"/>
                </a:solidFill>
              </a:rPr>
              <a:t>)</a:t>
            </a:r>
            <a:endParaRPr lang="es-ES" sz="2000" dirty="0" smtClean="0">
              <a:solidFill>
                <a:srgbClr val="FFFF00"/>
              </a:solidFill>
            </a:endParaRPr>
          </a:p>
          <a:p>
            <a:r>
              <a:rPr lang="es-ES" sz="2000" dirty="0" smtClean="0"/>
              <a:t>En instalaciones horizontales, la variación de energía potencial es cero por lo que quedaría la ecuación de la siguiente forma:</a:t>
            </a:r>
          </a:p>
          <a:p>
            <a:pPr>
              <a:buNone/>
            </a:pPr>
            <a:endParaRPr lang="es-ES" sz="2000" dirty="0" smtClean="0"/>
          </a:p>
          <a:p>
            <a:pPr>
              <a:buNone/>
            </a:pPr>
            <a:endParaRPr lang="es-ES" sz="2000" dirty="0" smtClean="0"/>
          </a:p>
          <a:p>
            <a:r>
              <a:rPr lang="es-ES" sz="2000" dirty="0" smtClean="0">
                <a:solidFill>
                  <a:srgbClr val="FFC000"/>
                </a:solidFill>
              </a:rPr>
              <a:t>Por lo tanto, si disminuye la velocidad, debe aumentar la presión para que la igualdad se mantenga</a:t>
            </a:r>
            <a:r>
              <a:rPr lang="es-ES" sz="2000" dirty="0" smtClean="0"/>
              <a:t>. Por otra parte, como la, masa del fluido en una determinada sección es pequeña, la energía cinética, aunque tengamos velocidades considerables, es despreciable en instalaciones de este tipo. El transporte de la energía es función de la presión a que sometemos el fluido.</a:t>
            </a:r>
          </a:p>
          <a:p>
            <a:endParaRPr lang="es-ES" sz="20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59</a:t>
            </a:fld>
            <a:endParaRPr lang="es-ES" dirty="0"/>
          </a:p>
        </p:txBody>
      </p:sp>
      <p:sp>
        <p:nvSpPr>
          <p:cNvPr id="6" name="1 Título"/>
          <p:cNvSpPr>
            <a:spLocks noGrp="1"/>
          </p:cNvSpPr>
          <p:nvPr>
            <p:ph type="title"/>
          </p:nvPr>
        </p:nvSpPr>
        <p:spPr>
          <a:xfrm>
            <a:off x="357158" y="0"/>
            <a:ext cx="8229600" cy="633452"/>
          </a:xfrm>
          <a:solidFill>
            <a:srgbClr val="FF0000"/>
          </a:solidFill>
        </p:spPr>
        <p:txBody>
          <a:bodyPr/>
          <a:lstStyle/>
          <a:p>
            <a:pPr lvl="0" algn="ctr"/>
            <a:r>
              <a:rPr lang="es-ES" b="1" dirty="0" smtClean="0"/>
              <a:t>TEOREMA DE BERNOULLI</a:t>
            </a:r>
            <a:endParaRPr lang="es-ES" b="1" dirty="0"/>
          </a:p>
        </p:txBody>
      </p:sp>
      <p:sp>
        <p:nvSpPr>
          <p:cNvPr id="491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491521" name="Object 1"/>
          <p:cNvGraphicFramePr>
            <a:graphicFrameLocks noChangeAspect="1"/>
          </p:cNvGraphicFramePr>
          <p:nvPr/>
        </p:nvGraphicFramePr>
        <p:xfrm>
          <a:off x="1500166" y="2285992"/>
          <a:ext cx="5383528" cy="862015"/>
        </p:xfrm>
        <a:graphic>
          <a:graphicData uri="http://schemas.openxmlformats.org/presentationml/2006/ole">
            <p:oleObj spid="_x0000_s491521" name="Ecuación" r:id="rId3" imgW="2349500" imgH="393700" progId="Equation.3">
              <p:embed/>
            </p:oleObj>
          </a:graphicData>
        </a:graphic>
      </p:graphicFrame>
      <p:sp>
        <p:nvSpPr>
          <p:cNvPr id="4915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491523" name="Object 3"/>
          <p:cNvGraphicFramePr>
            <a:graphicFrameLocks noChangeAspect="1"/>
          </p:cNvGraphicFramePr>
          <p:nvPr/>
        </p:nvGraphicFramePr>
        <p:xfrm>
          <a:off x="2500298" y="4143380"/>
          <a:ext cx="3082824" cy="785818"/>
        </p:xfrm>
        <a:graphic>
          <a:graphicData uri="http://schemas.openxmlformats.org/presentationml/2006/ole">
            <p:oleObj spid="_x0000_s491523" name="Ecuación" r:id="rId4" imgW="1485900" imgH="393700" progId="Equation.3">
              <p:embed/>
            </p:oleObj>
          </a:graphicData>
        </a:graphic>
      </p:graphicFrame>
      <p:graphicFrame>
        <p:nvGraphicFramePr>
          <p:cNvPr id="491525" name="Object 5"/>
          <p:cNvGraphicFramePr>
            <a:graphicFrameLocks noChangeAspect="1"/>
          </p:cNvGraphicFramePr>
          <p:nvPr/>
        </p:nvGraphicFramePr>
        <p:xfrm>
          <a:off x="1357290" y="642918"/>
          <a:ext cx="5942005" cy="714355"/>
        </p:xfrm>
        <a:graphic>
          <a:graphicData uri="http://schemas.openxmlformats.org/presentationml/2006/ole">
            <p:oleObj spid="_x0000_s491525" name="Ecuación" r:id="rId5" imgW="2997200" imgH="3937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488" y="928670"/>
            <a:ext cx="3143272" cy="776304"/>
          </a:xfrm>
          <a:solidFill>
            <a:srgbClr val="FF0000"/>
          </a:solidFill>
          <a:ln>
            <a:solidFill>
              <a:srgbClr val="FFFF00"/>
            </a:solidFill>
          </a:ln>
        </p:spPr>
        <p:txBody>
          <a:bodyPr/>
          <a:lstStyle/>
          <a:p>
            <a:pPr algn="ctr"/>
            <a:r>
              <a:rPr lang="es-ES" dirty="0" smtClean="0">
                <a:solidFill>
                  <a:srgbClr val="00B0F0"/>
                </a:solidFill>
              </a:rPr>
              <a:t>VOLUMEN</a:t>
            </a:r>
            <a:endParaRPr lang="es-ES" dirty="0">
              <a:solidFill>
                <a:srgbClr val="00B0F0"/>
              </a:solidFill>
            </a:endParaRPr>
          </a:p>
        </p:txBody>
      </p:sp>
      <p:sp>
        <p:nvSpPr>
          <p:cNvPr id="3" name="2 Marcador de contenido"/>
          <p:cNvSpPr>
            <a:spLocks noGrp="1"/>
          </p:cNvSpPr>
          <p:nvPr>
            <p:ph idx="1"/>
          </p:nvPr>
        </p:nvSpPr>
        <p:spPr>
          <a:xfrm>
            <a:off x="714348" y="1714488"/>
            <a:ext cx="7286676" cy="500066"/>
          </a:xfrm>
          <a:solidFill>
            <a:srgbClr val="FF0000"/>
          </a:solidFill>
        </p:spPr>
        <p:txBody>
          <a:bodyPr/>
          <a:lstStyle/>
          <a:p>
            <a:pPr algn="ctr">
              <a:buNone/>
            </a:pPr>
            <a:r>
              <a:rPr lang="es-ES" dirty="0" smtClean="0"/>
              <a:t>Es  el espacio ocupado por un objeto (cuerpo)</a:t>
            </a:r>
            <a:endParaRPr lang="es-ES"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a:t>
            </a:fld>
            <a:endParaRPr lang="es-ES" dirty="0"/>
          </a:p>
        </p:txBody>
      </p:sp>
      <p:sp>
        <p:nvSpPr>
          <p:cNvPr id="6" name="1 Título"/>
          <p:cNvSpPr txBox="1">
            <a:spLocks/>
          </p:cNvSpPr>
          <p:nvPr/>
        </p:nvSpPr>
        <p:spPr bwMode="auto">
          <a:xfrm>
            <a:off x="428596" y="0"/>
            <a:ext cx="8229600" cy="815608"/>
          </a:xfrm>
          <a:prstGeom prst="rect">
            <a:avLst/>
          </a:prstGeom>
          <a:solidFill>
            <a:schemeClr val="accent6">
              <a:lumMod val="50000"/>
            </a:schemeClr>
          </a:solidFill>
          <a:ln w="9525">
            <a:solidFill>
              <a:srgbClr val="FFFF00"/>
            </a:solidFill>
            <a:miter lim="800000"/>
            <a:headEnd/>
            <a:tailEnd/>
          </a:ln>
        </p:spPr>
        <p:txBody>
          <a:bodyPr vert="horz" wrap="square" lIns="0" tIns="45720" rIns="0" bIns="0" numCol="1" anchor="b"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000" b="0" i="0" u="none" strike="noStrike" kern="1200" cap="none" spc="0" normalizeH="0" baseline="0" noProof="0" dirty="0" smtClean="0">
                <a:ln>
                  <a:noFill/>
                </a:ln>
                <a:solidFill>
                  <a:srgbClr val="FFFF00"/>
                </a:solidFill>
                <a:effectLst/>
                <a:uLnTx/>
                <a:uFillTx/>
                <a:latin typeface="+mj-lt"/>
                <a:ea typeface="+mj-ea"/>
                <a:cs typeface="+mj-cs"/>
              </a:rPr>
              <a:t>CONCEPTOS IMPORTANTES</a:t>
            </a:r>
            <a:endParaRPr kumimoji="0" lang="es-ES" sz="5000" b="0" i="0" u="none" strike="noStrike" kern="1200" cap="none" spc="0" normalizeH="0" baseline="0" noProof="0" dirty="0">
              <a:ln>
                <a:noFill/>
              </a:ln>
              <a:solidFill>
                <a:srgbClr val="FFFF00"/>
              </a:solidFill>
              <a:effectLst/>
              <a:uLnTx/>
              <a:uFillTx/>
              <a:latin typeface="+mj-lt"/>
              <a:ea typeface="+mj-ea"/>
              <a:cs typeface="+mj-cs"/>
            </a:endParaRPr>
          </a:p>
        </p:txBody>
      </p:sp>
      <p:pic>
        <p:nvPicPr>
          <p:cNvPr id="7" name="Picture 2" descr="D:\INFORMACION BAJADOS DE INTERNET\FUNDAMENTOS FISICOS\Calculo de Volumenes_archivos\14GRANDE.gif"/>
          <p:cNvPicPr>
            <a:picLocks noChangeAspect="1" noChangeArrowheads="1"/>
          </p:cNvPicPr>
          <p:nvPr/>
        </p:nvPicPr>
        <p:blipFill>
          <a:blip r:embed="rId2"/>
          <a:srcRect/>
          <a:stretch>
            <a:fillRect/>
          </a:stretch>
        </p:blipFill>
        <p:spPr bwMode="auto">
          <a:xfrm>
            <a:off x="2221146" y="2285992"/>
            <a:ext cx="6922854" cy="4572008"/>
          </a:xfrm>
          <a:prstGeom prst="rect">
            <a:avLst/>
          </a:prstGeom>
          <a:noFill/>
          <a:ln w="9525">
            <a:noFill/>
            <a:miter lim="800000"/>
            <a:headEnd/>
            <a:tailEnd/>
          </a:ln>
        </p:spPr>
      </p:pic>
      <p:sp>
        <p:nvSpPr>
          <p:cNvPr id="8" name="7 Rectángulo"/>
          <p:cNvSpPr/>
          <p:nvPr/>
        </p:nvSpPr>
        <p:spPr>
          <a:xfrm>
            <a:off x="0" y="2714620"/>
            <a:ext cx="2143108" cy="646331"/>
          </a:xfrm>
          <a:prstGeom prst="rect">
            <a:avLst/>
          </a:prstGeom>
          <a:solidFill>
            <a:srgbClr val="C00000"/>
          </a:solidFill>
        </p:spPr>
        <p:txBody>
          <a:bodyPr wrap="square">
            <a:spAutoFit/>
          </a:bodyPr>
          <a:lstStyle/>
          <a:p>
            <a:r>
              <a:rPr lang="es-ES" dirty="0" smtClean="0">
                <a:solidFill>
                  <a:srgbClr val="FFC000"/>
                </a:solidFill>
              </a:rPr>
              <a:t>1 </a:t>
            </a:r>
            <a:r>
              <a:rPr lang="es-ES" dirty="0" smtClean="0">
                <a:solidFill>
                  <a:srgbClr val="FFC000"/>
                </a:solidFill>
                <a:hlinkClick r:id="rId3" tooltip="Pulgada cúbica"/>
              </a:rPr>
              <a:t>pulgada cúbica</a:t>
            </a:r>
            <a:r>
              <a:rPr lang="es-ES" dirty="0" smtClean="0">
                <a:solidFill>
                  <a:srgbClr val="FFC000"/>
                </a:solidFill>
              </a:rPr>
              <a:t> (</a:t>
            </a:r>
            <a:r>
              <a:rPr lang="es-ES" i="1" dirty="0" smtClean="0">
                <a:solidFill>
                  <a:srgbClr val="FFC000"/>
                </a:solidFill>
              </a:rPr>
              <a:t>in³</a:t>
            </a:r>
            <a:r>
              <a:rPr lang="es-ES" dirty="0" smtClean="0">
                <a:solidFill>
                  <a:srgbClr val="FFC000"/>
                </a:solidFill>
              </a:rPr>
              <a:t> )= 16,387 </a:t>
            </a:r>
            <a:r>
              <a:rPr lang="es-ES" dirty="0" smtClean="0">
                <a:solidFill>
                  <a:srgbClr val="FFC000"/>
                </a:solidFill>
                <a:hlinkClick r:id="rId4" tooltip="Centímetro cúbico"/>
              </a:rPr>
              <a:t>cm³</a:t>
            </a:r>
            <a:r>
              <a:rPr lang="es-ES" dirty="0" smtClean="0">
                <a:solidFill>
                  <a:srgbClr val="FFC000"/>
                </a:solidFill>
              </a:rPr>
              <a:t> </a:t>
            </a:r>
          </a:p>
        </p:txBody>
      </p:sp>
      <p:sp>
        <p:nvSpPr>
          <p:cNvPr id="9" name="8 Rectángulo"/>
          <p:cNvSpPr/>
          <p:nvPr/>
        </p:nvSpPr>
        <p:spPr>
          <a:xfrm>
            <a:off x="0" y="3571876"/>
            <a:ext cx="2143108" cy="369332"/>
          </a:xfrm>
          <a:prstGeom prst="rect">
            <a:avLst/>
          </a:prstGeom>
          <a:solidFill>
            <a:srgbClr val="C00000"/>
          </a:solidFill>
        </p:spPr>
        <p:txBody>
          <a:bodyPr wrap="square">
            <a:spAutoFit/>
          </a:bodyPr>
          <a:lstStyle/>
          <a:p>
            <a:r>
              <a:rPr lang="es-ES" dirty="0" smtClean="0">
                <a:solidFill>
                  <a:srgbClr val="FFC000"/>
                </a:solidFill>
              </a:rPr>
              <a:t>1 </a:t>
            </a:r>
            <a:r>
              <a:rPr lang="es-ES" dirty="0" smtClean="0">
                <a:solidFill>
                  <a:srgbClr val="FFC000"/>
                </a:solidFill>
                <a:hlinkClick r:id="rId5" tooltip="Galón (unidad)"/>
              </a:rPr>
              <a:t>Galón</a:t>
            </a:r>
            <a:r>
              <a:rPr lang="es-ES" dirty="0" smtClean="0">
                <a:solidFill>
                  <a:srgbClr val="FFC000"/>
                </a:solidFill>
              </a:rPr>
              <a:t> = 3,785 lit. </a:t>
            </a:r>
          </a:p>
        </p:txBody>
      </p:sp>
      <p:sp>
        <p:nvSpPr>
          <p:cNvPr id="10" name="9 Rectángulo"/>
          <p:cNvSpPr/>
          <p:nvPr/>
        </p:nvSpPr>
        <p:spPr>
          <a:xfrm>
            <a:off x="0" y="6072206"/>
            <a:ext cx="2143108" cy="646331"/>
          </a:xfrm>
          <a:prstGeom prst="rect">
            <a:avLst/>
          </a:prstGeom>
          <a:solidFill>
            <a:srgbClr val="C00000"/>
          </a:solidFill>
        </p:spPr>
        <p:txBody>
          <a:bodyPr wrap="square">
            <a:spAutoFit/>
          </a:bodyPr>
          <a:lstStyle/>
          <a:p>
            <a:r>
              <a:rPr lang="es-ES" dirty="0" smtClean="0">
                <a:solidFill>
                  <a:srgbClr val="FFC000"/>
                </a:solidFill>
              </a:rPr>
              <a:t>1 </a:t>
            </a:r>
            <a:r>
              <a:rPr lang="es-ES" dirty="0" smtClean="0">
                <a:solidFill>
                  <a:srgbClr val="FFC000"/>
                </a:solidFill>
                <a:hlinkClick r:id="rId6" tooltip="Barril (unidad)"/>
              </a:rPr>
              <a:t>Barril</a:t>
            </a:r>
            <a:r>
              <a:rPr lang="es-ES" dirty="0" smtClean="0">
                <a:solidFill>
                  <a:srgbClr val="FFC000"/>
                </a:solidFill>
              </a:rPr>
              <a:t> = 42 gal</a:t>
            </a:r>
          </a:p>
          <a:p>
            <a:r>
              <a:rPr lang="es-ES" dirty="0" smtClean="0">
                <a:solidFill>
                  <a:srgbClr val="FFC000"/>
                </a:solidFill>
              </a:rPr>
              <a:t>             =  158,9 lit. </a:t>
            </a:r>
          </a:p>
        </p:txBody>
      </p:sp>
      <p:sp>
        <p:nvSpPr>
          <p:cNvPr id="12" name="11 CuadroTexto"/>
          <p:cNvSpPr txBox="1"/>
          <p:nvPr/>
        </p:nvSpPr>
        <p:spPr>
          <a:xfrm>
            <a:off x="0" y="4214818"/>
            <a:ext cx="1768497" cy="369332"/>
          </a:xfrm>
          <a:prstGeom prst="rect">
            <a:avLst/>
          </a:prstGeom>
          <a:solidFill>
            <a:srgbClr val="C00000"/>
          </a:solidFill>
        </p:spPr>
        <p:txBody>
          <a:bodyPr wrap="none" rtlCol="0">
            <a:spAutoFit/>
          </a:bodyPr>
          <a:lstStyle/>
          <a:p>
            <a:r>
              <a:rPr lang="es-ES" dirty="0" smtClean="0">
                <a:solidFill>
                  <a:srgbClr val="FFC000"/>
                </a:solidFill>
              </a:rPr>
              <a:t>1m3 = 1000 Lit.</a:t>
            </a:r>
            <a:endParaRPr lang="es-ES" dirty="0">
              <a:solidFill>
                <a:srgbClr val="FFC000"/>
              </a:solidFill>
            </a:endParaRPr>
          </a:p>
        </p:txBody>
      </p:sp>
      <p:sp>
        <p:nvSpPr>
          <p:cNvPr id="13" name="12 CuadroTexto"/>
          <p:cNvSpPr txBox="1"/>
          <p:nvPr/>
        </p:nvSpPr>
        <p:spPr>
          <a:xfrm>
            <a:off x="6143636" y="1000108"/>
            <a:ext cx="2794355" cy="369332"/>
          </a:xfrm>
          <a:prstGeom prst="rect">
            <a:avLst/>
          </a:prstGeom>
          <a:solidFill>
            <a:srgbClr val="C00000"/>
          </a:solidFill>
        </p:spPr>
        <p:txBody>
          <a:bodyPr wrap="none" rtlCol="0">
            <a:spAutoFit/>
          </a:bodyPr>
          <a:lstStyle/>
          <a:p>
            <a:r>
              <a:rPr lang="es-ES" dirty="0" smtClean="0">
                <a:solidFill>
                  <a:srgbClr val="FFC000"/>
                </a:solidFill>
              </a:rPr>
              <a:t>1 gal Ingles= 1,2 gal EUA</a:t>
            </a:r>
            <a:endParaRPr lang="es-ES" dirty="0">
              <a:solidFill>
                <a:srgbClr val="FFC000"/>
              </a:solidFill>
            </a:endParaRPr>
          </a:p>
        </p:txBody>
      </p:sp>
      <p:sp>
        <p:nvSpPr>
          <p:cNvPr id="14" name="13 CuadroTexto"/>
          <p:cNvSpPr txBox="1"/>
          <p:nvPr/>
        </p:nvSpPr>
        <p:spPr>
          <a:xfrm>
            <a:off x="142844" y="4714884"/>
            <a:ext cx="1524776" cy="369332"/>
          </a:xfrm>
          <a:prstGeom prst="rect">
            <a:avLst/>
          </a:prstGeom>
          <a:solidFill>
            <a:srgbClr val="C00000"/>
          </a:solidFill>
        </p:spPr>
        <p:txBody>
          <a:bodyPr wrap="none" rtlCol="0">
            <a:spAutoFit/>
          </a:bodyPr>
          <a:lstStyle/>
          <a:p>
            <a:r>
              <a:rPr lang="es-ES" dirty="0" smtClean="0"/>
              <a:t>1dm3 = 1 Lit.</a:t>
            </a:r>
            <a:endParaRPr lang="es-ES" dirty="0"/>
          </a:p>
        </p:txBody>
      </p:sp>
      <p:sp>
        <p:nvSpPr>
          <p:cNvPr id="17" name="16 CuadroTexto"/>
          <p:cNvSpPr txBox="1"/>
          <p:nvPr/>
        </p:nvSpPr>
        <p:spPr>
          <a:xfrm>
            <a:off x="142844" y="5214950"/>
            <a:ext cx="1563248" cy="369332"/>
          </a:xfrm>
          <a:prstGeom prst="rect">
            <a:avLst/>
          </a:prstGeom>
          <a:solidFill>
            <a:srgbClr val="FF0000"/>
          </a:solidFill>
        </p:spPr>
        <p:txBody>
          <a:bodyPr wrap="none" rtlCol="0">
            <a:spAutoFit/>
          </a:bodyPr>
          <a:lstStyle/>
          <a:p>
            <a:r>
              <a:rPr lang="es-ES" dirty="0" smtClean="0"/>
              <a:t>1lit=1000cm3</a:t>
            </a:r>
            <a:endParaRPr lang="es-ES" dirty="0"/>
          </a:p>
        </p:txBody>
      </p:sp>
      <p:sp>
        <p:nvSpPr>
          <p:cNvPr id="18" name="17 CuadroTexto"/>
          <p:cNvSpPr txBox="1"/>
          <p:nvPr/>
        </p:nvSpPr>
        <p:spPr>
          <a:xfrm>
            <a:off x="142844" y="5643578"/>
            <a:ext cx="1729961" cy="369332"/>
          </a:xfrm>
          <a:prstGeom prst="rect">
            <a:avLst/>
          </a:prstGeom>
          <a:solidFill>
            <a:srgbClr val="FF0000"/>
          </a:solidFill>
        </p:spPr>
        <p:txBody>
          <a:bodyPr wrap="none" rtlCol="0">
            <a:spAutoFit/>
          </a:bodyPr>
          <a:lstStyle/>
          <a:p>
            <a:r>
              <a:rPr lang="es-ES" dirty="0" smtClean="0"/>
              <a:t>1m3=1000dm3</a:t>
            </a:r>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786874" cy="107157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sz="3200" b="1" dirty="0" smtClean="0">
                <a:solidFill>
                  <a:srgbClr val="FFC000"/>
                </a:solidFill>
              </a:rPr>
              <a:t>RESUMEN DEL PRINCIPIO DE CONTINUIDAD Y TEOREMA DE BERNOILLE</a:t>
            </a:r>
            <a:endParaRPr lang="es-ES" sz="3200" b="1" dirty="0">
              <a:solidFill>
                <a:srgbClr val="FFC000"/>
              </a:solidFill>
            </a:endParaRPr>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60</a:t>
            </a:fld>
            <a:endParaRPr lang="es-ES" dirty="0"/>
          </a:p>
        </p:txBody>
      </p:sp>
      <p:pic>
        <p:nvPicPr>
          <p:cNvPr id="6" name="7 Marcador de contenido" descr="D:\Mis imágenes\Image3882.gif"/>
          <p:cNvPicPr>
            <a:picLocks noGrp="1"/>
          </p:cNvPicPr>
          <p:nvPr>
            <p:ph idx="1"/>
          </p:nvPr>
        </p:nvPicPr>
        <p:blipFill>
          <a:blip r:embed="rId3"/>
          <a:srcRect/>
          <a:stretch>
            <a:fillRect/>
          </a:stretch>
        </p:blipFill>
        <p:spPr bwMode="auto">
          <a:xfrm>
            <a:off x="642910" y="1214422"/>
            <a:ext cx="4429156" cy="2928958"/>
          </a:xfrm>
          <a:prstGeom prst="rect">
            <a:avLst/>
          </a:prstGeom>
          <a:noFill/>
          <a:ln w="9525">
            <a:noFill/>
            <a:miter lim="800000"/>
            <a:headEnd/>
            <a:tailEnd/>
          </a:ln>
        </p:spPr>
      </p:pic>
      <p:graphicFrame>
        <p:nvGraphicFramePr>
          <p:cNvPr id="492546" name="Object 2"/>
          <p:cNvGraphicFramePr>
            <a:graphicFrameLocks noChangeAspect="1"/>
          </p:cNvGraphicFramePr>
          <p:nvPr/>
        </p:nvGraphicFramePr>
        <p:xfrm>
          <a:off x="5286380" y="2071678"/>
          <a:ext cx="3643480" cy="928694"/>
        </p:xfrm>
        <a:graphic>
          <a:graphicData uri="http://schemas.openxmlformats.org/presentationml/2006/ole">
            <p:oleObj spid="_x0000_s492546" name="Ecuación" r:id="rId4" imgW="1485900" imgH="393700" progId="Equation.3">
              <p:embed/>
            </p:oleObj>
          </a:graphicData>
        </a:graphic>
      </p:graphicFrame>
      <p:sp>
        <p:nvSpPr>
          <p:cNvPr id="9" name="8 Rectángulo"/>
          <p:cNvSpPr/>
          <p:nvPr/>
        </p:nvSpPr>
        <p:spPr>
          <a:xfrm>
            <a:off x="357158" y="4463015"/>
            <a:ext cx="857256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mj-lt"/>
              <a:buAutoNum type="arabicPeriod"/>
            </a:pPr>
            <a:r>
              <a:rPr lang="es-ES" sz="2000" i="1" dirty="0" smtClean="0">
                <a:solidFill>
                  <a:srgbClr val="00B0F0"/>
                </a:solidFill>
              </a:rPr>
              <a:t>Cuando aumenta la sección disminuye la velocidad</a:t>
            </a:r>
          </a:p>
          <a:p>
            <a:pPr marL="342900" indent="-342900">
              <a:buFont typeface="+mj-lt"/>
              <a:buAutoNum type="arabicPeriod"/>
            </a:pPr>
            <a:r>
              <a:rPr lang="es-ES" sz="2000" i="1" dirty="0" smtClean="0">
                <a:solidFill>
                  <a:srgbClr val="00B0F0"/>
                </a:solidFill>
              </a:rPr>
              <a:t>Cuando disminuye la sección aumenta la velocidad</a:t>
            </a:r>
          </a:p>
          <a:p>
            <a:pPr marL="342900" indent="-342900">
              <a:buFont typeface="+mj-lt"/>
              <a:buAutoNum type="arabicPeriod"/>
            </a:pPr>
            <a:r>
              <a:rPr lang="es-ES" sz="2000" i="1" dirty="0" smtClean="0">
                <a:solidFill>
                  <a:srgbClr val="FFC000"/>
                </a:solidFill>
              </a:rPr>
              <a:t>Si disminuye la velocidad, debe aumentar la presión para que la igualdad energética se mantenga.</a:t>
            </a:r>
            <a:endParaRPr lang="es-ES" sz="20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61</a:t>
            </a:fld>
            <a:endParaRPr lang="es-ES"/>
          </a:p>
        </p:txBody>
      </p:sp>
      <p:pic>
        <p:nvPicPr>
          <p:cNvPr id="495619" name="Picture 3"/>
          <p:cNvPicPr>
            <a:picLocks noGrp="1" noChangeAspect="1" noChangeArrowheads="1"/>
          </p:cNvPicPr>
          <p:nvPr>
            <p:ph idx="1"/>
          </p:nvPr>
        </p:nvPicPr>
        <p:blipFill>
          <a:blip r:embed="rId2"/>
          <a:srcRect/>
          <a:stretch>
            <a:fillRect/>
          </a:stretch>
        </p:blipFill>
        <p:spPr bwMode="auto">
          <a:xfrm>
            <a:off x="1857356" y="0"/>
            <a:ext cx="7286644" cy="684250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62</a:t>
            </a:fld>
            <a:endParaRPr lang="es-ES"/>
          </a:p>
        </p:txBody>
      </p:sp>
      <p:pic>
        <p:nvPicPr>
          <p:cNvPr id="496642" name="Picture 2"/>
          <p:cNvPicPr>
            <a:picLocks noGrp="1" noChangeAspect="1" noChangeArrowheads="1"/>
          </p:cNvPicPr>
          <p:nvPr>
            <p:ph idx="1"/>
          </p:nvPr>
        </p:nvPicPr>
        <p:blipFill>
          <a:blip r:embed="rId2"/>
          <a:srcRect/>
          <a:stretch>
            <a:fillRect/>
          </a:stretch>
        </p:blipFill>
        <p:spPr bwMode="auto">
          <a:xfrm>
            <a:off x="989763" y="0"/>
            <a:ext cx="8154237" cy="68580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428625" y="0"/>
            <a:ext cx="8229600" cy="847725"/>
          </a:xfr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ES" b="1" dirty="0" smtClean="0">
                <a:solidFill>
                  <a:srgbClr val="FFFF00"/>
                </a:solidFill>
              </a:rPr>
              <a:t>TUBO DE VENTURI</a:t>
            </a:r>
            <a:endParaRPr lang="es-ES" dirty="0" smtClean="0">
              <a:solidFill>
                <a:srgbClr val="FFFF00"/>
              </a:solidFill>
            </a:endParaRPr>
          </a:p>
        </p:txBody>
      </p:sp>
      <p:sp>
        <p:nvSpPr>
          <p:cNvPr id="35843" name="2 Marcador de contenido"/>
          <p:cNvSpPr>
            <a:spLocks noGrp="1"/>
          </p:cNvSpPr>
          <p:nvPr>
            <p:ph idx="1"/>
          </p:nvPr>
        </p:nvSpPr>
        <p:spPr>
          <a:xfrm>
            <a:off x="214313" y="857250"/>
            <a:ext cx="8572500" cy="6000750"/>
          </a:xfrm>
        </p:spPr>
        <p:style>
          <a:lnRef idx="3">
            <a:schemeClr val="lt1"/>
          </a:lnRef>
          <a:fillRef idx="1">
            <a:schemeClr val="dk1"/>
          </a:fillRef>
          <a:effectRef idx="1">
            <a:schemeClr val="dk1"/>
          </a:effectRef>
          <a:fontRef idx="minor">
            <a:schemeClr val="lt1"/>
          </a:fontRef>
        </p:style>
        <p:txBody>
          <a:bodyPr/>
          <a:lstStyle/>
          <a:p>
            <a:pPr algn="just"/>
            <a:r>
              <a:rPr lang="es-ES" sz="1800" dirty="0" smtClean="0"/>
              <a:t>Un tubo de Venturi es una cavidad de sección por la que fluye un fluido y que en una parte se estrecha, teniendo ahora una sección  pequeña. Como el caudal se conserva entonces tenemos que                . Por tanto: </a:t>
            </a:r>
          </a:p>
          <a:p>
            <a:pPr algn="just">
              <a:buFont typeface="Wingdings 2" pitchFamily="18" charset="2"/>
              <a:buNone/>
            </a:pPr>
            <a:endParaRPr lang="es-ES" sz="1800" dirty="0" smtClean="0"/>
          </a:p>
          <a:p>
            <a:pPr algn="just"/>
            <a:r>
              <a:rPr lang="es-ES" sz="1800" dirty="0" smtClean="0"/>
              <a:t>Si el tubo es horizontal entonces           ,y con la condición anterior de las velocidades vemos que, necesariamente,               . Es decir, un estrechamiento en un tubo horizontal implica que la presión estática del líquido disminuye en el estrechamiento. </a:t>
            </a:r>
          </a:p>
          <a:p>
            <a:pPr algn="just"/>
            <a:endParaRPr lang="es-ES" sz="1800" dirty="0" smtClean="0"/>
          </a:p>
        </p:txBody>
      </p:sp>
      <p:pic>
        <p:nvPicPr>
          <p:cNvPr id="35844" name="Picture 9" descr="D:\Mis imágenes\img10.png"/>
          <p:cNvPicPr>
            <a:picLocks noChangeAspect="1" noChangeArrowheads="1"/>
          </p:cNvPicPr>
          <p:nvPr/>
        </p:nvPicPr>
        <p:blipFill>
          <a:blip r:embed="rId3"/>
          <a:srcRect/>
          <a:stretch>
            <a:fillRect/>
          </a:stretch>
        </p:blipFill>
        <p:spPr bwMode="auto">
          <a:xfrm>
            <a:off x="3798947" y="1428736"/>
            <a:ext cx="701615" cy="357186"/>
          </a:xfrm>
          <a:prstGeom prst="rect">
            <a:avLst/>
          </a:prstGeom>
          <a:noFill/>
          <a:ln w="9525">
            <a:noFill/>
            <a:miter lim="800000"/>
            <a:headEnd/>
            <a:tailEnd/>
          </a:ln>
        </p:spPr>
      </p:pic>
      <p:pic>
        <p:nvPicPr>
          <p:cNvPr id="35847" name="Picture 11" descr="D:\Mis imágenes\img12.png"/>
          <p:cNvPicPr>
            <a:picLocks noChangeAspect="1" noChangeArrowheads="1"/>
          </p:cNvPicPr>
          <p:nvPr/>
        </p:nvPicPr>
        <p:blipFill>
          <a:blip r:embed="rId4"/>
          <a:srcRect/>
          <a:stretch>
            <a:fillRect/>
          </a:stretch>
        </p:blipFill>
        <p:spPr bwMode="auto">
          <a:xfrm>
            <a:off x="4214810" y="2143116"/>
            <a:ext cx="642942" cy="321471"/>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5848" name="Picture 3" descr="D:\Mis imágenes\img13.png"/>
          <p:cNvPicPr>
            <a:picLocks noChangeAspect="1" noChangeArrowheads="1"/>
          </p:cNvPicPr>
          <p:nvPr/>
        </p:nvPicPr>
        <p:blipFill>
          <a:blip r:embed="rId5"/>
          <a:srcRect/>
          <a:stretch>
            <a:fillRect/>
          </a:stretch>
        </p:blipFill>
        <p:spPr bwMode="auto">
          <a:xfrm>
            <a:off x="4857752" y="2428868"/>
            <a:ext cx="571500" cy="27622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5849" name="Picture 6" descr="D:\Mis imágenes\450px-Venturifixed2.png"/>
          <p:cNvPicPr>
            <a:picLocks noChangeAspect="1" noChangeArrowheads="1"/>
          </p:cNvPicPr>
          <p:nvPr/>
        </p:nvPicPr>
        <p:blipFill>
          <a:blip r:embed="rId6"/>
          <a:srcRect/>
          <a:stretch>
            <a:fillRect/>
          </a:stretch>
        </p:blipFill>
        <p:spPr bwMode="auto">
          <a:xfrm>
            <a:off x="4143372" y="3944125"/>
            <a:ext cx="4519022" cy="2556709"/>
          </a:xfrm>
          <a:prstGeom prst="rect">
            <a:avLst/>
          </a:prstGeom>
          <a:noFill/>
          <a:ln w="9525">
            <a:noFill/>
            <a:miter lim="800000"/>
            <a:headEnd/>
            <a:tailEnd/>
          </a:ln>
        </p:spPr>
      </p:pic>
      <p:sp>
        <p:nvSpPr>
          <p:cNvPr id="14" name="13 Marcador de número de diapositiva"/>
          <p:cNvSpPr>
            <a:spLocks noGrp="1"/>
          </p:cNvSpPr>
          <p:nvPr>
            <p:ph type="sldNum" sz="quarter" idx="12"/>
          </p:nvPr>
        </p:nvSpPr>
        <p:spPr/>
        <p:txBody>
          <a:bodyPr/>
          <a:lstStyle/>
          <a:p>
            <a:pPr>
              <a:defRPr/>
            </a:pPr>
            <a:fld id="{4CEFFE85-4FA8-40E3-BCEE-11B587586730}" type="slidenum">
              <a:rPr lang="es-ES" smtClean="0"/>
              <a:pPr>
                <a:defRPr/>
              </a:pPr>
              <a:t>63</a:t>
            </a:fld>
            <a:endParaRPr lang="es-ES" dirty="0"/>
          </a:p>
        </p:txBody>
      </p:sp>
      <p:sp>
        <p:nvSpPr>
          <p:cNvPr id="15" name="14 Marcador de pie de página"/>
          <p:cNvSpPr>
            <a:spLocks noGrp="1"/>
          </p:cNvSpPr>
          <p:nvPr>
            <p:ph type="ftr" sz="quarter" idx="11"/>
          </p:nvPr>
        </p:nvSpPr>
        <p:spPr/>
        <p:txBody>
          <a:bodyPr/>
          <a:lstStyle/>
          <a:p>
            <a:pPr>
              <a:defRPr/>
            </a:pPr>
            <a:r>
              <a:rPr lang="es-ES" dirty="0"/>
              <a:t>Ing. JUAN J. NINA CHARAJA</a:t>
            </a:r>
          </a:p>
        </p:txBody>
      </p:sp>
      <p:graphicFrame>
        <p:nvGraphicFramePr>
          <p:cNvPr id="493572" name="Object 4"/>
          <p:cNvGraphicFramePr>
            <a:graphicFrameLocks noChangeAspect="1"/>
          </p:cNvGraphicFramePr>
          <p:nvPr/>
        </p:nvGraphicFramePr>
        <p:xfrm>
          <a:off x="428596" y="5000636"/>
          <a:ext cx="3643313" cy="928688"/>
        </p:xfrm>
        <a:graphic>
          <a:graphicData uri="http://schemas.openxmlformats.org/presentationml/2006/ole">
            <p:oleObj spid="_x0000_s493572" name="Ecuación" r:id="rId7" imgW="1485900" imgH="393700" progId="Equation.3">
              <p:embed/>
            </p:oleObj>
          </a:graphicData>
        </a:graphic>
      </p:graphicFrame>
      <p:graphicFrame>
        <p:nvGraphicFramePr>
          <p:cNvPr id="493573" name="Object 5"/>
          <p:cNvGraphicFramePr>
            <a:graphicFrameLocks noChangeAspect="1"/>
          </p:cNvGraphicFramePr>
          <p:nvPr/>
        </p:nvGraphicFramePr>
        <p:xfrm>
          <a:off x="2357422" y="3000372"/>
          <a:ext cx="4907379" cy="785818"/>
        </p:xfrm>
        <a:graphic>
          <a:graphicData uri="http://schemas.openxmlformats.org/presentationml/2006/ole">
            <p:oleObj spid="_x0000_s493573" name="Ecuación" r:id="rId8" imgW="2349500" imgH="39370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852"/>
            <a:ext cx="9144000" cy="785818"/>
          </a:xfrm>
        </p:spPr>
        <p:style>
          <a:lnRef idx="2">
            <a:schemeClr val="dk1">
              <a:shade val="50000"/>
            </a:schemeClr>
          </a:lnRef>
          <a:fillRef idx="1">
            <a:schemeClr val="dk1"/>
          </a:fillRef>
          <a:effectRef idx="0">
            <a:schemeClr val="dk1"/>
          </a:effectRef>
          <a:fontRef idx="minor">
            <a:schemeClr val="lt1"/>
          </a:fontRef>
        </p:style>
        <p:txBody>
          <a:bodyPr/>
          <a:lstStyle/>
          <a:p>
            <a:pPr algn="ctr"/>
            <a:r>
              <a:rPr lang="es-ES" sz="4000" b="1" dirty="0" smtClean="0">
                <a:solidFill>
                  <a:srgbClr val="FFC000"/>
                </a:solidFill>
              </a:rPr>
              <a:t>APLICACIÓN DEL TUBO DE VENTURI</a:t>
            </a:r>
            <a:endParaRPr lang="es-ES" sz="4000" b="1" dirty="0">
              <a:solidFill>
                <a:srgbClr val="FFC0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64</a:t>
            </a:fld>
            <a:endParaRPr lang="es-ES"/>
          </a:p>
        </p:txBody>
      </p:sp>
      <p:pic>
        <p:nvPicPr>
          <p:cNvPr id="6" name="Picture 5" descr="carburador-x-gif"/>
          <p:cNvPicPr>
            <a:picLocks noGrp="1" noChangeAspect="1" noChangeArrowheads="1"/>
          </p:cNvPicPr>
          <p:nvPr>
            <p:ph idx="1"/>
          </p:nvPr>
        </p:nvPicPr>
        <p:blipFill>
          <a:blip r:embed="rId2"/>
          <a:srcRect/>
          <a:stretch>
            <a:fillRect/>
          </a:stretch>
        </p:blipFill>
        <p:spPr bwMode="auto">
          <a:xfrm>
            <a:off x="500034" y="928670"/>
            <a:ext cx="8143932" cy="5572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76304"/>
          </a:xfrm>
        </p:spPr>
        <p:style>
          <a:lnRef idx="2">
            <a:schemeClr val="accent6">
              <a:shade val="50000"/>
            </a:schemeClr>
          </a:lnRef>
          <a:fillRef idx="1">
            <a:schemeClr val="accent6"/>
          </a:fillRef>
          <a:effectRef idx="0">
            <a:schemeClr val="accent6"/>
          </a:effectRef>
          <a:fontRef idx="minor">
            <a:schemeClr val="lt1"/>
          </a:fontRef>
        </p:style>
        <p:txBody>
          <a:bodyPr/>
          <a:lstStyle/>
          <a:p>
            <a:pPr lvl="0" algn="ctr"/>
            <a:r>
              <a:rPr lang="es-ES" b="1" dirty="0" smtClean="0">
                <a:solidFill>
                  <a:srgbClr val="FFFF00"/>
                </a:solidFill>
              </a:rPr>
              <a:t>CAVITACION</a:t>
            </a:r>
            <a:endParaRPr lang="es-ES" dirty="0">
              <a:solidFill>
                <a:srgbClr val="FFFF00"/>
              </a:solidFill>
            </a:endParaRPr>
          </a:p>
        </p:txBody>
      </p:sp>
      <p:sp>
        <p:nvSpPr>
          <p:cNvPr id="3" name="2 Marcador de contenido"/>
          <p:cNvSpPr>
            <a:spLocks noGrp="1"/>
          </p:cNvSpPr>
          <p:nvPr>
            <p:ph idx="1"/>
          </p:nvPr>
        </p:nvSpPr>
        <p:spPr>
          <a:xfrm>
            <a:off x="214282" y="1000108"/>
            <a:ext cx="4357718" cy="5000660"/>
          </a:xfrm>
        </p:spPr>
        <p:style>
          <a:lnRef idx="2">
            <a:schemeClr val="accent5">
              <a:shade val="50000"/>
            </a:schemeClr>
          </a:lnRef>
          <a:fillRef idx="1">
            <a:schemeClr val="accent5"/>
          </a:fillRef>
          <a:effectRef idx="0">
            <a:schemeClr val="accent5"/>
          </a:effectRef>
          <a:fontRef idx="minor">
            <a:schemeClr val="lt1"/>
          </a:fontRef>
        </p:style>
        <p:txBody>
          <a:bodyPr/>
          <a:lstStyle/>
          <a:p>
            <a:pPr algn="just"/>
            <a:r>
              <a:rPr lang="es-ES" sz="1800" dirty="0" smtClean="0"/>
              <a:t>La cavitación es un fenómeno muy importante de la mecánica de los fluidos y de particular influencia en el funcionamiento de toda máquina hidráulica.</a:t>
            </a:r>
          </a:p>
          <a:p>
            <a:pPr algn="just"/>
            <a:r>
              <a:rPr lang="es-ES" sz="1800" dirty="0" smtClean="0"/>
              <a:t>Por cavitación se entiende la formación de bolsas de vapor localizadas dentro del líquido, pero casi siempre en las proximidades de las superficies sólidas que limitan el líquido.</a:t>
            </a:r>
          </a:p>
          <a:p>
            <a:pPr algn="just"/>
            <a:r>
              <a:rPr lang="es-ES" sz="1800" dirty="0" smtClean="0"/>
              <a:t>En contraste con la ebullición, la cual puede ser causada por la introducción de calor o por una reducción de la presión estática ambiente del líquido, la CAVITACION es una vaporización local del liquido, inducido por una reducción hidrodinámica de la presión.</a:t>
            </a:r>
          </a:p>
          <a:p>
            <a:endParaRPr lang="es-ES" sz="18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65</a:t>
            </a:fld>
            <a:endParaRPr lang="es-ES" dirty="0"/>
          </a:p>
        </p:txBody>
      </p:sp>
      <p:pic>
        <p:nvPicPr>
          <p:cNvPr id="6" name="5 Imagen"/>
          <p:cNvPicPr/>
          <p:nvPr/>
        </p:nvPicPr>
        <p:blipFill>
          <a:blip r:embed="rId2"/>
          <a:srcRect/>
          <a:stretch>
            <a:fillRect/>
          </a:stretch>
        </p:blipFill>
        <p:spPr bwMode="auto">
          <a:xfrm>
            <a:off x="4786314" y="1000108"/>
            <a:ext cx="414340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66</a:t>
            </a:fld>
            <a:endParaRPr lang="es-ES" dirty="0"/>
          </a:p>
        </p:txBody>
      </p:sp>
      <p:pic>
        <p:nvPicPr>
          <p:cNvPr id="6" name="5 Marcador de contenido"/>
          <p:cNvPicPr>
            <a:picLocks noGrp="1"/>
          </p:cNvPicPr>
          <p:nvPr>
            <p:ph idx="1"/>
          </p:nvPr>
        </p:nvPicPr>
        <p:blipFill>
          <a:blip r:embed="rId2"/>
          <a:srcRect/>
          <a:stretch>
            <a:fillRect/>
          </a:stretch>
        </p:blipFill>
        <p:spPr bwMode="auto">
          <a:xfrm>
            <a:off x="5143504" y="1714488"/>
            <a:ext cx="3849752" cy="4786346"/>
          </a:xfrm>
          <a:prstGeom prst="rect">
            <a:avLst/>
          </a:prstGeom>
          <a:noFill/>
          <a:ln w="9525">
            <a:noFill/>
            <a:miter lim="800000"/>
            <a:headEnd/>
            <a:tailEnd/>
          </a:ln>
        </p:spPr>
      </p:pic>
      <p:sp>
        <p:nvSpPr>
          <p:cNvPr id="7" name="6 Rectángulo"/>
          <p:cNvSpPr/>
          <p:nvPr/>
        </p:nvSpPr>
        <p:spPr>
          <a:xfrm>
            <a:off x="285720" y="1714488"/>
            <a:ext cx="4572000"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just"/>
            <a:r>
              <a:rPr lang="es-ES" dirty="0" smtClean="0"/>
              <a:t>Las consecuencias ó, mejor dicho, los fenómenos acompañantes de la cavitación, tal como pérdida de sólidos en las superficies límites (llamado erosión por cavitación o PITTING), ruidos generados sobre un ancho espectro de frecuencias (frecuencia de golpeteo: 25.000 c/s), vibraciones, pérdidas y alteraciones de las propiedades hidrodinámicas son consideradas perjudiciales y por lo tanto indeseables. </a:t>
            </a:r>
          </a:p>
          <a:p>
            <a:pPr algn="just"/>
            <a:r>
              <a:rPr lang="es-ES" dirty="0" smtClean="0"/>
              <a:t>Por lo tanto este fenómeno debe ser evitado o, como mínimo, puesto bajo control.</a:t>
            </a:r>
          </a:p>
          <a:p>
            <a:pPr algn="just"/>
            <a:r>
              <a:rPr lang="es-ES" dirty="0" smtClean="0"/>
              <a:t>La cavitación destruirá toda clase de sólidos: los metales duros, concreto, cuarzo, metales nobles, etc</a:t>
            </a:r>
          </a:p>
        </p:txBody>
      </p:sp>
      <p:sp>
        <p:nvSpPr>
          <p:cNvPr id="8" name="1 Título"/>
          <p:cNvSpPr>
            <a:spLocks noGrp="1"/>
          </p:cNvSpPr>
          <p:nvPr>
            <p:ph type="title"/>
          </p:nvPr>
        </p:nvSpPr>
        <p:spPr>
          <a:xfrm>
            <a:off x="428596" y="285728"/>
            <a:ext cx="8229600" cy="857248"/>
          </a:xfrm>
        </p:spPr>
        <p:style>
          <a:lnRef idx="2">
            <a:schemeClr val="accent6">
              <a:shade val="50000"/>
            </a:schemeClr>
          </a:lnRef>
          <a:fillRef idx="1">
            <a:schemeClr val="accent6"/>
          </a:fillRef>
          <a:effectRef idx="0">
            <a:schemeClr val="accent6"/>
          </a:effectRef>
          <a:fontRef idx="minor">
            <a:schemeClr val="lt1"/>
          </a:fontRef>
        </p:style>
        <p:txBody>
          <a:bodyPr/>
          <a:lstStyle/>
          <a:p>
            <a:pPr lvl="0" algn="ctr"/>
            <a:r>
              <a:rPr lang="es-ES" b="1" dirty="0" smtClean="0">
                <a:solidFill>
                  <a:srgbClr val="FFFF00"/>
                </a:solidFill>
              </a:rPr>
              <a:t>CAVITACION</a:t>
            </a:r>
            <a:endParaRPr lang="es-ES"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847742"/>
          </a:xfr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lstStyle/>
          <a:p>
            <a:pPr lvl="0" algn="ctr"/>
            <a:r>
              <a:rPr lang="es-ES" b="1" dirty="0" smtClean="0"/>
              <a:t>GOLPE DE ARIETE</a:t>
            </a:r>
            <a:endParaRPr lang="es-ES" dirty="0"/>
          </a:p>
        </p:txBody>
      </p:sp>
      <p:sp>
        <p:nvSpPr>
          <p:cNvPr id="3" name="2 Marcador de contenido"/>
          <p:cNvSpPr>
            <a:spLocks noGrp="1"/>
          </p:cNvSpPr>
          <p:nvPr>
            <p:ph idx="1"/>
          </p:nvPr>
        </p:nvSpPr>
        <p:spPr>
          <a:xfrm>
            <a:off x="142844" y="1214422"/>
            <a:ext cx="8786874" cy="5214974"/>
          </a:xfrm>
        </p:spPr>
        <p:txBody>
          <a:bodyPr/>
          <a:lstStyle/>
          <a:p>
            <a:pPr algn="just"/>
            <a:r>
              <a:rPr lang="es-ES_tradnl" sz="2000" dirty="0" smtClean="0"/>
              <a:t>El golpe de ariete es una gran fuerza destructiva que puede presentarse en cualquier sistema de bombeo, cuando en este el caudal (gasto) cambia repentinamente de un momento a otro, cualquiera que sea la causa.</a:t>
            </a:r>
            <a:endParaRPr lang="es-ES" sz="2000" dirty="0" smtClean="0"/>
          </a:p>
          <a:p>
            <a:pPr algn="just"/>
            <a:r>
              <a:rPr lang="es-ES" sz="2000" dirty="0" smtClean="0"/>
              <a:t>La fuerza de inercia del líquido en estado dinámico en la conducción, origina tras el cierre de válvulas, unas depresiones y presiones debidas al movimiento ondulatorio de la columna líquida, hasta que se produzca el paro de toda la masa líquida. Las depresiones o sobre presiones empiezan en un máximo al cierre de válvulas o parada del motor, disminuyendo hasta el final, en que desaparecerán, quedando la conducción en régimen estático.</a:t>
            </a:r>
          </a:p>
          <a:p>
            <a:pPr algn="just"/>
            <a:r>
              <a:rPr lang="es-ES" sz="2000" dirty="0" smtClean="0"/>
              <a:t>En el valor del golpe de ariete influirán varios factores, tales como la </a:t>
            </a:r>
            <a:r>
              <a:rPr lang="es-ES" sz="2000" b="1" dirty="0" smtClean="0"/>
              <a:t>velocidad del tiempo de parada</a:t>
            </a:r>
            <a:r>
              <a:rPr lang="es-ES" sz="2000" dirty="0" smtClean="0"/>
              <a:t>, que a su vez puede ser el cierre de la válvula de compuerta o el paro del motor. Otros factores serían: la velocidad del líquido dentro de la conducción, el diámetro de la tubería, etc. etc.</a:t>
            </a:r>
          </a:p>
          <a:p>
            <a:pPr algn="just"/>
            <a:r>
              <a:rPr lang="es-ES" sz="2000" dirty="0" smtClean="0"/>
              <a:t>Para evitar este incremento del golpe de ariete o sobrepresión creada, se instalarán varios elementos como: Válvulas de retención, cámaras de aire, válvulas antiariete, etc</a:t>
            </a:r>
            <a:endParaRPr lang="es-ES" sz="20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67</a:t>
            </a:fld>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1143000"/>
          </a:xfrm>
          <a:solidFill>
            <a:srgbClr val="FF0000"/>
          </a:solidFill>
          <a:ln>
            <a:solidFill>
              <a:srgbClr val="FFFF00"/>
            </a:solidFill>
          </a:ln>
        </p:spPr>
        <p:txBody>
          <a:bodyPr/>
          <a:lstStyle/>
          <a:p>
            <a:pPr lvl="0" algn="ctr"/>
            <a:r>
              <a:rPr lang="es-ES" sz="3600" dirty="0" smtClean="0"/>
              <a:t>APROVECHAMIANETO DEL GOLPE DE ARIETE (ARIETE HIDRÁULICO)</a:t>
            </a:r>
            <a:endParaRPr lang="es-ES" sz="3600"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68</a:t>
            </a:fld>
            <a:endParaRPr lang="es-ES" dirty="0"/>
          </a:p>
        </p:txBody>
      </p:sp>
      <p:pic>
        <p:nvPicPr>
          <p:cNvPr id="6" name="5 Marcador de contenido"/>
          <p:cNvPicPr>
            <a:picLocks noGrp="1"/>
          </p:cNvPicPr>
          <p:nvPr>
            <p:ph idx="1"/>
          </p:nvPr>
        </p:nvPicPr>
        <p:blipFill>
          <a:blip r:embed="rId2"/>
          <a:srcRect/>
          <a:stretch>
            <a:fillRect/>
          </a:stretch>
        </p:blipFill>
        <p:spPr bwMode="auto">
          <a:xfrm>
            <a:off x="428596" y="1643050"/>
            <a:ext cx="8426842" cy="47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357166"/>
          </a:xfrm>
          <a:solidFill>
            <a:schemeClr val="accent2"/>
          </a:solidFill>
        </p:spPr>
        <p:txBody>
          <a:bodyPr/>
          <a:lstStyle/>
          <a:p>
            <a:pPr algn="ctr"/>
            <a:r>
              <a:rPr lang="es-ES" sz="2800" dirty="0" smtClean="0">
                <a:solidFill>
                  <a:srgbClr val="FF0000"/>
                </a:solidFill>
              </a:rPr>
              <a:t>EJERCICIOS</a:t>
            </a:r>
            <a:endParaRPr lang="es-ES" sz="2800" dirty="0">
              <a:solidFill>
                <a:srgbClr val="FF00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69</a:t>
            </a:fld>
            <a:endParaRPr lang="es-ES"/>
          </a:p>
        </p:txBody>
      </p:sp>
      <p:sp>
        <p:nvSpPr>
          <p:cNvPr id="496641" name="Rectangle 1"/>
          <p:cNvSpPr>
            <a:spLocks noChangeArrowheads="1"/>
          </p:cNvSpPr>
          <p:nvPr/>
        </p:nvSpPr>
        <p:spPr bwMode="auto">
          <a:xfrm>
            <a:off x="0" y="302383"/>
            <a:ext cx="9144000" cy="6555641"/>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01</a:t>
            </a:r>
            <a:endParaRPr kumimoji="0" lang="es-ES" sz="1050" b="1"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desea elevar un cuerpo de 1000 kg utilizando una elevadora hidráulica de plato grande circular de 50 cm de radio y plato pequeño circular de 8 cm de radio, calcula cuánta fuerza hay que hacer en el émbolo pequeño.</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este ejercicio nos dan datos para calcular las dos superficies y para el peso a levantar, es decir calculamos previamente S1, S2, F2  y calculamos F1 despejando.</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S2 = π R2 = π 0,52 = 0,785 m2              S1 = π R2 = π 0,082 = 0,0201 m2   </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F2  = m g = 1000 · 9,8 = 9800 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 multiplicamos en cruz y despejamos F1 = F2 · S1 / S2    introduciendo los datos anteriores: </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F1 = 251 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02</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Calcula la fuerza obtenida en el émbolo mayor de una prensa hidráulica si en el menor se hacen 5 N y los émbolos circulares tienen triple radio uno del otro.</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Sobre el plato menor de la prensa se coloca una masa de 6 kg, calcula qué masa se podría levantar colocada en el plato mayor.</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03 </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 tanque ahusado para un cohete contiene 0,250 m 3 de queroseno, con una masa de 205 kg . La presión en la superficie del queroseno es de 2,01 x 10 5 Pa . El queroseno ejerce una fuerza de 16,4 KN sobre el fondo del tanque, cuya área es de 0,0700 m 2 . Calcule la profundidad del queroseno. </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04</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pistón de un elevador hidráulico para autos tiene 0,30 m de diámetro. ¿Qué presión manométrica, en pascales y atmósferas, se requiere para levantar un auto de 1 200 kg?</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05</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cabeza de un pistón de motor Otto tiene un diámetro de 70 mm y por la combustión del gas se carga con 15400 N. ¿Cuál es la presión en la cabeza del pistón, en bar?</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06</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fuerza de presión en los pistones de los cilindros (bombines) de los frenos de las ruedas ha de ser de 750 daN en un cilindro de d=40 mm. ¿Cuál ha de ser la presión hidráulica P en daN/cm</a:t>
            </a:r>
            <a:r>
              <a:rPr kumimoji="0" lang="es-ES" sz="1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Problema 07</a:t>
            </a:r>
            <a:endParaRPr kumimoji="0" lang="es-ES" sz="105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El diámetro efectivo de una bomba de combustible es de 35mm. La presión de alimentación es P=0,17 daN/cm</a:t>
            </a:r>
            <a:r>
              <a:rPr kumimoji="0" lang="es-ES" sz="1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¿Cuál es la fuerza del resorte de la membrana, en N?</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68" y="0"/>
            <a:ext cx="2214578" cy="704866"/>
          </a:xfrm>
          <a:solidFill>
            <a:srgbClr val="C00000"/>
          </a:solidFill>
        </p:spPr>
        <p:txBody>
          <a:bodyPr/>
          <a:lstStyle/>
          <a:p>
            <a:pPr algn="ctr"/>
            <a:r>
              <a:rPr lang="es-ES" dirty="0" smtClean="0">
                <a:solidFill>
                  <a:srgbClr val="FFFF00"/>
                </a:solidFill>
              </a:rPr>
              <a:t>MASA</a:t>
            </a:r>
            <a:endParaRPr lang="es-ES" dirty="0">
              <a:solidFill>
                <a:srgbClr val="FFFF00"/>
              </a:solidFill>
            </a:endParaRPr>
          </a:p>
        </p:txBody>
      </p:sp>
      <p:sp>
        <p:nvSpPr>
          <p:cNvPr id="3" name="2 Marcador de contenido"/>
          <p:cNvSpPr>
            <a:spLocks noGrp="1"/>
          </p:cNvSpPr>
          <p:nvPr>
            <p:ph idx="1"/>
          </p:nvPr>
        </p:nvSpPr>
        <p:spPr>
          <a:xfrm>
            <a:off x="428596" y="785794"/>
            <a:ext cx="8229600" cy="1208085"/>
          </a:xfrm>
        </p:spPr>
        <p:txBody>
          <a:bodyPr/>
          <a:lstStyle/>
          <a:p>
            <a:pPr lvl="0" algn="just">
              <a:buNone/>
            </a:pPr>
            <a:r>
              <a:rPr lang="es-ES" dirty="0" smtClean="0"/>
              <a:t>   Es una magnitud básica que expresa la cantidad de materia de un cuerpo, depende de su volumen y densidad.</a:t>
            </a:r>
          </a:p>
          <a:p>
            <a:pPr algn="just"/>
            <a:endParaRPr lang="es-ES" dirty="0"/>
          </a:p>
        </p:txBody>
      </p:sp>
      <p:sp>
        <p:nvSpPr>
          <p:cNvPr id="4" name="3 Marcador de pie de página"/>
          <p:cNvSpPr>
            <a:spLocks noGrp="1"/>
          </p:cNvSpPr>
          <p:nvPr>
            <p:ph type="ftr" sz="quarter" idx="11"/>
          </p:nvPr>
        </p:nvSpPr>
        <p:spPr/>
        <p:txBody>
          <a:bodyPr/>
          <a:lstStyle/>
          <a:p>
            <a:pPr>
              <a:defRPr/>
            </a:pPr>
            <a:r>
              <a:rPr lang="es-ES" dirty="0" smtClean="0"/>
              <a:t>Ing. JUAN J. NINA CHARAJA</a:t>
            </a:r>
            <a:endParaRPr lang="es-ES" dirty="0"/>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7</a:t>
            </a:fld>
            <a:endParaRPr lang="es-ES" dirty="0"/>
          </a:p>
        </p:txBody>
      </p:sp>
      <p:sp>
        <p:nvSpPr>
          <p:cNvPr id="6" name="5 Rectángulo"/>
          <p:cNvSpPr/>
          <p:nvPr/>
        </p:nvSpPr>
        <p:spPr>
          <a:xfrm>
            <a:off x="500034" y="2143116"/>
            <a:ext cx="8143932" cy="1200329"/>
          </a:xfrm>
          <a:prstGeom prst="rect">
            <a:avLst/>
          </a:prstGeom>
          <a:solidFill>
            <a:srgbClr val="C00000"/>
          </a:solidFill>
        </p:spPr>
        <p:txBody>
          <a:bodyPr wrap="square">
            <a:spAutoFit/>
          </a:bodyPr>
          <a:lstStyle/>
          <a:p>
            <a:pPr marL="274320" indent="-274320" fontAlgn="auto">
              <a:spcAft>
                <a:spcPts val="0"/>
              </a:spcAft>
              <a:buClr>
                <a:schemeClr val="accent3"/>
              </a:buClr>
              <a:defRPr/>
            </a:pPr>
            <a:r>
              <a:rPr lang="es-ES" dirty="0" smtClean="0"/>
              <a:t>     La masa de un objeto es una cantidad fija; su peso varia en función de la aceleración de la gravedad.  Las propiedades de la masa no cambian cuando un vehículo espacial abandona la atracción de la tierra y entra en el espacio exterior.</a:t>
            </a:r>
          </a:p>
        </p:txBody>
      </p:sp>
      <p:sp>
        <p:nvSpPr>
          <p:cNvPr id="7" name="6 CuadroTexto"/>
          <p:cNvSpPr txBox="1"/>
          <p:nvPr/>
        </p:nvSpPr>
        <p:spPr>
          <a:xfrm>
            <a:off x="785786" y="3857628"/>
            <a:ext cx="1665841" cy="369332"/>
          </a:xfrm>
          <a:prstGeom prst="rect">
            <a:avLst/>
          </a:prstGeom>
          <a:solidFill>
            <a:srgbClr val="C00000"/>
          </a:solidFill>
        </p:spPr>
        <p:txBody>
          <a:bodyPr wrap="none" rtlCol="0">
            <a:spAutoFit/>
          </a:bodyPr>
          <a:lstStyle/>
          <a:p>
            <a:r>
              <a:rPr lang="es-ES" dirty="0" smtClean="0"/>
              <a:t>1 kg = 1000 gr</a:t>
            </a:r>
            <a:endParaRPr lang="es-ES" dirty="0"/>
          </a:p>
        </p:txBody>
      </p:sp>
      <p:sp>
        <p:nvSpPr>
          <p:cNvPr id="9" name="8 CuadroTexto"/>
          <p:cNvSpPr txBox="1"/>
          <p:nvPr/>
        </p:nvSpPr>
        <p:spPr>
          <a:xfrm>
            <a:off x="2357422" y="4500570"/>
            <a:ext cx="1909497" cy="369332"/>
          </a:xfrm>
          <a:prstGeom prst="rect">
            <a:avLst/>
          </a:prstGeom>
          <a:solidFill>
            <a:srgbClr val="C00000"/>
          </a:solidFill>
        </p:spPr>
        <p:txBody>
          <a:bodyPr wrap="none" rtlCol="0">
            <a:spAutoFit/>
          </a:bodyPr>
          <a:lstStyle/>
          <a:p>
            <a:r>
              <a:rPr lang="es-ES" dirty="0" smtClean="0"/>
              <a:t>1kg = 2,204 </a:t>
            </a:r>
            <a:r>
              <a:rPr lang="es-ES" dirty="0" err="1" smtClean="0"/>
              <a:t>Lbm</a:t>
            </a:r>
            <a:endParaRPr lang="es-ES" dirty="0"/>
          </a:p>
        </p:txBody>
      </p:sp>
      <p:sp>
        <p:nvSpPr>
          <p:cNvPr id="10" name="9 CuadroTexto"/>
          <p:cNvSpPr txBox="1"/>
          <p:nvPr/>
        </p:nvSpPr>
        <p:spPr>
          <a:xfrm>
            <a:off x="4429124" y="5143512"/>
            <a:ext cx="1935145" cy="369332"/>
          </a:xfrm>
          <a:prstGeom prst="rect">
            <a:avLst/>
          </a:prstGeom>
          <a:solidFill>
            <a:srgbClr val="C00000"/>
          </a:solidFill>
        </p:spPr>
        <p:txBody>
          <a:bodyPr wrap="none" rtlCol="0">
            <a:spAutoFit/>
          </a:bodyPr>
          <a:lstStyle/>
          <a:p>
            <a:r>
              <a:rPr lang="es-ES" dirty="0" smtClean="0"/>
              <a:t>1 </a:t>
            </a:r>
            <a:r>
              <a:rPr lang="es-ES" dirty="0" err="1" smtClean="0"/>
              <a:t>lbm</a:t>
            </a:r>
            <a:r>
              <a:rPr lang="es-ES" dirty="0" smtClean="0"/>
              <a:t> = 0,453 Kg</a:t>
            </a:r>
            <a:endParaRPr lang="es-ES" dirty="0"/>
          </a:p>
        </p:txBody>
      </p:sp>
      <p:sp>
        <p:nvSpPr>
          <p:cNvPr id="11" name="10 CuadroTexto"/>
          <p:cNvSpPr txBox="1"/>
          <p:nvPr/>
        </p:nvSpPr>
        <p:spPr>
          <a:xfrm>
            <a:off x="4929190" y="6072206"/>
            <a:ext cx="2294218" cy="369332"/>
          </a:xfrm>
          <a:prstGeom prst="rect">
            <a:avLst/>
          </a:prstGeom>
          <a:solidFill>
            <a:srgbClr val="FF0000"/>
          </a:solidFill>
        </p:spPr>
        <p:txBody>
          <a:bodyPr wrap="none" rtlCol="0">
            <a:spAutoFit/>
          </a:bodyPr>
          <a:lstStyle/>
          <a:p>
            <a:r>
              <a:rPr lang="es-ES" dirty="0" smtClean="0"/>
              <a:t>1lbm = 7000 gramos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8926" y="214290"/>
            <a:ext cx="3286148" cy="776304"/>
          </a:xfrm>
          <a:solidFill>
            <a:srgbClr val="FFC000"/>
          </a:solidFill>
        </p:spPr>
        <p:txBody>
          <a:bodyPr/>
          <a:lstStyle/>
          <a:p>
            <a:pPr algn="ctr"/>
            <a:r>
              <a:rPr lang="es-ES" dirty="0" smtClean="0">
                <a:solidFill>
                  <a:schemeClr val="bg1"/>
                </a:solidFill>
              </a:rPr>
              <a:t>DENSIDAD</a:t>
            </a:r>
            <a:endParaRPr lang="es-ES" dirty="0">
              <a:solidFill>
                <a:schemeClr val="bg1"/>
              </a:solidFill>
            </a:endParaRPr>
          </a:p>
        </p:txBody>
      </p:sp>
      <p:sp>
        <p:nvSpPr>
          <p:cNvPr id="3" name="2 Marcador de contenido"/>
          <p:cNvSpPr>
            <a:spLocks noGrp="1"/>
          </p:cNvSpPr>
          <p:nvPr>
            <p:ph idx="1"/>
          </p:nvPr>
        </p:nvSpPr>
        <p:spPr>
          <a:xfrm>
            <a:off x="428596" y="928670"/>
            <a:ext cx="8229600" cy="2571768"/>
          </a:xfrm>
        </p:spPr>
        <p:txBody>
          <a:bodyPr/>
          <a:lstStyle/>
          <a:p>
            <a:pPr lvl="0" algn="just">
              <a:buNone/>
            </a:pPr>
            <a:r>
              <a:rPr lang="es-ES" dirty="0" smtClean="0"/>
              <a:t>   Es el cociente entre la masa de una sustancia por unidad de volumen. </a:t>
            </a:r>
            <a:r>
              <a:rPr lang="es-ES" dirty="0" smtClean="0">
                <a:solidFill>
                  <a:srgbClr val="FFFF00"/>
                </a:solidFill>
              </a:rPr>
              <a:t>De esta manera, un liquido puede ser muy denso y ser poco viscoso</a:t>
            </a:r>
            <a:r>
              <a:rPr lang="es-ES" dirty="0" smtClean="0"/>
              <a:t>, </a:t>
            </a:r>
            <a:r>
              <a:rPr lang="es-ES" dirty="0" smtClean="0">
                <a:solidFill>
                  <a:srgbClr val="FFFF00"/>
                </a:solidFill>
              </a:rPr>
              <a:t>y al contrario</a:t>
            </a:r>
            <a:r>
              <a:rPr lang="es-ES" dirty="0" smtClean="0"/>
              <a:t>. </a:t>
            </a:r>
            <a:r>
              <a:rPr lang="es-ES" dirty="0" smtClean="0">
                <a:solidFill>
                  <a:srgbClr val="03ED19"/>
                </a:solidFill>
              </a:rPr>
              <a:t>Ejemplo</a:t>
            </a:r>
            <a:r>
              <a:rPr lang="es-ES" dirty="0" smtClean="0">
                <a:solidFill>
                  <a:srgbClr val="FF0000"/>
                </a:solidFill>
              </a:rPr>
              <a:t>: </a:t>
            </a:r>
            <a:r>
              <a:rPr lang="es-ES" dirty="0" smtClean="0">
                <a:solidFill>
                  <a:schemeClr val="bg1"/>
                </a:solidFill>
              </a:rPr>
              <a:t>el aceite es menos denso que el agua, por eso flota sobre ella</a:t>
            </a:r>
            <a:r>
              <a:rPr lang="es-ES" dirty="0" smtClean="0"/>
              <a:t>. Y no obstante, </a:t>
            </a:r>
            <a:r>
              <a:rPr lang="es-ES" dirty="0" smtClean="0">
                <a:solidFill>
                  <a:srgbClr val="FFC000"/>
                </a:solidFill>
              </a:rPr>
              <a:t>el aceite es mucho mas viscoso que el agua</a:t>
            </a:r>
            <a:r>
              <a:rPr lang="es-ES" dirty="0" smtClean="0"/>
              <a:t>; tarda mas en vaciarse que el agua.</a:t>
            </a:r>
          </a:p>
          <a:p>
            <a:pPr algn="just"/>
            <a:endParaRPr lang="es-ES" dirty="0"/>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8</a:t>
            </a:fld>
            <a:endParaRPr lang="es-ES"/>
          </a:p>
        </p:txBody>
      </p:sp>
      <p:sp>
        <p:nvSpPr>
          <p:cNvPr id="6" name="5 CuadroTexto"/>
          <p:cNvSpPr txBox="1"/>
          <p:nvPr/>
        </p:nvSpPr>
        <p:spPr>
          <a:xfrm>
            <a:off x="785786" y="3429001"/>
            <a:ext cx="7715304" cy="1015663"/>
          </a:xfrm>
          <a:prstGeom prst="rect">
            <a:avLst/>
          </a:prstGeom>
          <a:solidFill>
            <a:srgbClr val="C00000"/>
          </a:solidFill>
        </p:spPr>
        <p:txBody>
          <a:bodyPr wrap="square" rtlCol="0">
            <a:spAutoFit/>
          </a:bodyPr>
          <a:lstStyle/>
          <a:p>
            <a:r>
              <a:rPr lang="es-ES" dirty="0" smtClean="0"/>
              <a:t>1dm3 de agua tiene 1 kg de masa, entonces la densidad del agua será:</a:t>
            </a:r>
          </a:p>
          <a:p>
            <a:endParaRPr lang="es-ES" dirty="0" smtClean="0"/>
          </a:p>
          <a:p>
            <a:pPr algn="ctr"/>
            <a:r>
              <a:rPr lang="es-ES" sz="2400" dirty="0" smtClean="0">
                <a:solidFill>
                  <a:srgbClr val="FFFF00"/>
                </a:solidFill>
              </a:rPr>
              <a:t>1 kg/dm3</a:t>
            </a:r>
            <a:endParaRPr lang="es-ES" sz="2400" dirty="0">
              <a:solidFill>
                <a:srgbClr val="FFFF00"/>
              </a:solidFill>
            </a:endParaRPr>
          </a:p>
        </p:txBody>
      </p:sp>
      <p:graphicFrame>
        <p:nvGraphicFramePr>
          <p:cNvPr id="8" name="7 Objeto"/>
          <p:cNvGraphicFramePr>
            <a:graphicFrameLocks noChangeAspect="1"/>
          </p:cNvGraphicFramePr>
          <p:nvPr/>
        </p:nvGraphicFramePr>
        <p:xfrm>
          <a:off x="4514850" y="3321050"/>
          <a:ext cx="114300" cy="215900"/>
        </p:xfrm>
        <a:graphic>
          <a:graphicData uri="http://schemas.openxmlformats.org/presentationml/2006/ole">
            <p:oleObj spid="_x0000_s2051" name="Ecuación" r:id="rId3" imgW="114120" imgH="215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3174" y="0"/>
            <a:ext cx="3857652" cy="847742"/>
          </a:xfrm>
          <a:solidFill>
            <a:srgbClr val="C00000"/>
          </a:solidFill>
          <a:ln>
            <a:solidFill>
              <a:schemeClr val="tx1"/>
            </a:solidFill>
          </a:ln>
        </p:spPr>
        <p:txBody>
          <a:bodyPr/>
          <a:lstStyle/>
          <a:p>
            <a:pPr lvl="0" algn="ctr"/>
            <a:r>
              <a:rPr lang="es-ES" sz="5400" dirty="0" smtClean="0">
                <a:solidFill>
                  <a:srgbClr val="FFFF00"/>
                </a:solidFill>
              </a:rPr>
              <a:t>VISCOSIDAD</a:t>
            </a:r>
            <a:endParaRPr lang="es-ES" dirty="0">
              <a:solidFill>
                <a:srgbClr val="FFFF00"/>
              </a:solidFill>
            </a:endParaRPr>
          </a:p>
        </p:txBody>
      </p:sp>
      <p:sp>
        <p:nvSpPr>
          <p:cNvPr id="3" name="2 Marcador de contenido"/>
          <p:cNvSpPr>
            <a:spLocks noGrp="1"/>
          </p:cNvSpPr>
          <p:nvPr>
            <p:ph idx="1"/>
          </p:nvPr>
        </p:nvSpPr>
        <p:spPr>
          <a:xfrm>
            <a:off x="214282" y="857233"/>
            <a:ext cx="8572560" cy="1000132"/>
          </a:xfrm>
        </p:spPr>
        <p:txBody>
          <a:bodyPr/>
          <a:lstStyle/>
          <a:p>
            <a:pPr algn="just">
              <a:buNone/>
            </a:pPr>
            <a:r>
              <a:rPr lang="es-ES" sz="2400" b="1" dirty="0" smtClean="0"/>
              <a:t>    La viscosidad es la resistencia de un líquido a fluir, es decir la resistencia al movimiento de sus moléculas, debida al rozamiento entre las mismas a ciertas temperaturas</a:t>
            </a:r>
            <a:r>
              <a:rPr lang="es-ES" sz="2000" b="1" dirty="0" smtClean="0"/>
              <a:t>.</a:t>
            </a:r>
            <a:endParaRPr lang="es-ES" sz="2400" dirty="0">
              <a:solidFill>
                <a:srgbClr val="FFFF00"/>
              </a:solidFill>
            </a:endParaRPr>
          </a:p>
        </p:txBody>
      </p:sp>
      <p:sp>
        <p:nvSpPr>
          <p:cNvPr id="4" name="3 Marcador de pie de página"/>
          <p:cNvSpPr>
            <a:spLocks noGrp="1"/>
          </p:cNvSpPr>
          <p:nvPr>
            <p:ph type="ftr" sz="quarter" idx="11"/>
          </p:nvPr>
        </p:nvSpPr>
        <p:spPr/>
        <p:txBody>
          <a:bodyPr/>
          <a:lstStyle/>
          <a:p>
            <a:pPr>
              <a:defRPr/>
            </a:pPr>
            <a:r>
              <a:rPr lang="es-ES" smtClean="0"/>
              <a:t>Ing. JUAN J. NINA CHARAJA</a:t>
            </a:r>
            <a:endParaRPr lang="es-ES"/>
          </a:p>
        </p:txBody>
      </p:sp>
      <p:sp>
        <p:nvSpPr>
          <p:cNvPr id="5" name="4 Marcador de número de diapositiva"/>
          <p:cNvSpPr>
            <a:spLocks noGrp="1"/>
          </p:cNvSpPr>
          <p:nvPr>
            <p:ph type="sldNum" sz="quarter" idx="12"/>
          </p:nvPr>
        </p:nvSpPr>
        <p:spPr/>
        <p:txBody>
          <a:bodyPr/>
          <a:lstStyle/>
          <a:p>
            <a:pPr>
              <a:defRPr/>
            </a:pPr>
            <a:fld id="{BC0B057D-10D3-4546-8FFC-48D077BA00E5}" type="slidenum">
              <a:rPr lang="es-ES" smtClean="0"/>
              <a:pPr>
                <a:defRPr/>
              </a:pPr>
              <a:t>9</a:t>
            </a:fld>
            <a:endParaRPr lang="es-ES"/>
          </a:p>
        </p:txBody>
      </p:sp>
      <p:sp>
        <p:nvSpPr>
          <p:cNvPr id="6" name="5 Rectángulo"/>
          <p:cNvSpPr/>
          <p:nvPr/>
        </p:nvSpPr>
        <p:spPr>
          <a:xfrm>
            <a:off x="571472" y="2571744"/>
            <a:ext cx="8215370" cy="923330"/>
          </a:xfrm>
          <a:prstGeom prst="rect">
            <a:avLst/>
          </a:prstGeom>
          <a:solidFill>
            <a:srgbClr val="C00000"/>
          </a:solidFill>
        </p:spPr>
        <p:txBody>
          <a:bodyPr wrap="square">
            <a:spAutoFit/>
          </a:bodyPr>
          <a:lstStyle/>
          <a:p>
            <a:r>
              <a:rPr lang="es-ES" dirty="0" smtClean="0"/>
              <a:t>La viscosidad es característica de todos los fluidos, tanto </a:t>
            </a:r>
            <a:r>
              <a:rPr lang="es-ES" b="1" dirty="0" smtClean="0">
                <a:hlinkClick r:id="rId2" tooltip="Líquido"/>
              </a:rPr>
              <a:t>líquidos</a:t>
            </a:r>
            <a:r>
              <a:rPr lang="es-ES" dirty="0" smtClean="0"/>
              <a:t> como </a:t>
            </a:r>
            <a:r>
              <a:rPr lang="es-ES" b="1" dirty="0" smtClean="0">
                <a:hlinkClick r:id="rId3" tooltip="Gas"/>
              </a:rPr>
              <a:t>gases</a:t>
            </a:r>
            <a:r>
              <a:rPr lang="es-ES" dirty="0" smtClean="0"/>
              <a:t>, si bien, en este último caso su efecto suele ser despreciable, están más cerca de ser fluidos ideales.</a:t>
            </a:r>
          </a:p>
        </p:txBody>
      </p:sp>
      <p:sp>
        <p:nvSpPr>
          <p:cNvPr id="7" name="6 Rectángulo"/>
          <p:cNvSpPr/>
          <p:nvPr/>
        </p:nvSpPr>
        <p:spPr>
          <a:xfrm>
            <a:off x="571472" y="3571876"/>
            <a:ext cx="8215370" cy="646331"/>
          </a:xfrm>
          <a:prstGeom prst="rect">
            <a:avLst/>
          </a:prstGeom>
          <a:solidFill>
            <a:srgbClr val="C00000"/>
          </a:solidFill>
        </p:spPr>
        <p:txBody>
          <a:bodyPr wrap="square">
            <a:spAutoFit/>
          </a:bodyPr>
          <a:lstStyle/>
          <a:p>
            <a:r>
              <a:rPr lang="es-ES" dirty="0" smtClean="0"/>
              <a:t>Sus unidades son el  </a:t>
            </a:r>
            <a:r>
              <a:rPr lang="es-ES" dirty="0" smtClean="0">
                <a:solidFill>
                  <a:srgbClr val="FFFF00"/>
                </a:solidFill>
              </a:rPr>
              <a:t>Stokes</a:t>
            </a:r>
            <a:r>
              <a:rPr lang="es-ES" dirty="0" smtClean="0"/>
              <a:t> ó </a:t>
            </a:r>
            <a:r>
              <a:rPr lang="es-ES" dirty="0" smtClean="0">
                <a:solidFill>
                  <a:srgbClr val="FFFF00"/>
                </a:solidFill>
              </a:rPr>
              <a:t>Centistokes (cSt) </a:t>
            </a:r>
            <a:r>
              <a:rPr lang="es-ES" dirty="0" smtClean="0"/>
              <a:t>y </a:t>
            </a:r>
            <a:r>
              <a:rPr lang="es-ES" dirty="0" smtClean="0">
                <a:solidFill>
                  <a:srgbClr val="00B0F0"/>
                </a:solidFill>
              </a:rPr>
              <a:t>Poise</a:t>
            </a:r>
            <a:r>
              <a:rPr lang="es-ES" dirty="0" smtClean="0"/>
              <a:t> ó </a:t>
            </a:r>
            <a:r>
              <a:rPr lang="es-ES" dirty="0" smtClean="0">
                <a:solidFill>
                  <a:srgbClr val="00B0F0"/>
                </a:solidFill>
              </a:rPr>
              <a:t>Centipoise</a:t>
            </a:r>
            <a:r>
              <a:rPr lang="es-ES" dirty="0" smtClean="0"/>
              <a:t> (gr/</a:t>
            </a:r>
            <a:r>
              <a:rPr lang="es-ES" dirty="0" err="1" smtClean="0">
                <a:hlinkClick r:id="rId4"/>
              </a:rPr>
              <a:t>Seg</a:t>
            </a:r>
            <a:r>
              <a:rPr lang="es-ES" dirty="0" smtClean="0">
                <a:hlinkClick r:id="rId4"/>
              </a:rPr>
              <a:t> Cm</a:t>
            </a:r>
            <a:r>
              <a:rPr lang="es-ES" dirty="0" smtClean="0"/>
              <a:t>), siendo muy utilizada para fines prácticos.</a:t>
            </a:r>
            <a:endParaRPr lang="es-ES" dirty="0"/>
          </a:p>
        </p:txBody>
      </p:sp>
      <p:sp>
        <p:nvSpPr>
          <p:cNvPr id="8" name="7 Rectángulo"/>
          <p:cNvSpPr/>
          <p:nvPr/>
        </p:nvSpPr>
        <p:spPr>
          <a:xfrm>
            <a:off x="571472" y="4357694"/>
            <a:ext cx="8215370" cy="2308324"/>
          </a:xfrm>
          <a:prstGeom prst="rect">
            <a:avLst/>
          </a:prstGeom>
          <a:solidFill>
            <a:srgbClr val="C00000"/>
          </a:solidFill>
        </p:spPr>
        <p:txBody>
          <a:bodyPr wrap="square">
            <a:spAutoFit/>
          </a:bodyPr>
          <a:lstStyle/>
          <a:p>
            <a:pPr algn="just"/>
            <a:r>
              <a:rPr lang="es-ES" dirty="0" smtClean="0"/>
              <a:t>La viscosidad es la característica mas importante de la lubricación de cualquier maquina. </a:t>
            </a:r>
          </a:p>
          <a:p>
            <a:pPr algn="just"/>
            <a:r>
              <a:rPr lang="es-ES" dirty="0" smtClean="0"/>
              <a:t>Si la viscosidad del aceite es muy baja para la aplicación, el desgaste es mayor por falta de colchón hidrodinámico. </a:t>
            </a:r>
          </a:p>
          <a:p>
            <a:pPr algn="just"/>
            <a:r>
              <a:rPr lang="es-ES" dirty="0" smtClean="0"/>
              <a:t>Si la viscosidad del aceite es muy alta para la aplicación, el consumo de energía es mayor y el desgaste puede ser mayor por falta de circulación. </a:t>
            </a:r>
          </a:p>
          <a:p>
            <a:pPr algn="just"/>
            <a:r>
              <a:rPr lang="es-ES" dirty="0" smtClean="0"/>
              <a:t>Solamente la viscosidad correcta maximizará la vida útil y la eficiencia del </a:t>
            </a:r>
            <a:r>
              <a:rPr lang="es-ES" dirty="0" smtClean="0">
                <a:hlinkClick r:id="rId5" tooltip="Motor"/>
              </a:rPr>
              <a:t>motor</a:t>
            </a:r>
            <a:r>
              <a:rPr lang="es-ES" dirty="0" smtClean="0"/>
              <a:t>, </a:t>
            </a:r>
            <a:r>
              <a:rPr lang="es-ES" dirty="0" smtClean="0">
                <a:hlinkClick r:id="rId6" tooltip="Transmisión"/>
              </a:rPr>
              <a:t>transmisión</a:t>
            </a:r>
            <a:r>
              <a:rPr lang="es-ES" dirty="0" smtClean="0"/>
              <a:t>, </a:t>
            </a:r>
            <a:r>
              <a:rPr lang="es-ES" dirty="0" smtClean="0">
                <a:hlinkClick r:id="rId7" tooltip="Sistema hidráulico"/>
              </a:rPr>
              <a:t>sistema hidráulico</a:t>
            </a:r>
            <a:r>
              <a:rPr lang="es-ES" dirty="0" smtClean="0"/>
              <a:t> o lo que sea la aplicación.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3470</TotalTime>
  <Words>4600</Words>
  <Application>Microsoft Office PowerPoint</Application>
  <PresentationFormat>Presentación en pantalla (4:3)</PresentationFormat>
  <Paragraphs>520</Paragraphs>
  <Slides>69</Slides>
  <Notes>1</Notes>
  <HiddenSlides>0</HiddenSlides>
  <MMClips>4</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1" baseType="lpstr">
      <vt:lpstr>Flujo</vt:lpstr>
      <vt:lpstr>Ecuación</vt:lpstr>
      <vt:lpstr>Diapositiva 1</vt:lpstr>
      <vt:lpstr>CAPACIDAD TERMINAL Nº O1</vt:lpstr>
      <vt:lpstr>ACTIVIDAD DE APRENDIZAJE Nº01</vt:lpstr>
      <vt:lpstr>FLUIDOS</vt:lpstr>
      <vt:lpstr>HIDRÁULICA</vt:lpstr>
      <vt:lpstr>VOLUMEN</vt:lpstr>
      <vt:lpstr>MASA</vt:lpstr>
      <vt:lpstr>DENSIDAD</vt:lpstr>
      <vt:lpstr>VISCOSIDAD</vt:lpstr>
      <vt:lpstr>ACEITES Y GRASAS LUBRICANTES</vt:lpstr>
      <vt:lpstr>Diapositiva 11</vt:lpstr>
      <vt:lpstr>CLASIFICACIÓN SAE, ACEITES PARA MOTOR</vt:lpstr>
      <vt:lpstr>Diapositiva 13</vt:lpstr>
      <vt:lpstr>Diapositiva 14</vt:lpstr>
      <vt:lpstr>Diapositiva 15</vt:lpstr>
      <vt:lpstr>Diapositiva 16</vt:lpstr>
      <vt:lpstr>Diapositiva 17</vt:lpstr>
      <vt:lpstr>Diapositiva 18</vt:lpstr>
      <vt:lpstr>FUERZA</vt:lpstr>
      <vt:lpstr>PESO=FUERZA</vt:lpstr>
      <vt:lpstr>SUPERFICIE</vt:lpstr>
      <vt:lpstr>PRESIÓN</vt:lpstr>
      <vt:lpstr>Presión atmosférica, absoluta y relativa</vt:lpstr>
      <vt:lpstr>Presión de vacío</vt:lpstr>
      <vt:lpstr>CALOR</vt:lpstr>
      <vt:lpstr>CALOR</vt:lpstr>
      <vt:lpstr>TEMPERATURA</vt:lpstr>
      <vt:lpstr>TRABAJO</vt:lpstr>
      <vt:lpstr>POTENCIA</vt:lpstr>
      <vt:lpstr>Diapositiva 30</vt:lpstr>
      <vt:lpstr>PROPIEDADES DE LOS LÍQUIDOS</vt:lpstr>
      <vt:lpstr>VENTAJAS DE LOS LIQUIDOS</vt:lpstr>
      <vt:lpstr>DESVENTAJAS DE LOS LÍQUIDOS</vt:lpstr>
      <vt:lpstr>VENTAJAS DE LOS GASES</vt:lpstr>
      <vt:lpstr>DESVENTAJAS DE LOS GASES</vt:lpstr>
      <vt:lpstr>Diapositiva 36</vt:lpstr>
      <vt:lpstr>ACTIVIDAD DE APRENDIZAJE Nº02</vt:lpstr>
      <vt:lpstr>LEY DE LA PALANCA</vt:lpstr>
      <vt:lpstr>PRINCIPIO DE PASCAL</vt:lpstr>
      <vt:lpstr>APLICACIONES DEL PRINCIPIO DE PASCAL</vt:lpstr>
      <vt:lpstr>APLICACIONES DEL PRINCIPIO DE PASCAL</vt:lpstr>
      <vt:lpstr>Diapositiva 42</vt:lpstr>
      <vt:lpstr>APLICACIONES DEL PRINCIPIO DE PASCAL</vt:lpstr>
      <vt:lpstr>APLICACIONES DEL PRINCIPIO DE PASCAL</vt:lpstr>
      <vt:lpstr>APLICACIONES DEL PRINCIPIO DE PASCAL</vt:lpstr>
      <vt:lpstr>APLICACIONES DEL PRINCIPIO DE PASCAL</vt:lpstr>
      <vt:lpstr>APLICACIONES DEL PRINCIPIO DE PASCAL</vt:lpstr>
      <vt:lpstr>APLICACIONES DEL PRINCIPIO DE PASCAL</vt:lpstr>
      <vt:lpstr>APLICACIONES DEL PRINCIPIO DE PASCAL</vt:lpstr>
      <vt:lpstr>SERVO-FRENOS</vt:lpstr>
      <vt:lpstr>Diapositiva 51</vt:lpstr>
      <vt:lpstr>PRINCIPIO DE PASCAL</vt:lpstr>
      <vt:lpstr>PRINCIPIO DE PASCAL</vt:lpstr>
      <vt:lpstr>PRINCIPIO DE CONTINUIDAD</vt:lpstr>
      <vt:lpstr>PRINCIPIO DE CONTINUIDAD</vt:lpstr>
      <vt:lpstr>Principio de continuidad</vt:lpstr>
      <vt:lpstr>Principio de Bernuolli</vt:lpstr>
      <vt:lpstr>TEOREMA DE BERNOULLI</vt:lpstr>
      <vt:lpstr>TEOREMA DE BERNOULLI</vt:lpstr>
      <vt:lpstr>RESUMEN DEL PRINCIPIO DE CONTINUIDAD Y TEOREMA DE BERNOILLE</vt:lpstr>
      <vt:lpstr>Diapositiva 61</vt:lpstr>
      <vt:lpstr>Diapositiva 62</vt:lpstr>
      <vt:lpstr>TUBO DE VENTURI</vt:lpstr>
      <vt:lpstr>APLICACIÓN DEL TUBO DE VENTURI</vt:lpstr>
      <vt:lpstr>CAVITACION</vt:lpstr>
      <vt:lpstr>CAVITACION</vt:lpstr>
      <vt:lpstr>GOLPE DE ARIETE</vt:lpstr>
      <vt:lpstr>APROVECHAMIANETO DEL GOLPE DE ARIETE (ARIETE HIDRÁULICO)</vt:lpstr>
      <vt:lpstr>EJERCICIOS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WinXP</cp:lastModifiedBy>
  <cp:revision>305</cp:revision>
  <dcterms:created xsi:type="dcterms:W3CDTF">2009-07-02T01:21:18Z</dcterms:created>
  <dcterms:modified xsi:type="dcterms:W3CDTF">2011-09-28T20:38:52Z</dcterms:modified>
</cp:coreProperties>
</file>