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08" r:id="rId2"/>
    <p:sldId id="256" r:id="rId3"/>
    <p:sldId id="281" r:id="rId4"/>
    <p:sldId id="282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8" r:id="rId19"/>
    <p:sldId id="303" r:id="rId20"/>
    <p:sldId id="297" r:id="rId21"/>
    <p:sldId id="271" r:id="rId22"/>
    <p:sldId id="272" r:id="rId23"/>
    <p:sldId id="321" r:id="rId24"/>
    <p:sldId id="325" r:id="rId25"/>
    <p:sldId id="262" r:id="rId26"/>
    <p:sldId id="263" r:id="rId27"/>
    <p:sldId id="265" r:id="rId28"/>
    <p:sldId id="306" r:id="rId29"/>
    <p:sldId id="305" r:id="rId30"/>
    <p:sldId id="300" r:id="rId31"/>
    <p:sldId id="301" r:id="rId32"/>
    <p:sldId id="302" r:id="rId33"/>
    <p:sldId id="304" r:id="rId34"/>
    <p:sldId id="309" r:id="rId35"/>
    <p:sldId id="310" r:id="rId36"/>
    <p:sldId id="311" r:id="rId37"/>
    <p:sldId id="312" r:id="rId38"/>
    <p:sldId id="313" r:id="rId39"/>
    <p:sldId id="319" r:id="rId40"/>
    <p:sldId id="320" r:id="rId41"/>
    <p:sldId id="317" r:id="rId42"/>
    <p:sldId id="316" r:id="rId43"/>
    <p:sldId id="318" r:id="rId44"/>
    <p:sldId id="315" r:id="rId45"/>
    <p:sldId id="314" r:id="rId46"/>
    <p:sldId id="322" r:id="rId47"/>
    <p:sldId id="324" r:id="rId4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EDA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B35C4-86AA-4AFD-9CA6-22B79DFF16F2}" type="datetimeFigureOut">
              <a:rPr lang="es-ES" smtClean="0"/>
              <a:pPr/>
              <a:t>19/10/2010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7C017-D8CD-44A1-9411-399AF52B8CD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30824-85A9-40D1-BBF0-2F09053F2D9C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2C50-6365-4F29-84D7-6CFCB028763F}" type="datetimeFigureOut">
              <a:rPr lang="es-ES" smtClean="0"/>
              <a:pPr/>
              <a:t>19/10/2010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44AE-DE8F-44CB-84E5-A171DD2BDD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2C50-6365-4F29-84D7-6CFCB028763F}" type="datetimeFigureOut">
              <a:rPr lang="es-ES" smtClean="0"/>
              <a:pPr/>
              <a:t>19/10/2010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44AE-DE8F-44CB-84E5-A171DD2BDD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2C50-6365-4F29-84D7-6CFCB028763F}" type="datetimeFigureOut">
              <a:rPr lang="es-ES" smtClean="0"/>
              <a:pPr/>
              <a:t>19/10/2010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44AE-DE8F-44CB-84E5-A171DD2BDD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2C50-6365-4F29-84D7-6CFCB028763F}" type="datetimeFigureOut">
              <a:rPr lang="es-ES" smtClean="0"/>
              <a:pPr/>
              <a:t>19/10/2010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44AE-DE8F-44CB-84E5-A171DD2BDD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2C50-6365-4F29-84D7-6CFCB028763F}" type="datetimeFigureOut">
              <a:rPr lang="es-ES" smtClean="0"/>
              <a:pPr/>
              <a:t>19/10/2010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44AE-DE8F-44CB-84E5-A171DD2BDD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2C50-6365-4F29-84D7-6CFCB028763F}" type="datetimeFigureOut">
              <a:rPr lang="es-ES" smtClean="0"/>
              <a:pPr/>
              <a:t>19/10/2010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44AE-DE8F-44CB-84E5-A171DD2BDD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2C50-6365-4F29-84D7-6CFCB028763F}" type="datetimeFigureOut">
              <a:rPr lang="es-ES" smtClean="0"/>
              <a:pPr/>
              <a:t>19/10/2010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44AE-DE8F-44CB-84E5-A171DD2BDD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2C50-6365-4F29-84D7-6CFCB028763F}" type="datetimeFigureOut">
              <a:rPr lang="es-ES" smtClean="0"/>
              <a:pPr/>
              <a:t>19/10/2010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44AE-DE8F-44CB-84E5-A171DD2BDD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2C50-6365-4F29-84D7-6CFCB028763F}" type="datetimeFigureOut">
              <a:rPr lang="es-ES" smtClean="0"/>
              <a:pPr/>
              <a:t>19/10/2010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44AE-DE8F-44CB-84E5-A171DD2BDD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2C50-6365-4F29-84D7-6CFCB028763F}" type="datetimeFigureOut">
              <a:rPr lang="es-ES" smtClean="0"/>
              <a:pPr/>
              <a:t>19/10/2010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44AE-DE8F-44CB-84E5-A171DD2BDD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2C50-6365-4F29-84D7-6CFCB028763F}" type="datetimeFigureOut">
              <a:rPr lang="es-ES" smtClean="0"/>
              <a:pPr/>
              <a:t>19/10/2010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44AE-DE8F-44CB-84E5-A171DD2BDD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E2C50-6365-4F29-84D7-6CFCB028763F}" type="datetimeFigureOut">
              <a:rPr lang="es-ES" smtClean="0"/>
              <a:pPr/>
              <a:t>19/10/2010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844AE-DE8F-44CB-84E5-A171DD2BDD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8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598632" y="2143116"/>
            <a:ext cx="5759450" cy="12003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SIMBOLOGÍA HIDRÁULICA</a:t>
            </a:r>
            <a:endParaRPr lang="es-E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714612" y="4000504"/>
            <a:ext cx="3929090" cy="104644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 smtClean="0">
                <a:solidFill>
                  <a:srgbClr val="0000FF"/>
                </a:solidFill>
                <a:latin typeface="Arial" charset="0"/>
              </a:rPr>
              <a:t>Ing</a:t>
            </a:r>
            <a:r>
              <a:rPr lang="es-ES" sz="2000" b="1" dirty="0">
                <a:solidFill>
                  <a:srgbClr val="0000FF"/>
                </a:solidFill>
                <a:latin typeface="Arial" charset="0"/>
              </a:rPr>
              <a:t>. </a:t>
            </a:r>
            <a:r>
              <a:rPr lang="es-ES" sz="2000" b="1" dirty="0" smtClean="0">
                <a:solidFill>
                  <a:srgbClr val="0000FF"/>
                </a:solidFill>
                <a:latin typeface="Arial" charset="0"/>
              </a:rPr>
              <a:t>Juan J. Nina Charaja</a:t>
            </a:r>
          </a:p>
          <a:p>
            <a:pPr algn="ctr">
              <a:spcBef>
                <a:spcPct val="50000"/>
              </a:spcBef>
            </a:pPr>
            <a:r>
              <a:rPr lang="es-ES" sz="1200" b="1" dirty="0" smtClean="0">
                <a:solidFill>
                  <a:srgbClr val="0000FF"/>
                </a:solidFill>
                <a:latin typeface="Arial" charset="0"/>
              </a:rPr>
              <a:t>CIP 99002</a:t>
            </a:r>
            <a:endParaRPr lang="es-ES" sz="1050" b="1" dirty="0">
              <a:solidFill>
                <a:srgbClr val="0000FF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s-ES" sz="1600" b="1" dirty="0" smtClean="0">
                <a:solidFill>
                  <a:srgbClr val="00B0F0"/>
                </a:solidFill>
                <a:latin typeface="Arial" charset="0"/>
              </a:rPr>
              <a:t>juan_jose.24@hotmail.com</a:t>
            </a:r>
            <a:r>
              <a:rPr lang="es-ES" sz="1600" b="1" dirty="0" smtClean="0">
                <a:solidFill>
                  <a:srgbClr val="0000FF"/>
                </a:solidFill>
                <a:latin typeface="Arial" charset="0"/>
              </a:rPr>
              <a:t> </a:t>
            </a:r>
            <a:endParaRPr lang="es-ES" sz="16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3428992" y="5715016"/>
            <a:ext cx="3000396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dirty="0" smtClean="0">
                <a:solidFill>
                  <a:srgbClr val="C00000"/>
                </a:solidFill>
              </a:rPr>
              <a:t>Docente de Mecánica Automotriz</a:t>
            </a:r>
            <a:endParaRPr lang="es-ES" sz="1400" b="1" dirty="0">
              <a:solidFill>
                <a:srgbClr val="C00000"/>
              </a:solidFill>
            </a:endParaRPr>
          </a:p>
        </p:txBody>
      </p:sp>
      <p:pic>
        <p:nvPicPr>
          <p:cNvPr id="2061" name="Picture 13" descr="D:\Mis imágenes\Imagen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000504"/>
            <a:ext cx="1982405" cy="2643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9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71480"/>
            <a:ext cx="1357322" cy="1285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928794" y="571480"/>
            <a:ext cx="5429288" cy="12926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INSTITUTO DE</a:t>
            </a:r>
            <a:r>
              <a:rPr kumimoji="0" lang="es-ES" sz="1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 EDUCACIÓN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 SUPERIOR TECNOLÓGICO PÚBLICO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“FRANCISCO DE PAULA GONZALES VIGIL”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TACNA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Revalidado por el Ministerio de Educación R.D. Nº 0668-2006-ED y R.D. Nº 0025-2007-ED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  <p:pic>
        <p:nvPicPr>
          <p:cNvPr id="1026" name="Picture 2" descr="D:\Mis imágenes\logo IS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3929066"/>
            <a:ext cx="1444635" cy="928694"/>
          </a:xfrm>
          <a:prstGeom prst="rect">
            <a:avLst/>
          </a:prstGeom>
          <a:noFill/>
        </p:spPr>
      </p:pic>
      <p:pic>
        <p:nvPicPr>
          <p:cNvPr id="1027" name="Picture 3" descr="D:\Mis imágenes\LOGO M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4929198"/>
            <a:ext cx="1428760" cy="18735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8" name="Picture 4" descr="D:\Mis imágenes\CI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51756" y="571480"/>
            <a:ext cx="1120772" cy="12861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450240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7225" y="1428736"/>
            <a:ext cx="467677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85728"/>
            <a:ext cx="696520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500066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6676" y="857232"/>
            <a:ext cx="4648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285992"/>
            <a:ext cx="4569683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91075" y="1805005"/>
            <a:ext cx="435292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5500694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571480"/>
            <a:ext cx="3643306" cy="345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0"/>
            <a:ext cx="3505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000500"/>
            <a:ext cx="36433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5500694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06" y="571480"/>
            <a:ext cx="2857520" cy="620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571480"/>
            <a:ext cx="3071834" cy="182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573285"/>
            <a:ext cx="3000396" cy="621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2357430"/>
            <a:ext cx="303410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4214794"/>
            <a:ext cx="3181001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5500694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571480"/>
            <a:ext cx="2967152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4208" y="571480"/>
            <a:ext cx="3005114" cy="226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2857496"/>
            <a:ext cx="3214678" cy="278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2856173"/>
            <a:ext cx="3000396" cy="400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571479"/>
            <a:ext cx="3214678" cy="204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5857916" cy="64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80" y="642918"/>
            <a:ext cx="3214678" cy="478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429264"/>
            <a:ext cx="3214678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642918"/>
            <a:ext cx="3286148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2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285859"/>
            <a:ext cx="4500562" cy="557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69609"/>
            <a:ext cx="3643338" cy="378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857628"/>
            <a:ext cx="369030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6162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5" y="0"/>
            <a:ext cx="4793525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4000504"/>
            <a:ext cx="479373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454306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928670"/>
            <a:ext cx="459160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142876"/>
            <a:ext cx="5014114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Título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6429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ES" sz="4400" b="1" dirty="0" smtClean="0">
                <a:solidFill>
                  <a:schemeClr val="accent2"/>
                </a:solidFill>
              </a:rPr>
              <a:t>Símbolos de válvulas de presión</a:t>
            </a:r>
            <a:endParaRPr lang="es-ES" sz="4400" dirty="0" smtClean="0">
              <a:solidFill>
                <a:schemeClr val="accent2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Ing. JUAN J. NINA CHARAJA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3907A-3B18-4383-A3E4-85B36F38EBDD}" type="slidenum">
              <a:rPr lang="es-ES" smtClean="0"/>
              <a:pPr>
                <a:defRPr/>
              </a:pPr>
              <a:t>19</a:t>
            </a:fld>
            <a:endParaRPr lang="es-ES" dirty="0"/>
          </a:p>
        </p:txBody>
      </p:sp>
      <p:pic>
        <p:nvPicPr>
          <p:cNvPr id="41989" name="Picture 2" descr="D:\Mis imágenes\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928688"/>
            <a:ext cx="14097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3" descr="D:\Mis imágenes\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857250"/>
            <a:ext cx="15906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4" descr="D:\Mis imágenes\3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857250"/>
            <a:ext cx="14478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5" descr="D:\Mis imágenes\4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813" y="2857500"/>
            <a:ext cx="14478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6" descr="D:\Mis imágenes\5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3" y="2857500"/>
            <a:ext cx="14478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7" descr="D:\Mis imágenes\6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96200" y="2928938"/>
            <a:ext cx="14478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Picture 8" descr="D:\Mis imágenes\7.bm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6313" y="4786313"/>
            <a:ext cx="15906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6" name="13 Rectángulo"/>
          <p:cNvSpPr>
            <a:spLocks noChangeArrowheads="1"/>
          </p:cNvSpPr>
          <p:nvPr/>
        </p:nvSpPr>
        <p:spPr bwMode="auto">
          <a:xfrm>
            <a:off x="428625" y="1214438"/>
            <a:ext cx="10350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dirty="0"/>
              <a:t>válvula reductora. Símbolo general</a:t>
            </a:r>
          </a:p>
        </p:txBody>
      </p:sp>
      <p:sp>
        <p:nvSpPr>
          <p:cNvPr id="41997" name="14 Rectángulo"/>
          <p:cNvSpPr>
            <a:spLocks noChangeArrowheads="1"/>
          </p:cNvSpPr>
          <p:nvPr/>
        </p:nvSpPr>
        <p:spPr bwMode="auto">
          <a:xfrm>
            <a:off x="3571875" y="1000125"/>
            <a:ext cx="10096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dirty="0"/>
              <a:t>válvula reductora en un solo sentido</a:t>
            </a:r>
          </a:p>
        </p:txBody>
      </p:sp>
      <p:sp>
        <p:nvSpPr>
          <p:cNvPr id="41998" name="15 Rectángulo"/>
          <p:cNvSpPr>
            <a:spLocks noChangeArrowheads="1"/>
          </p:cNvSpPr>
          <p:nvPr/>
        </p:nvSpPr>
        <p:spPr bwMode="auto">
          <a:xfrm>
            <a:off x="6500813" y="857250"/>
            <a:ext cx="1143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 dirty="0"/>
              <a:t>válvula reductora-diferencial, actúa como diferencial de las presiones de 1 y 2.</a:t>
            </a:r>
          </a:p>
        </p:txBody>
      </p:sp>
      <p:sp>
        <p:nvSpPr>
          <p:cNvPr id="41999" name="16 Rectángulo"/>
          <p:cNvSpPr>
            <a:spLocks noChangeArrowheads="1"/>
          </p:cNvSpPr>
          <p:nvPr/>
        </p:nvSpPr>
        <p:spPr bwMode="auto">
          <a:xfrm>
            <a:off x="214313" y="3071813"/>
            <a:ext cx="1530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dirty="0"/>
              <a:t>válvula limitadora. Símbolo general</a:t>
            </a:r>
          </a:p>
        </p:txBody>
      </p:sp>
      <p:sp>
        <p:nvSpPr>
          <p:cNvPr id="42000" name="17 Rectángulo"/>
          <p:cNvSpPr>
            <a:spLocks noChangeArrowheads="1"/>
          </p:cNvSpPr>
          <p:nvPr/>
        </p:nvSpPr>
        <p:spPr bwMode="auto">
          <a:xfrm>
            <a:off x="3571875" y="2857500"/>
            <a:ext cx="1143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dirty="0"/>
              <a:t>válvula limitadora con regulación de descarga.</a:t>
            </a:r>
          </a:p>
        </p:txBody>
      </p:sp>
      <p:sp>
        <p:nvSpPr>
          <p:cNvPr id="42001" name="18 Rectángulo"/>
          <p:cNvSpPr>
            <a:spLocks noChangeArrowheads="1"/>
          </p:cNvSpPr>
          <p:nvPr/>
        </p:nvSpPr>
        <p:spPr bwMode="auto">
          <a:xfrm>
            <a:off x="6429375" y="3000375"/>
            <a:ext cx="10572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dirty="0"/>
              <a:t>válvula secuencial con regulación.</a:t>
            </a:r>
          </a:p>
        </p:txBody>
      </p:sp>
      <p:sp>
        <p:nvSpPr>
          <p:cNvPr id="42002" name="19 Rectángulo"/>
          <p:cNvSpPr>
            <a:spLocks noChangeArrowheads="1"/>
          </p:cNvSpPr>
          <p:nvPr/>
        </p:nvSpPr>
        <p:spPr bwMode="auto">
          <a:xfrm>
            <a:off x="3357563" y="5072063"/>
            <a:ext cx="1166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dirty="0"/>
              <a:t>válvula equilibrada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71604" y="1857364"/>
            <a:ext cx="6100778" cy="110014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E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ACTIVIDAD DE APRENDIZAJE</a:t>
            </a:r>
            <a:br>
              <a:rPr lang="es-E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E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Nº 03</a:t>
            </a:r>
            <a:endParaRPr lang="es-E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0034" y="3429000"/>
            <a:ext cx="8072494" cy="292895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MX" sz="4800" b="1" dirty="0" smtClean="0">
                <a:solidFill>
                  <a:srgbClr val="C00000"/>
                </a:solidFill>
                <a:ea typeface="Times New Roman"/>
                <a:cs typeface="Arial"/>
              </a:rPr>
              <a:t>Simbología </a:t>
            </a:r>
          </a:p>
          <a:p>
            <a:r>
              <a:rPr lang="es-MX" sz="4800" b="1" dirty="0" smtClean="0">
                <a:solidFill>
                  <a:srgbClr val="C00000"/>
                </a:solidFill>
                <a:ea typeface="Times New Roman"/>
                <a:cs typeface="Arial"/>
              </a:rPr>
              <a:t>Y</a:t>
            </a:r>
          </a:p>
          <a:p>
            <a:r>
              <a:rPr lang="es-MX" sz="4800" b="1" dirty="0" smtClean="0">
                <a:solidFill>
                  <a:srgbClr val="C00000"/>
                </a:solidFill>
                <a:ea typeface="Times New Roman"/>
                <a:cs typeface="Arial"/>
              </a:rPr>
              <a:t> circuitos hidráulicos</a:t>
            </a:r>
            <a:endParaRPr lang="es-ES" sz="4800" b="1" dirty="0">
              <a:solidFill>
                <a:srgbClr val="C00000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2928926" y="357166"/>
            <a:ext cx="2857520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HIDRÁULICA</a:t>
            </a:r>
            <a:endParaRPr lang="es-E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4786314" cy="392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7628"/>
            <a:ext cx="4749160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EJERCICIOS</a:t>
            </a:r>
            <a:endParaRPr lang="es-E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301" y="785794"/>
            <a:ext cx="9098699" cy="60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dirty="0" smtClean="0"/>
              <a:t>COMPONENTES PRINCIPALES DE UN CIRCUITOS HIDRAULICO</a:t>
            </a:r>
            <a:endParaRPr lang="es-E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2188" y="2214554"/>
            <a:ext cx="8757530" cy="304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29190" y="274638"/>
            <a:ext cx="375761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USO DE VALVULAS</a:t>
            </a:r>
            <a:endParaRPr lang="es-E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 l="6044" t="29231" r="65797" b="8352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/>
          <a:srcRect t="29024" r="55488" b="6098"/>
          <a:stretch>
            <a:fillRect/>
          </a:stretch>
        </p:blipFill>
        <p:spPr bwMode="auto">
          <a:xfrm>
            <a:off x="4572000" y="1857364"/>
            <a:ext cx="4572000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1857356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1800" dirty="0" smtClean="0"/>
              <a:t>MAQUINARIA PESADA</a:t>
            </a:r>
            <a:endParaRPr lang="es-ES" sz="1800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 l="17256" t="12500" r="34719" b="17120"/>
          <a:stretch>
            <a:fillRect/>
          </a:stretch>
        </p:blipFill>
        <p:spPr bwMode="auto">
          <a:xfrm>
            <a:off x="1857356" y="1"/>
            <a:ext cx="72866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/>
          <a:srcRect l="14199" t="13043" r="32025" b="41576"/>
          <a:stretch>
            <a:fillRect/>
          </a:stretch>
        </p:blipFill>
        <p:spPr bwMode="auto">
          <a:xfrm>
            <a:off x="214282" y="3571876"/>
            <a:ext cx="4000528" cy="25717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Título"/>
          <p:cNvSpPr>
            <a:spLocks noGrp="1"/>
          </p:cNvSpPr>
          <p:nvPr>
            <p:ph type="title"/>
          </p:nvPr>
        </p:nvSpPr>
        <p:spPr>
          <a:xfrm>
            <a:off x="71406" y="0"/>
            <a:ext cx="8929718" cy="7048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rgbClr val="002060"/>
                </a:solidFill>
              </a:rPr>
              <a:t>ESQUEMAS HIDRÁULICOS Y NEUMÁTICOS</a:t>
            </a:r>
          </a:p>
        </p:txBody>
      </p:sp>
      <p:sp>
        <p:nvSpPr>
          <p:cNvPr id="45059" name="2 Marcador de contenido"/>
          <p:cNvSpPr>
            <a:spLocks noGrp="1"/>
          </p:cNvSpPr>
          <p:nvPr>
            <p:ph idx="1"/>
          </p:nvPr>
        </p:nvSpPr>
        <p:spPr>
          <a:xfrm>
            <a:off x="0" y="714366"/>
            <a:ext cx="9144000" cy="157162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s-ES" sz="2000" b="1" dirty="0" smtClean="0">
                <a:solidFill>
                  <a:srgbClr val="FFC000"/>
                </a:solidFill>
              </a:rPr>
              <a:t>Suspensión hidrostática</a:t>
            </a:r>
          </a:p>
          <a:p>
            <a:pPr algn="just">
              <a:buFont typeface="Wingdings 2" pitchFamily="18" charset="2"/>
              <a:buNone/>
            </a:pPr>
            <a:r>
              <a:rPr lang="es-ES" sz="1600" dirty="0" smtClean="0"/>
              <a:t>      Durante el funcionamiento de la máquina los cojinetes hidrostáticos deben estar  sometidos continuamente a presión. Cuando se produce una avería de la corriente falla el grupo motriz, y ya no se puede garantizar la presión del cojinete. Los acumuladores de vejiga aseguran la presión mínima necesaria durante la marcha por inercia de la máquina y evitan costosos daños en el cojinete hidrostático.</a:t>
            </a:r>
            <a:endParaRPr lang="es-ES" sz="1600" dirty="0" smtClean="0">
              <a:solidFill>
                <a:srgbClr val="FFC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Ing. JUAN J. NINA CHARAJA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34EA4-0585-4BE3-AE9A-BCDFB490E438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  <p:pic>
        <p:nvPicPr>
          <p:cNvPr id="450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2328886"/>
            <a:ext cx="65722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Título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5619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ES" sz="3600" b="1" dirty="0" smtClean="0">
                <a:solidFill>
                  <a:schemeClr val="accent2"/>
                </a:solidFill>
              </a:rPr>
              <a:t>Suministro de aceite lubricante</a:t>
            </a:r>
            <a:endParaRPr lang="es-ES" sz="3600" dirty="0" smtClean="0">
              <a:solidFill>
                <a:schemeClr val="accent2"/>
              </a:solidFill>
            </a:endParaRPr>
          </a:p>
        </p:txBody>
      </p:sp>
      <p:sp>
        <p:nvSpPr>
          <p:cNvPr id="46083" name="2 Marcador de contenido"/>
          <p:cNvSpPr>
            <a:spLocks noGrp="1"/>
          </p:cNvSpPr>
          <p:nvPr>
            <p:ph idx="1"/>
          </p:nvPr>
        </p:nvSpPr>
        <p:spPr>
          <a:xfrm>
            <a:off x="71406" y="642938"/>
            <a:ext cx="8929687" cy="221455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1800" dirty="0" smtClean="0"/>
              <a:t>Los cojinetes de los grandes equipos (turbinas, grandes compresores, bombas de agua, etc.) deben lubricarse constantemente. Cuando se produce una avería de la red eléctrica se pone en funcionamiento y de inmediato una bomba auxiliar, que es accionada por una segunda fuente energética (por ejemplo, motor Diesel). La puesta en marcha de esta bomba auxiliar dura sin embargo algunos segundos, y durante este tiempo se interrumpe el caudal. Los acumuladores cubren este tiempo y aseguran una presión de lubricación constante.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Ing. JUAN J. NINA CHARAJA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972F1B-6AB6-4656-9D5E-3CD4BACA592B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  <p:pic>
        <p:nvPicPr>
          <p:cNvPr id="460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496"/>
            <a:ext cx="6808788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Título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7048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ES" sz="4400" b="1" dirty="0" smtClean="0">
                <a:solidFill>
                  <a:schemeClr val="accent2"/>
                </a:solidFill>
              </a:rPr>
              <a:t>Suspensión de vehículos</a:t>
            </a:r>
            <a:endParaRPr lang="es-ES" sz="4400" dirty="0" smtClean="0">
              <a:solidFill>
                <a:schemeClr val="accent2"/>
              </a:solidFill>
            </a:endParaRPr>
          </a:p>
        </p:txBody>
      </p:sp>
      <p:sp>
        <p:nvSpPr>
          <p:cNvPr id="48131" name="2 Marcador de contenido"/>
          <p:cNvSpPr>
            <a:spLocks noGrp="1"/>
          </p:cNvSpPr>
          <p:nvPr>
            <p:ph idx="1"/>
          </p:nvPr>
        </p:nvSpPr>
        <p:spPr>
          <a:xfrm>
            <a:off x="0" y="857250"/>
            <a:ext cx="9144000" cy="12858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ES" sz="2400" smtClean="0"/>
              <a:t>Una suspensión hidroneumática aumenta la seguridad de los vehículos, amortigua los choques, reduce las cargas del material, los gastos de mantenimiento y servicio.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Ing. JUAN J. NINA CHARAJA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57477-3EF2-4918-979D-FAC9DFAEEC8C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  <p:pic>
        <p:nvPicPr>
          <p:cNvPr id="481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189163"/>
            <a:ext cx="7358063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857495"/>
            <a:ext cx="4572000" cy="332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819400"/>
            <a:ext cx="4364733" cy="339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57166"/>
            <a:ext cx="7181850" cy="1457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95050"/>
            <a:ext cx="8743962" cy="527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71414"/>
            <a:ext cx="6286544" cy="127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3"/>
            <a:ext cx="8215370" cy="515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dirty="0" smtClean="0"/>
              <a:t>SIMBOLOGÍA HIDRÁULICA</a:t>
            </a:r>
            <a:endParaRPr lang="es-E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171448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1800" b="1" dirty="0" smtClean="0">
                <a:solidFill>
                  <a:srgbClr val="002060"/>
                </a:solidFill>
              </a:rPr>
              <a:t>ESQUEMAS HIDRAULICOS Y NEUMÁTICOS</a:t>
            </a:r>
            <a:endParaRPr lang="es-ES" sz="18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3915" y="1"/>
            <a:ext cx="73900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0"/>
            <a:ext cx="3286116" cy="3431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0"/>
            <a:ext cx="29146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14290"/>
            <a:ext cx="6529686" cy="65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86375" y="1047726"/>
            <a:ext cx="8157625" cy="581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71448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1800" b="1" dirty="0" smtClean="0">
                <a:solidFill>
                  <a:srgbClr val="002060"/>
                </a:solidFill>
              </a:rPr>
              <a:t>ESQUEMAS HIDRAULICOS Y NEUMÁTICOS</a:t>
            </a:r>
            <a:endParaRPr lang="es-ES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42852"/>
            <a:ext cx="621510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791972"/>
            <a:ext cx="7953406" cy="588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71448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1800" b="1" dirty="0" smtClean="0">
                <a:solidFill>
                  <a:srgbClr val="002060"/>
                </a:solidFill>
              </a:rPr>
              <a:t>ESQUEMAS HIDRAULICOS Y NEUMÁTICOS</a:t>
            </a:r>
            <a:endParaRPr lang="es-ES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1520"/>
            <a:ext cx="6500858" cy="12543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9144000" cy="550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3675833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76850"/>
            <a:ext cx="9144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1928030"/>
            <a:ext cx="5429288" cy="326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357190"/>
            <a:ext cx="5183252" cy="100010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42852"/>
            <a:ext cx="5183252" cy="100010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85" y="2214554"/>
            <a:ext cx="547681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714356"/>
            <a:ext cx="5183252" cy="100010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2214554"/>
            <a:ext cx="387585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42852"/>
            <a:ext cx="5183252" cy="100010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7041"/>
            <a:ext cx="3857620" cy="446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43449"/>
            <a:ext cx="48958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71438"/>
            <a:ext cx="5183252" cy="100010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1308814"/>
            <a:ext cx="5214942" cy="319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dirty="0" smtClean="0"/>
              <a:t>SUSPENSIÓN </a:t>
            </a:r>
            <a:r>
              <a:rPr lang="es-ES" b="1" dirty="0" smtClean="0"/>
              <a:t>ACTIVA</a:t>
            </a:r>
            <a:r>
              <a:rPr lang="es-ES" dirty="0" smtClean="0"/>
              <a:t> EN EL XANTIA</a:t>
            </a:r>
            <a:endParaRPr lang="es-E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 l="19937" t="18593" r="17739" b="20100"/>
          <a:stretch>
            <a:fillRect/>
          </a:stretch>
        </p:blipFill>
        <p:spPr bwMode="auto">
          <a:xfrm>
            <a:off x="214282" y="1285860"/>
            <a:ext cx="8718991" cy="538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817979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dirty="0" smtClean="0"/>
              <a:t>NORMAS DE SIMBOLOGÍA HIDRÁULICA Y NEUMÁTICA</a:t>
            </a:r>
            <a:endParaRPr lang="es-E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/>
          </p:cNvPicPr>
          <p:nvPr>
            <p:ph idx="1"/>
          </p:nvPr>
        </p:nvPicPr>
        <p:blipFill>
          <a:blip r:embed="rId2"/>
          <a:srcRect l="19176" t="13182" r="17614" b="3636"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 l="32564" t="12704" r="31208" b="11075"/>
          <a:stretch>
            <a:fillRect/>
          </a:stretch>
        </p:blipFill>
        <p:spPr bwMode="auto">
          <a:xfrm>
            <a:off x="0" y="1"/>
            <a:ext cx="56435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 l="27273" t="11401" r="25916" b="3909"/>
          <a:stretch>
            <a:fillRect/>
          </a:stretch>
        </p:blipFill>
        <p:spPr bwMode="auto">
          <a:xfrm>
            <a:off x="0" y="1"/>
            <a:ext cx="59293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 l="28087" t="10423" r="26933" b="4886"/>
          <a:stretch>
            <a:fillRect/>
          </a:stretch>
        </p:blipFill>
        <p:spPr bwMode="auto">
          <a:xfrm>
            <a:off x="0" y="1"/>
            <a:ext cx="57864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 l="28697" t="11726" r="27910" b="5453"/>
          <a:stretch>
            <a:fillRect/>
          </a:stretch>
        </p:blipFill>
        <p:spPr bwMode="auto">
          <a:xfrm>
            <a:off x="0" y="0"/>
            <a:ext cx="58578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/>
          <a:srcRect l="29715" t="40391" r="30801" b="46580"/>
          <a:stretch>
            <a:fillRect/>
          </a:stretch>
        </p:blipFill>
        <p:spPr bwMode="auto">
          <a:xfrm>
            <a:off x="5572132" y="0"/>
            <a:ext cx="3571868" cy="8572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43636" y="0"/>
            <a:ext cx="3000364" cy="78579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sz="2000" b="1" dirty="0" smtClean="0"/>
              <a:t>CURVA A LA DERECHA</a:t>
            </a:r>
            <a:endParaRPr lang="es-ES" sz="2000" b="1" dirty="0"/>
          </a:p>
        </p:txBody>
      </p:sp>
      <p:pic>
        <p:nvPicPr>
          <p:cNvPr id="6" name="5 Marcador de contenido"/>
          <p:cNvPicPr>
            <a:picLocks noGrp="1"/>
          </p:cNvPicPr>
          <p:nvPr>
            <p:ph idx="1"/>
          </p:nvPr>
        </p:nvPicPr>
        <p:blipFill>
          <a:blip r:embed="rId2"/>
          <a:srcRect l="25034" t="10098" r="23474" b="9772"/>
          <a:stretch>
            <a:fillRect/>
          </a:stretch>
        </p:blipFill>
        <p:spPr bwMode="auto">
          <a:xfrm>
            <a:off x="0" y="0"/>
            <a:ext cx="61436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http://www.automatica-caja.com.ar/images/circuito-hidraulico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http://www.automatica-caja.com.ar/images/conver-circuit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8" y="4714884"/>
            <a:ext cx="4357686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6275" y="1571612"/>
            <a:ext cx="465772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8" y="1571612"/>
            <a:ext cx="435768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8" y="2857496"/>
            <a:ext cx="435768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357166"/>
            <a:ext cx="6101388" cy="8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625" y="1071546"/>
            <a:ext cx="452437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9150" y="1076345"/>
            <a:ext cx="451485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71942"/>
            <a:ext cx="4643438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142852"/>
            <a:ext cx="6101388" cy="8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1" y="0"/>
            <a:ext cx="5357819" cy="353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571876"/>
            <a:ext cx="6215074" cy="312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38252"/>
            <a:ext cx="3714744" cy="8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43"/>
            <a:ext cx="45005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815970"/>
            <a:ext cx="4500562" cy="96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5992"/>
            <a:ext cx="4505292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71414"/>
            <a:ext cx="464343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86275" y="4429132"/>
            <a:ext cx="46577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06" y="1214422"/>
            <a:ext cx="4429156" cy="557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6275" y="1214422"/>
            <a:ext cx="4657725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0"/>
            <a:ext cx="642941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377</Words>
  <Application>Microsoft Office PowerPoint</Application>
  <PresentationFormat>Presentación en pantalla (4:3)</PresentationFormat>
  <Paragraphs>49</Paragraphs>
  <Slides>47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48" baseType="lpstr">
      <vt:lpstr>Tema de Office</vt:lpstr>
      <vt:lpstr>Diapositiva 1</vt:lpstr>
      <vt:lpstr>ACTIVIDAD DE APRENDIZAJE Nº 03</vt:lpstr>
      <vt:lpstr>SIMBOLOGÍA HIDRÁULICA</vt:lpstr>
      <vt:lpstr>NORMAS DE SIMBOLOGÍA HIDRÁULICA Y NEUMÁTICA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Símbolos de válvulas de presión</vt:lpstr>
      <vt:lpstr>Diapositiva 20</vt:lpstr>
      <vt:lpstr>EJERCICIOS</vt:lpstr>
      <vt:lpstr>COMPONENTES PRINCIPALES DE UN CIRCUITOS HIDRAULICO</vt:lpstr>
      <vt:lpstr>USO DE VALVULAS</vt:lpstr>
      <vt:lpstr>MAQUINARIA PESADA</vt:lpstr>
      <vt:lpstr>ESQUEMAS HIDRÁULICOS Y NEUMÁTICOS</vt:lpstr>
      <vt:lpstr>Suministro de aceite lubricante</vt:lpstr>
      <vt:lpstr>Suspensión de vehículos</vt:lpstr>
      <vt:lpstr>Diapositiva 28</vt:lpstr>
      <vt:lpstr>Diapositiva 29</vt:lpstr>
      <vt:lpstr>ESQUEMAS HIDRAULICOS Y NEUMÁTICOS</vt:lpstr>
      <vt:lpstr>ESQUEMAS HIDRAULICOS Y NEUMÁTICOS</vt:lpstr>
      <vt:lpstr>ESQUEMAS HIDRAULICOS Y NEUMÁTICOS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SUSPENSIÓN ACTIVA EN EL XANTIA</vt:lpstr>
      <vt:lpstr>Diapositiva 40</vt:lpstr>
      <vt:lpstr>Diapositiva 41</vt:lpstr>
      <vt:lpstr>Diapositiva 42</vt:lpstr>
      <vt:lpstr>Diapositiva 43</vt:lpstr>
      <vt:lpstr>Diapositiva 44</vt:lpstr>
      <vt:lpstr>CURVA A LA DERECHA</vt:lpstr>
      <vt:lpstr>Diapositiva 46</vt:lpstr>
      <vt:lpstr>Diapositiva 47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 DE APRENDIZAJE Nº 02</dc:title>
  <dc:creator>User</dc:creator>
  <cp:lastModifiedBy>User</cp:lastModifiedBy>
  <cp:revision>74</cp:revision>
  <dcterms:created xsi:type="dcterms:W3CDTF">2010-06-05T17:10:43Z</dcterms:created>
  <dcterms:modified xsi:type="dcterms:W3CDTF">2010-10-19T18:26:24Z</dcterms:modified>
</cp:coreProperties>
</file>