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256" r:id="rId2"/>
    <p:sldId id="287" r:id="rId3"/>
    <p:sldId id="286" r:id="rId4"/>
    <p:sldId id="270" r:id="rId5"/>
    <p:sldId id="271" r:id="rId6"/>
    <p:sldId id="272" r:id="rId7"/>
    <p:sldId id="273" r:id="rId8"/>
    <p:sldId id="275" r:id="rId9"/>
    <p:sldId id="276" r:id="rId10"/>
    <p:sldId id="279" r:id="rId11"/>
    <p:sldId id="280" r:id="rId12"/>
    <p:sldId id="281" r:id="rId13"/>
    <p:sldId id="282" r:id="rId14"/>
    <p:sldId id="283" r:id="rId15"/>
    <p:sldId id="284" r:id="rId16"/>
    <p:sldId id="285" r:id="rId17"/>
    <p:sldId id="288" r:id="rId18"/>
    <p:sldId id="296" r:id="rId19"/>
    <p:sldId id="316" r:id="rId20"/>
    <p:sldId id="317" r:id="rId21"/>
    <p:sldId id="318" r:id="rId22"/>
    <p:sldId id="320" r:id="rId23"/>
    <p:sldId id="289" r:id="rId24"/>
    <p:sldId id="290" r:id="rId25"/>
    <p:sldId id="291" r:id="rId26"/>
    <p:sldId id="292" r:id="rId27"/>
    <p:sldId id="293" r:id="rId28"/>
    <p:sldId id="294" r:id="rId29"/>
    <p:sldId id="295" r:id="rId30"/>
    <p:sldId id="297" r:id="rId31"/>
    <p:sldId id="299" r:id="rId32"/>
    <p:sldId id="298" r:id="rId33"/>
    <p:sldId id="300" r:id="rId34"/>
    <p:sldId id="301" r:id="rId35"/>
    <p:sldId id="302" r:id="rId36"/>
    <p:sldId id="303" r:id="rId37"/>
    <p:sldId id="305" r:id="rId38"/>
    <p:sldId id="306" r:id="rId39"/>
    <p:sldId id="307" r:id="rId40"/>
    <p:sldId id="308" r:id="rId41"/>
    <p:sldId id="309" r:id="rId42"/>
    <p:sldId id="323" r:id="rId43"/>
    <p:sldId id="321" r:id="rId44"/>
    <p:sldId id="322" r:id="rId45"/>
    <p:sldId id="324" r:id="rId46"/>
    <p:sldId id="325" r:id="rId47"/>
    <p:sldId id="326" r:id="rId48"/>
    <p:sldId id="310" r:id="rId49"/>
    <p:sldId id="311" r:id="rId50"/>
    <p:sldId id="312" r:id="rId51"/>
    <p:sldId id="313" r:id="rId52"/>
    <p:sldId id="314" r:id="rId53"/>
    <p:sldId id="315" r:id="rId54"/>
    <p:sldId id="277" r:id="rId55"/>
    <p:sldId id="327" r:id="rId56"/>
    <p:sldId id="257" r:id="rId57"/>
    <p:sldId id="260" r:id="rId58"/>
    <p:sldId id="261" r:id="rId59"/>
    <p:sldId id="266" r:id="rId60"/>
    <p:sldId id="265" r:id="rId61"/>
    <p:sldId id="263" r:id="rId62"/>
    <p:sldId id="264" r:id="rId63"/>
    <p:sldId id="267" r:id="rId64"/>
    <p:sldId id="268" r:id="rId65"/>
    <p:sldId id="258" r:id="rId66"/>
    <p:sldId id="259" r:id="rId6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713C01-43D9-4AB9-BB3A-6CA7A78394C1}" type="datetimeFigureOut">
              <a:rPr lang="es-ES" smtClean="0"/>
              <a:pPr/>
              <a:t>27/11/2011</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D3BE2F-6F94-4DAC-AF5E-DE9ABA1AB247}"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3D2CB97-4671-493E-9038-645C98953820}" type="datetime1">
              <a:rPr lang="es-ES" smtClean="0"/>
              <a:pPr/>
              <a:t>27/11/2011</a:t>
            </a:fld>
            <a:endParaRPr lang="es-ES"/>
          </a:p>
        </p:txBody>
      </p:sp>
      <p:sp>
        <p:nvSpPr>
          <p:cNvPr id="5" name="4 Marcador de pie de página"/>
          <p:cNvSpPr>
            <a:spLocks noGrp="1"/>
          </p:cNvSpPr>
          <p:nvPr>
            <p:ph type="ftr" sz="quarter" idx="11"/>
          </p:nvPr>
        </p:nvSpPr>
        <p:spPr/>
        <p:txBody>
          <a:bodyPr/>
          <a:lstStyle/>
          <a:p>
            <a:r>
              <a:rPr lang="fi-FI" smtClean="0"/>
              <a:t>ING. Juan Jose Nina Charaja</a:t>
            </a:r>
            <a:endParaRPr lang="es-ES"/>
          </a:p>
        </p:txBody>
      </p:sp>
      <p:sp>
        <p:nvSpPr>
          <p:cNvPr id="6" name="5 Marcador de número de diapositiva"/>
          <p:cNvSpPr>
            <a:spLocks noGrp="1"/>
          </p:cNvSpPr>
          <p:nvPr>
            <p:ph type="sldNum" sz="quarter" idx="12"/>
          </p:nvPr>
        </p:nvSpPr>
        <p:spPr/>
        <p:txBody>
          <a:bodyPr/>
          <a:lstStyle/>
          <a:p>
            <a:fld id="{CA7C1BD9-60C6-4085-A013-3F77510419CF}"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9A6551D-9B6B-4950-BA39-A8BD36DF80EC}" type="datetime1">
              <a:rPr lang="es-ES" smtClean="0"/>
              <a:pPr/>
              <a:t>27/11/2011</a:t>
            </a:fld>
            <a:endParaRPr lang="es-ES"/>
          </a:p>
        </p:txBody>
      </p:sp>
      <p:sp>
        <p:nvSpPr>
          <p:cNvPr id="5" name="4 Marcador de pie de página"/>
          <p:cNvSpPr>
            <a:spLocks noGrp="1"/>
          </p:cNvSpPr>
          <p:nvPr>
            <p:ph type="ftr" sz="quarter" idx="11"/>
          </p:nvPr>
        </p:nvSpPr>
        <p:spPr/>
        <p:txBody>
          <a:bodyPr/>
          <a:lstStyle/>
          <a:p>
            <a:r>
              <a:rPr lang="fi-FI" smtClean="0"/>
              <a:t>ING. Juan Jose Nina Charaja</a:t>
            </a:r>
            <a:endParaRPr lang="es-ES"/>
          </a:p>
        </p:txBody>
      </p:sp>
      <p:sp>
        <p:nvSpPr>
          <p:cNvPr id="6" name="5 Marcador de número de diapositiva"/>
          <p:cNvSpPr>
            <a:spLocks noGrp="1"/>
          </p:cNvSpPr>
          <p:nvPr>
            <p:ph type="sldNum" sz="quarter" idx="12"/>
          </p:nvPr>
        </p:nvSpPr>
        <p:spPr/>
        <p:txBody>
          <a:bodyPr/>
          <a:lstStyle/>
          <a:p>
            <a:fld id="{CA7C1BD9-60C6-4085-A013-3F77510419CF}"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9341CC4-9653-4DB7-B5CD-A58846E80346}" type="datetime1">
              <a:rPr lang="es-ES" smtClean="0"/>
              <a:pPr/>
              <a:t>27/11/2011</a:t>
            </a:fld>
            <a:endParaRPr lang="es-ES"/>
          </a:p>
        </p:txBody>
      </p:sp>
      <p:sp>
        <p:nvSpPr>
          <p:cNvPr id="5" name="4 Marcador de pie de página"/>
          <p:cNvSpPr>
            <a:spLocks noGrp="1"/>
          </p:cNvSpPr>
          <p:nvPr>
            <p:ph type="ftr" sz="quarter" idx="11"/>
          </p:nvPr>
        </p:nvSpPr>
        <p:spPr/>
        <p:txBody>
          <a:bodyPr/>
          <a:lstStyle/>
          <a:p>
            <a:r>
              <a:rPr lang="fi-FI" smtClean="0"/>
              <a:t>ING. Juan Jose Nina Charaja</a:t>
            </a:r>
            <a:endParaRPr lang="es-ES"/>
          </a:p>
        </p:txBody>
      </p:sp>
      <p:sp>
        <p:nvSpPr>
          <p:cNvPr id="6" name="5 Marcador de número de diapositiva"/>
          <p:cNvSpPr>
            <a:spLocks noGrp="1"/>
          </p:cNvSpPr>
          <p:nvPr>
            <p:ph type="sldNum" sz="quarter" idx="12"/>
          </p:nvPr>
        </p:nvSpPr>
        <p:spPr/>
        <p:txBody>
          <a:bodyPr/>
          <a:lstStyle/>
          <a:p>
            <a:fld id="{CA7C1BD9-60C6-4085-A013-3F77510419CF}"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81EA663-413D-406F-AAF9-0CD979CC2EB0}" type="datetime1">
              <a:rPr lang="es-ES" smtClean="0"/>
              <a:pPr/>
              <a:t>27/11/2011</a:t>
            </a:fld>
            <a:endParaRPr lang="es-ES"/>
          </a:p>
        </p:txBody>
      </p:sp>
      <p:sp>
        <p:nvSpPr>
          <p:cNvPr id="5" name="4 Marcador de pie de página"/>
          <p:cNvSpPr>
            <a:spLocks noGrp="1"/>
          </p:cNvSpPr>
          <p:nvPr>
            <p:ph type="ftr" sz="quarter" idx="11"/>
          </p:nvPr>
        </p:nvSpPr>
        <p:spPr/>
        <p:txBody>
          <a:bodyPr/>
          <a:lstStyle/>
          <a:p>
            <a:r>
              <a:rPr lang="fi-FI" smtClean="0"/>
              <a:t>ING. Juan Jose Nina Charaja</a:t>
            </a:r>
            <a:endParaRPr lang="es-ES"/>
          </a:p>
        </p:txBody>
      </p:sp>
      <p:sp>
        <p:nvSpPr>
          <p:cNvPr id="6" name="5 Marcador de número de diapositiva"/>
          <p:cNvSpPr>
            <a:spLocks noGrp="1"/>
          </p:cNvSpPr>
          <p:nvPr>
            <p:ph type="sldNum" sz="quarter" idx="12"/>
          </p:nvPr>
        </p:nvSpPr>
        <p:spPr/>
        <p:txBody>
          <a:bodyPr/>
          <a:lstStyle/>
          <a:p>
            <a:fld id="{CA7C1BD9-60C6-4085-A013-3F77510419CF}"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A26BCB0-C2CE-4590-B7C7-568879D78AC7}" type="datetime1">
              <a:rPr lang="es-ES" smtClean="0"/>
              <a:pPr/>
              <a:t>27/11/2011</a:t>
            </a:fld>
            <a:endParaRPr lang="es-ES"/>
          </a:p>
        </p:txBody>
      </p:sp>
      <p:sp>
        <p:nvSpPr>
          <p:cNvPr id="5" name="4 Marcador de pie de página"/>
          <p:cNvSpPr>
            <a:spLocks noGrp="1"/>
          </p:cNvSpPr>
          <p:nvPr>
            <p:ph type="ftr" sz="quarter" idx="11"/>
          </p:nvPr>
        </p:nvSpPr>
        <p:spPr/>
        <p:txBody>
          <a:bodyPr/>
          <a:lstStyle/>
          <a:p>
            <a:r>
              <a:rPr lang="fi-FI" smtClean="0"/>
              <a:t>ING. Juan Jose Nina Charaja</a:t>
            </a:r>
            <a:endParaRPr lang="es-ES"/>
          </a:p>
        </p:txBody>
      </p:sp>
      <p:sp>
        <p:nvSpPr>
          <p:cNvPr id="6" name="5 Marcador de número de diapositiva"/>
          <p:cNvSpPr>
            <a:spLocks noGrp="1"/>
          </p:cNvSpPr>
          <p:nvPr>
            <p:ph type="sldNum" sz="quarter" idx="12"/>
          </p:nvPr>
        </p:nvSpPr>
        <p:spPr/>
        <p:txBody>
          <a:bodyPr/>
          <a:lstStyle/>
          <a:p>
            <a:fld id="{CA7C1BD9-60C6-4085-A013-3F77510419CF}"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FD18E27A-D7DE-46CA-8332-28E1B68910DF}" type="datetime1">
              <a:rPr lang="es-ES" smtClean="0"/>
              <a:pPr/>
              <a:t>27/11/2011</a:t>
            </a:fld>
            <a:endParaRPr lang="es-ES"/>
          </a:p>
        </p:txBody>
      </p:sp>
      <p:sp>
        <p:nvSpPr>
          <p:cNvPr id="6" name="5 Marcador de pie de página"/>
          <p:cNvSpPr>
            <a:spLocks noGrp="1"/>
          </p:cNvSpPr>
          <p:nvPr>
            <p:ph type="ftr" sz="quarter" idx="11"/>
          </p:nvPr>
        </p:nvSpPr>
        <p:spPr/>
        <p:txBody>
          <a:bodyPr/>
          <a:lstStyle/>
          <a:p>
            <a:r>
              <a:rPr lang="fi-FI" smtClean="0"/>
              <a:t>ING. Juan Jose Nina Charaja</a:t>
            </a:r>
            <a:endParaRPr lang="es-ES"/>
          </a:p>
        </p:txBody>
      </p:sp>
      <p:sp>
        <p:nvSpPr>
          <p:cNvPr id="7" name="6 Marcador de número de diapositiva"/>
          <p:cNvSpPr>
            <a:spLocks noGrp="1"/>
          </p:cNvSpPr>
          <p:nvPr>
            <p:ph type="sldNum" sz="quarter" idx="12"/>
          </p:nvPr>
        </p:nvSpPr>
        <p:spPr/>
        <p:txBody>
          <a:bodyPr/>
          <a:lstStyle/>
          <a:p>
            <a:fld id="{CA7C1BD9-60C6-4085-A013-3F77510419CF}"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D0747DAE-F246-4BE8-830A-BCC19C636C50}" type="datetime1">
              <a:rPr lang="es-ES" smtClean="0"/>
              <a:pPr/>
              <a:t>27/11/2011</a:t>
            </a:fld>
            <a:endParaRPr lang="es-ES"/>
          </a:p>
        </p:txBody>
      </p:sp>
      <p:sp>
        <p:nvSpPr>
          <p:cNvPr id="8" name="7 Marcador de pie de página"/>
          <p:cNvSpPr>
            <a:spLocks noGrp="1"/>
          </p:cNvSpPr>
          <p:nvPr>
            <p:ph type="ftr" sz="quarter" idx="11"/>
          </p:nvPr>
        </p:nvSpPr>
        <p:spPr/>
        <p:txBody>
          <a:bodyPr/>
          <a:lstStyle/>
          <a:p>
            <a:r>
              <a:rPr lang="fi-FI" smtClean="0"/>
              <a:t>ING. Juan Jose Nina Charaja</a:t>
            </a:r>
            <a:endParaRPr lang="es-ES"/>
          </a:p>
        </p:txBody>
      </p:sp>
      <p:sp>
        <p:nvSpPr>
          <p:cNvPr id="9" name="8 Marcador de número de diapositiva"/>
          <p:cNvSpPr>
            <a:spLocks noGrp="1"/>
          </p:cNvSpPr>
          <p:nvPr>
            <p:ph type="sldNum" sz="quarter" idx="12"/>
          </p:nvPr>
        </p:nvSpPr>
        <p:spPr/>
        <p:txBody>
          <a:bodyPr/>
          <a:lstStyle/>
          <a:p>
            <a:fld id="{CA7C1BD9-60C6-4085-A013-3F77510419CF}"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AAD2787F-87B8-4B32-BB46-AD1160E72D50}" type="datetime1">
              <a:rPr lang="es-ES" smtClean="0"/>
              <a:pPr/>
              <a:t>27/11/2011</a:t>
            </a:fld>
            <a:endParaRPr lang="es-ES"/>
          </a:p>
        </p:txBody>
      </p:sp>
      <p:sp>
        <p:nvSpPr>
          <p:cNvPr id="4" name="3 Marcador de pie de página"/>
          <p:cNvSpPr>
            <a:spLocks noGrp="1"/>
          </p:cNvSpPr>
          <p:nvPr>
            <p:ph type="ftr" sz="quarter" idx="11"/>
          </p:nvPr>
        </p:nvSpPr>
        <p:spPr/>
        <p:txBody>
          <a:bodyPr/>
          <a:lstStyle/>
          <a:p>
            <a:r>
              <a:rPr lang="fi-FI" smtClean="0"/>
              <a:t>ING. Juan Jose Nina Charaja</a:t>
            </a:r>
            <a:endParaRPr lang="es-ES"/>
          </a:p>
        </p:txBody>
      </p:sp>
      <p:sp>
        <p:nvSpPr>
          <p:cNvPr id="5" name="4 Marcador de número de diapositiva"/>
          <p:cNvSpPr>
            <a:spLocks noGrp="1"/>
          </p:cNvSpPr>
          <p:nvPr>
            <p:ph type="sldNum" sz="quarter" idx="12"/>
          </p:nvPr>
        </p:nvSpPr>
        <p:spPr/>
        <p:txBody>
          <a:bodyPr/>
          <a:lstStyle/>
          <a:p>
            <a:fld id="{CA7C1BD9-60C6-4085-A013-3F77510419CF}"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DE6BDE2-32E9-4ACE-9E3E-6AFCE93B4E7C}" type="datetime1">
              <a:rPr lang="es-ES" smtClean="0"/>
              <a:pPr/>
              <a:t>27/11/2011</a:t>
            </a:fld>
            <a:endParaRPr lang="es-ES"/>
          </a:p>
        </p:txBody>
      </p:sp>
      <p:sp>
        <p:nvSpPr>
          <p:cNvPr id="3" name="2 Marcador de pie de página"/>
          <p:cNvSpPr>
            <a:spLocks noGrp="1"/>
          </p:cNvSpPr>
          <p:nvPr>
            <p:ph type="ftr" sz="quarter" idx="11"/>
          </p:nvPr>
        </p:nvSpPr>
        <p:spPr/>
        <p:txBody>
          <a:bodyPr/>
          <a:lstStyle/>
          <a:p>
            <a:r>
              <a:rPr lang="fi-FI" smtClean="0"/>
              <a:t>ING. Juan Jose Nina Charaja</a:t>
            </a:r>
            <a:endParaRPr lang="es-ES"/>
          </a:p>
        </p:txBody>
      </p:sp>
      <p:sp>
        <p:nvSpPr>
          <p:cNvPr id="4" name="3 Marcador de número de diapositiva"/>
          <p:cNvSpPr>
            <a:spLocks noGrp="1"/>
          </p:cNvSpPr>
          <p:nvPr>
            <p:ph type="sldNum" sz="quarter" idx="12"/>
          </p:nvPr>
        </p:nvSpPr>
        <p:spPr/>
        <p:txBody>
          <a:bodyPr/>
          <a:lstStyle/>
          <a:p>
            <a:fld id="{CA7C1BD9-60C6-4085-A013-3F77510419CF}"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6A98EE5-38D5-440D-95CF-44E3658E4BB2}" type="datetime1">
              <a:rPr lang="es-ES" smtClean="0"/>
              <a:pPr/>
              <a:t>27/11/2011</a:t>
            </a:fld>
            <a:endParaRPr lang="es-ES"/>
          </a:p>
        </p:txBody>
      </p:sp>
      <p:sp>
        <p:nvSpPr>
          <p:cNvPr id="6" name="5 Marcador de pie de página"/>
          <p:cNvSpPr>
            <a:spLocks noGrp="1"/>
          </p:cNvSpPr>
          <p:nvPr>
            <p:ph type="ftr" sz="quarter" idx="11"/>
          </p:nvPr>
        </p:nvSpPr>
        <p:spPr/>
        <p:txBody>
          <a:bodyPr/>
          <a:lstStyle/>
          <a:p>
            <a:r>
              <a:rPr lang="fi-FI" smtClean="0"/>
              <a:t>ING. Juan Jose Nina Charaja</a:t>
            </a:r>
            <a:endParaRPr lang="es-ES"/>
          </a:p>
        </p:txBody>
      </p:sp>
      <p:sp>
        <p:nvSpPr>
          <p:cNvPr id="7" name="6 Marcador de número de diapositiva"/>
          <p:cNvSpPr>
            <a:spLocks noGrp="1"/>
          </p:cNvSpPr>
          <p:nvPr>
            <p:ph type="sldNum" sz="quarter" idx="12"/>
          </p:nvPr>
        </p:nvSpPr>
        <p:spPr/>
        <p:txBody>
          <a:bodyPr/>
          <a:lstStyle/>
          <a:p>
            <a:fld id="{CA7C1BD9-60C6-4085-A013-3F77510419CF}"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20453C6-C416-419D-BED2-9696B79F0722}" type="datetime1">
              <a:rPr lang="es-ES" smtClean="0"/>
              <a:pPr/>
              <a:t>27/11/2011</a:t>
            </a:fld>
            <a:endParaRPr lang="es-ES"/>
          </a:p>
        </p:txBody>
      </p:sp>
      <p:sp>
        <p:nvSpPr>
          <p:cNvPr id="6" name="5 Marcador de pie de página"/>
          <p:cNvSpPr>
            <a:spLocks noGrp="1"/>
          </p:cNvSpPr>
          <p:nvPr>
            <p:ph type="ftr" sz="quarter" idx="11"/>
          </p:nvPr>
        </p:nvSpPr>
        <p:spPr/>
        <p:txBody>
          <a:bodyPr/>
          <a:lstStyle/>
          <a:p>
            <a:r>
              <a:rPr lang="fi-FI" smtClean="0"/>
              <a:t>ING. Juan Jose Nina Charaja</a:t>
            </a:r>
            <a:endParaRPr lang="es-ES"/>
          </a:p>
        </p:txBody>
      </p:sp>
      <p:sp>
        <p:nvSpPr>
          <p:cNvPr id="7" name="6 Marcador de número de diapositiva"/>
          <p:cNvSpPr>
            <a:spLocks noGrp="1"/>
          </p:cNvSpPr>
          <p:nvPr>
            <p:ph type="sldNum" sz="quarter" idx="12"/>
          </p:nvPr>
        </p:nvSpPr>
        <p:spPr/>
        <p:txBody>
          <a:bodyPr/>
          <a:lstStyle/>
          <a:p>
            <a:fld id="{CA7C1BD9-60C6-4085-A013-3F77510419CF}"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C146CD-4BA1-417F-9040-8C79ADAF6014}" type="datetime1">
              <a:rPr lang="es-ES" smtClean="0"/>
              <a:pPr/>
              <a:t>27/11/2011</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smtClean="0"/>
              <a:t>ING. Juan Jose Nina Charaja</a:t>
            </a: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C1BD9-60C6-4085-A013-3F77510419CF}"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png"/><Relationship Id="rId18" Type="http://schemas.openxmlformats.org/officeDocument/2006/relationships/image" Target="../media/image78.png"/><Relationship Id="rId26" Type="http://schemas.openxmlformats.org/officeDocument/2006/relationships/image" Target="../media/image86.png"/><Relationship Id="rId3" Type="http://schemas.openxmlformats.org/officeDocument/2006/relationships/image" Target="../media/image63.png"/><Relationship Id="rId21" Type="http://schemas.openxmlformats.org/officeDocument/2006/relationships/image" Target="../media/image81.png"/><Relationship Id="rId7" Type="http://schemas.openxmlformats.org/officeDocument/2006/relationships/image" Target="../media/image67.png"/><Relationship Id="rId12" Type="http://schemas.openxmlformats.org/officeDocument/2006/relationships/image" Target="../media/image72.png"/><Relationship Id="rId17" Type="http://schemas.openxmlformats.org/officeDocument/2006/relationships/image" Target="../media/image77.png"/><Relationship Id="rId25" Type="http://schemas.openxmlformats.org/officeDocument/2006/relationships/image" Target="../media/image85.png"/><Relationship Id="rId2" Type="http://schemas.openxmlformats.org/officeDocument/2006/relationships/image" Target="../media/image62.png"/><Relationship Id="rId16" Type="http://schemas.openxmlformats.org/officeDocument/2006/relationships/image" Target="../media/image76.png"/><Relationship Id="rId20"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media/image66.png"/><Relationship Id="rId11" Type="http://schemas.openxmlformats.org/officeDocument/2006/relationships/image" Target="../media/image71.png"/><Relationship Id="rId24" Type="http://schemas.openxmlformats.org/officeDocument/2006/relationships/image" Target="../media/image84.png"/><Relationship Id="rId5" Type="http://schemas.openxmlformats.org/officeDocument/2006/relationships/image" Target="../media/image65.png"/><Relationship Id="rId15" Type="http://schemas.openxmlformats.org/officeDocument/2006/relationships/image" Target="../media/image75.png"/><Relationship Id="rId23" Type="http://schemas.openxmlformats.org/officeDocument/2006/relationships/image" Target="../media/image83.png"/><Relationship Id="rId10" Type="http://schemas.openxmlformats.org/officeDocument/2006/relationships/image" Target="../media/image70.png"/><Relationship Id="rId19" Type="http://schemas.openxmlformats.org/officeDocument/2006/relationships/image" Target="../media/image79.png"/><Relationship Id="rId4" Type="http://schemas.openxmlformats.org/officeDocument/2006/relationships/image" Target="../media/image64.png"/><Relationship Id="rId9" Type="http://schemas.openxmlformats.org/officeDocument/2006/relationships/image" Target="../media/image69.png"/><Relationship Id="rId14" Type="http://schemas.openxmlformats.org/officeDocument/2006/relationships/image" Target="../media/image74.png"/><Relationship Id="rId22" Type="http://schemas.openxmlformats.org/officeDocument/2006/relationships/image" Target="../media/image82.png"/><Relationship Id="rId27" Type="http://schemas.openxmlformats.org/officeDocument/2006/relationships/image" Target="../media/image87.png"/></Relationships>
</file>

<file path=ppt/slides/_rels/slide59.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00034" y="500042"/>
            <a:ext cx="7772400" cy="1470025"/>
          </a:xfrm>
          <a:solidFill>
            <a:srgbClr val="00B050"/>
          </a:solidFill>
        </p:spPr>
        <p:txBody>
          <a:bodyPr>
            <a:normAutofit/>
          </a:bodyPr>
          <a:lstStyle/>
          <a:p>
            <a:r>
              <a:rPr lang="es-ES" sz="7200" b="1" dirty="0" smtClean="0"/>
              <a:t>FRENOS DE AIRE</a:t>
            </a:r>
            <a:endParaRPr lang="es-ES" sz="7200" b="1" dirty="0"/>
          </a:p>
        </p:txBody>
      </p:sp>
      <p:sp>
        <p:nvSpPr>
          <p:cNvPr id="3" name="2 Rectángulo"/>
          <p:cNvSpPr/>
          <p:nvPr/>
        </p:nvSpPr>
        <p:spPr>
          <a:xfrm>
            <a:off x="500034" y="2143116"/>
            <a:ext cx="7786742" cy="4524315"/>
          </a:xfrm>
          <a:prstGeom prst="rect">
            <a:avLst/>
          </a:prstGeom>
          <a:solidFill>
            <a:schemeClr val="bg1"/>
          </a:solidFill>
        </p:spPr>
        <p:txBody>
          <a:bodyPr wrap="square">
            <a:spAutoFit/>
          </a:bodyPr>
          <a:lstStyle/>
          <a:p>
            <a:pPr algn="just"/>
            <a:r>
              <a:rPr lang="es-ES" sz="2400" dirty="0" smtClean="0"/>
              <a:t>Los sistemas de frenos de aire tienen varias partes que incluyen el compresor, un secador de aire, válvulas, tanque de depósito de aire, tubos, y el sistema de frenos en sí. </a:t>
            </a:r>
          </a:p>
          <a:p>
            <a:pPr algn="just"/>
            <a:r>
              <a:rPr lang="es-ES" sz="2400" dirty="0" smtClean="0"/>
              <a:t>Todos estos componentes son susceptibles a fugas. El compresor está diseñado para funcionar cargando hasta el 25% del tiempo de funcionamiento del motor, pero las fugas de aire pueden causar que el tiempo de funcionamiento aumente, añadiendo costos operativos en forma de combustible y mantenimiento.</a:t>
            </a:r>
          </a:p>
          <a:p>
            <a:pPr algn="just"/>
            <a:r>
              <a:rPr lang="es-ES" sz="2400" dirty="0" smtClean="0"/>
              <a:t>Por supuesto, esto no es tan importante como el hecho de que las fugas ocasionan que el sistema de frenado puede ser un riesgo de seguridad.</a:t>
            </a:r>
            <a:endParaRPr lang="es-ES" sz="2400" dirty="0"/>
          </a:p>
        </p:txBody>
      </p:sp>
      <p:sp>
        <p:nvSpPr>
          <p:cNvPr id="4" name="3 Marcador de pie de página"/>
          <p:cNvSpPr>
            <a:spLocks noGrp="1"/>
          </p:cNvSpPr>
          <p:nvPr>
            <p:ph type="ftr" sz="quarter" idx="11"/>
          </p:nvPr>
        </p:nvSpPr>
        <p:spPr/>
        <p:txBody>
          <a:bodyPr/>
          <a:lstStyle/>
          <a:p>
            <a:r>
              <a:rPr lang="fi-FI" smtClean="0"/>
              <a:t>ING. Juan Jose Nina Charaja</a:t>
            </a:r>
            <a:endParaRPr lang="es-E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2714612" cy="1714488"/>
          </a:xfrm>
        </p:spPr>
        <p:txBody>
          <a:bodyPr>
            <a:normAutofit/>
          </a:bodyPr>
          <a:lstStyle/>
          <a:p>
            <a:r>
              <a:rPr lang="es-ES" dirty="0" smtClean="0"/>
              <a:t>SECADOR DE AIRE</a:t>
            </a:r>
            <a:endParaRPr lang="es-ES" dirty="0"/>
          </a:p>
        </p:txBody>
      </p:sp>
      <p:pic>
        <p:nvPicPr>
          <p:cNvPr id="2050" name="Picture 2"/>
          <p:cNvPicPr>
            <a:picLocks noGrp="1" noChangeAspect="1" noChangeArrowheads="1"/>
          </p:cNvPicPr>
          <p:nvPr>
            <p:ph idx="1"/>
          </p:nvPr>
        </p:nvPicPr>
        <p:blipFill>
          <a:blip r:embed="rId2"/>
          <a:srcRect/>
          <a:stretch>
            <a:fillRect/>
          </a:stretch>
        </p:blipFill>
        <p:spPr bwMode="auto">
          <a:xfrm>
            <a:off x="2733675" y="0"/>
            <a:ext cx="6410325" cy="4400550"/>
          </a:xfrm>
          <a:prstGeom prst="rect">
            <a:avLst/>
          </a:prstGeom>
          <a:noFill/>
          <a:ln w="9525">
            <a:noFill/>
            <a:miter lim="800000"/>
            <a:headEnd/>
            <a:tailEnd/>
          </a:ln>
          <a:effectLst/>
        </p:spPr>
      </p:pic>
      <p:sp>
        <p:nvSpPr>
          <p:cNvPr id="5" name="4 Rectángulo"/>
          <p:cNvSpPr/>
          <p:nvPr/>
        </p:nvSpPr>
        <p:spPr>
          <a:xfrm>
            <a:off x="2714612" y="4357695"/>
            <a:ext cx="6429388" cy="2308324"/>
          </a:xfrm>
          <a:prstGeom prst="rect">
            <a:avLst/>
          </a:prstGeom>
        </p:spPr>
        <p:txBody>
          <a:bodyPr wrap="square">
            <a:spAutoFit/>
          </a:bodyPr>
          <a:lstStyle/>
          <a:p>
            <a:pPr algn="just"/>
            <a:r>
              <a:rPr lang="es-ES" b="1" dirty="0" smtClean="0"/>
              <a:t>Características</a:t>
            </a:r>
          </a:p>
          <a:p>
            <a:pPr algn="just"/>
            <a:r>
              <a:rPr lang="es-ES" dirty="0" smtClean="0"/>
              <a:t>En los circuitos de frenos a aire, el secador de aire sirve para limpiar el aire fornecido del compresor, también para regular la presión de servicio en los depósitos.</a:t>
            </a:r>
          </a:p>
          <a:p>
            <a:pPr algn="just"/>
            <a:r>
              <a:rPr lang="es-ES" dirty="0" smtClean="0"/>
              <a:t>Con el montaje del secador de aire se hace innecesarios los equipos de drenaje de agua indicados en refrigeración posterior ( circuito de refrigeración ) en complemento con válvulas automáticas de drenaje , así como con equipos para evitar el hielo.</a:t>
            </a:r>
            <a:endParaRPr lang="es-ES" dirty="0"/>
          </a:p>
        </p:txBody>
      </p:sp>
      <p:sp>
        <p:nvSpPr>
          <p:cNvPr id="6" name="5 Rectángulo"/>
          <p:cNvSpPr/>
          <p:nvPr/>
        </p:nvSpPr>
        <p:spPr>
          <a:xfrm>
            <a:off x="0" y="1698390"/>
            <a:ext cx="2714612" cy="5016758"/>
          </a:xfrm>
          <a:prstGeom prst="rect">
            <a:avLst/>
          </a:prstGeom>
        </p:spPr>
        <p:txBody>
          <a:bodyPr wrap="square">
            <a:spAutoFit/>
          </a:bodyPr>
          <a:lstStyle/>
          <a:p>
            <a:r>
              <a:rPr lang="es-ES" sz="1600" b="1" dirty="0" smtClean="0"/>
              <a:t>Conexiones:</a:t>
            </a:r>
          </a:p>
          <a:p>
            <a:r>
              <a:rPr lang="es-ES" sz="1600" b="1" dirty="0" smtClean="0"/>
              <a:t>1</a:t>
            </a:r>
            <a:r>
              <a:rPr lang="es-ES" sz="1600" dirty="0" smtClean="0"/>
              <a:t> Entrada de aire del compresor</a:t>
            </a:r>
          </a:p>
          <a:p>
            <a:r>
              <a:rPr lang="es-ES" sz="1600" b="1" dirty="0" smtClean="0"/>
              <a:t>21</a:t>
            </a:r>
            <a:r>
              <a:rPr lang="es-ES" sz="1600" dirty="0" smtClean="0"/>
              <a:t> Salida de aire para la válvula de protección de 4 circuitos</a:t>
            </a:r>
          </a:p>
          <a:p>
            <a:r>
              <a:rPr lang="es-ES" sz="1600" b="1" dirty="0" smtClean="0"/>
              <a:t>22</a:t>
            </a:r>
            <a:r>
              <a:rPr lang="es-ES" sz="1600" dirty="0" smtClean="0"/>
              <a:t> Salida de aire para los depósitos de regeneración</a:t>
            </a:r>
          </a:p>
          <a:p>
            <a:r>
              <a:rPr lang="es-ES" sz="1600" b="1" dirty="0" smtClean="0"/>
              <a:t>2</a:t>
            </a:r>
            <a:r>
              <a:rPr lang="es-ES" sz="1600" dirty="0" smtClean="0"/>
              <a:t> Descarga de aire</a:t>
            </a:r>
          </a:p>
          <a:p>
            <a:r>
              <a:rPr lang="es-ES" sz="1600" b="1" dirty="0" smtClean="0"/>
              <a:t>4a</a:t>
            </a:r>
            <a:r>
              <a:rPr lang="es-ES" sz="1600" dirty="0" smtClean="0"/>
              <a:t> Señal de entrada del regulador</a:t>
            </a:r>
          </a:p>
          <a:p>
            <a:endParaRPr lang="es-ES" sz="1600" dirty="0" smtClean="0"/>
          </a:p>
          <a:p>
            <a:r>
              <a:rPr lang="es-ES" sz="1600" b="1" dirty="0" smtClean="0"/>
              <a:t>Significado de las referencias:</a:t>
            </a:r>
          </a:p>
          <a:p>
            <a:r>
              <a:rPr lang="es-ES" sz="1600" b="1" dirty="0" smtClean="0"/>
              <a:t>3</a:t>
            </a:r>
            <a:r>
              <a:rPr lang="es-ES" sz="1600" dirty="0" smtClean="0"/>
              <a:t> Salida</a:t>
            </a:r>
          </a:p>
          <a:p>
            <a:r>
              <a:rPr lang="es-ES" sz="1600" b="1" dirty="0" smtClean="0"/>
              <a:t>3b</a:t>
            </a:r>
            <a:r>
              <a:rPr lang="es-ES" sz="1600" dirty="0" smtClean="0"/>
              <a:t> Válvula de descarga</a:t>
            </a:r>
          </a:p>
          <a:p>
            <a:r>
              <a:rPr lang="es-ES" sz="1600" b="1" dirty="0" smtClean="0"/>
              <a:t>4b</a:t>
            </a:r>
            <a:r>
              <a:rPr lang="es-ES" sz="1600" dirty="0" smtClean="0"/>
              <a:t> Cámara de pre-secar</a:t>
            </a:r>
          </a:p>
          <a:p>
            <a:r>
              <a:rPr lang="es-ES" sz="1600" b="1" dirty="0" smtClean="0"/>
              <a:t>5</a:t>
            </a:r>
            <a:r>
              <a:rPr lang="es-ES" sz="1600" dirty="0" smtClean="0"/>
              <a:t> Válvula de retención</a:t>
            </a:r>
          </a:p>
          <a:p>
            <a:r>
              <a:rPr lang="es-ES" sz="1600" b="1" dirty="0" smtClean="0"/>
              <a:t>6</a:t>
            </a:r>
            <a:r>
              <a:rPr lang="es-ES" sz="1600" dirty="0" smtClean="0"/>
              <a:t> Estrangulamiento</a:t>
            </a:r>
          </a:p>
          <a:p>
            <a:r>
              <a:rPr lang="es-ES" sz="1600" b="1" dirty="0" smtClean="0"/>
              <a:t>7</a:t>
            </a:r>
            <a:r>
              <a:rPr lang="es-ES" sz="1600" dirty="0" smtClean="0"/>
              <a:t> Filtro en forma de collar</a:t>
            </a:r>
          </a:p>
          <a:p>
            <a:r>
              <a:rPr lang="es-ES" sz="1600" b="1" dirty="0" smtClean="0"/>
              <a:t>8</a:t>
            </a:r>
            <a:r>
              <a:rPr lang="es-ES" sz="1600" dirty="0" smtClean="0"/>
              <a:t> Material secante</a:t>
            </a:r>
            <a:endParaRPr lang="es-ES" sz="1600" dirty="0"/>
          </a:p>
        </p:txBody>
      </p:sp>
      <p:sp>
        <p:nvSpPr>
          <p:cNvPr id="7" name="6 Marcador de pie de página"/>
          <p:cNvSpPr>
            <a:spLocks noGrp="1"/>
          </p:cNvSpPr>
          <p:nvPr>
            <p:ph type="ftr" sz="quarter" idx="11"/>
          </p:nvPr>
        </p:nvSpPr>
        <p:spPr/>
        <p:txBody>
          <a:bodyPr/>
          <a:lstStyle/>
          <a:p>
            <a:r>
              <a:rPr lang="fi-FI" smtClean="0"/>
              <a:t>ING. Juan Jose Nina Charaja</a:t>
            </a:r>
            <a:endParaRPr lang="es-E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srcRect/>
          <a:stretch>
            <a:fillRect/>
          </a:stretch>
        </p:blipFill>
        <p:spPr bwMode="auto">
          <a:xfrm>
            <a:off x="5838825" y="0"/>
            <a:ext cx="3305175" cy="4357694"/>
          </a:xfrm>
          <a:prstGeom prst="rect">
            <a:avLst/>
          </a:prstGeom>
          <a:noFill/>
          <a:ln w="9525">
            <a:noFill/>
            <a:miter lim="800000"/>
            <a:headEnd/>
            <a:tailEnd/>
          </a:ln>
          <a:effectLst/>
        </p:spPr>
      </p:pic>
      <p:sp>
        <p:nvSpPr>
          <p:cNvPr id="5" name="1 Título"/>
          <p:cNvSpPr>
            <a:spLocks noGrp="1"/>
          </p:cNvSpPr>
          <p:nvPr>
            <p:ph type="title"/>
          </p:nvPr>
        </p:nvSpPr>
        <p:spPr>
          <a:xfrm>
            <a:off x="0" y="0"/>
            <a:ext cx="5786446" cy="439718"/>
          </a:xfrm>
          <a:solidFill>
            <a:schemeClr val="accent3">
              <a:lumMod val="60000"/>
              <a:lumOff val="40000"/>
            </a:schemeClr>
          </a:solidFill>
        </p:spPr>
        <p:txBody>
          <a:bodyPr>
            <a:normAutofit fontScale="90000"/>
          </a:bodyPr>
          <a:lstStyle/>
          <a:p>
            <a:r>
              <a:rPr lang="es-ES" dirty="0" smtClean="0"/>
              <a:t>FILTRO SECADOR DE AIRE</a:t>
            </a:r>
            <a:endParaRPr lang="es-ES" dirty="0"/>
          </a:p>
        </p:txBody>
      </p:sp>
      <p:sp>
        <p:nvSpPr>
          <p:cNvPr id="6" name="5 Rectángulo"/>
          <p:cNvSpPr/>
          <p:nvPr/>
        </p:nvSpPr>
        <p:spPr>
          <a:xfrm>
            <a:off x="0" y="378623"/>
            <a:ext cx="5857884" cy="3693319"/>
          </a:xfrm>
          <a:prstGeom prst="rect">
            <a:avLst/>
          </a:prstGeom>
        </p:spPr>
        <p:txBody>
          <a:bodyPr wrap="square">
            <a:spAutoFit/>
          </a:bodyPr>
          <a:lstStyle/>
          <a:p>
            <a:pPr algn="just"/>
            <a:r>
              <a:rPr lang="es-ES" b="1" dirty="0" smtClean="0"/>
              <a:t>Funcionamiento.- </a:t>
            </a:r>
            <a:r>
              <a:rPr lang="es-ES" dirty="0" smtClean="0"/>
              <a:t>El secador de aire trabaja por medio de absorción en un filtro molecular. El aire que es comprimido por el compresor, circula por medio de un granulado secante de alta porosidad. El vapor del agua contenido en el aire queda retenido en la superficie del material secante. Para la regeneración del material secante, se hace pasar una corriente de aire seco que se descomprime hasta la presión atmosférica, circulando en el sentido opuesto por medio del</a:t>
            </a:r>
          </a:p>
          <a:p>
            <a:pPr algn="just"/>
            <a:r>
              <a:rPr lang="es-ES" dirty="0" smtClean="0"/>
              <a:t>material secante. Al mismo tiempo con la abajada de la presión del aire, baja la presión parcial del vapor del agua en el aire de regeneración ( un aire extremamente seco ). De esta manera el aire de regeneración puede absorber la humedad contenida en el material secante.</a:t>
            </a:r>
            <a:endParaRPr lang="es-ES" dirty="0"/>
          </a:p>
        </p:txBody>
      </p:sp>
      <p:sp>
        <p:nvSpPr>
          <p:cNvPr id="7" name="6 Rectángulo"/>
          <p:cNvSpPr/>
          <p:nvPr/>
        </p:nvSpPr>
        <p:spPr>
          <a:xfrm>
            <a:off x="0" y="3995678"/>
            <a:ext cx="9144000" cy="2862322"/>
          </a:xfrm>
          <a:prstGeom prst="rect">
            <a:avLst/>
          </a:prstGeom>
        </p:spPr>
        <p:txBody>
          <a:bodyPr wrap="square">
            <a:spAutoFit/>
          </a:bodyPr>
          <a:lstStyle/>
          <a:p>
            <a:pPr algn="just"/>
            <a:r>
              <a:rPr lang="es-ES" b="1" dirty="0" smtClean="0"/>
              <a:t>Secar el aire durante la carga</a:t>
            </a:r>
          </a:p>
          <a:p>
            <a:pPr algn="just"/>
            <a:r>
              <a:rPr lang="es-ES" dirty="0" smtClean="0"/>
              <a:t>El aire comprimido del compresor entra por la conexión (1) y sigue para el filtro (7) donde serán</a:t>
            </a:r>
          </a:p>
          <a:p>
            <a:pPr algn="just"/>
            <a:r>
              <a:rPr lang="es-ES" dirty="0" smtClean="0"/>
              <a:t>retiradas las impurezas, tales como, partículas de carbón y gotas de aceite. Al pasar por filtro (7) el aire también es resfriado, haciendo la condensación de parte de la humedad. El agua condensada es juntada en el depósito de la cámara de secar (4b).</a:t>
            </a:r>
          </a:p>
          <a:p>
            <a:pPr algn="just"/>
            <a:r>
              <a:rPr lang="es-ES" dirty="0" smtClean="0"/>
              <a:t>El aire pasa por medio del material secante (8), donde realmente ocurre el proceso de secar. La válvula de retención (5) se abre y el aire sale por la conexión (21) para los depósitos del sistema de aire comprimido. </a:t>
            </a:r>
          </a:p>
          <a:p>
            <a:pPr algn="just"/>
            <a:r>
              <a:rPr lang="es-ES" dirty="0" smtClean="0"/>
              <a:t>La limpieza y el acto de secar el aire del filtro en forma de collar (7) tiene una influencia muy positiva en la duración y en el grado de rendimiento del material de secar (8).</a:t>
            </a:r>
            <a:endParaRPr lang="es-ES" dirty="0"/>
          </a:p>
        </p:txBody>
      </p:sp>
      <p:sp>
        <p:nvSpPr>
          <p:cNvPr id="8" name="7 Marcador de pie de página"/>
          <p:cNvSpPr>
            <a:spLocks noGrp="1"/>
          </p:cNvSpPr>
          <p:nvPr>
            <p:ph type="ftr" sz="quarter" idx="11"/>
          </p:nvPr>
        </p:nvSpPr>
        <p:spPr/>
        <p:txBody>
          <a:bodyPr/>
          <a:lstStyle/>
          <a:p>
            <a:r>
              <a:rPr lang="fi-FI" smtClean="0"/>
              <a:t>ING. Juan Jose Nina Charaja</a:t>
            </a:r>
            <a:endParaRPr lang="es-E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Grp="1" noChangeAspect="1" noChangeArrowheads="1"/>
          </p:cNvPicPr>
          <p:nvPr>
            <p:ph idx="1"/>
          </p:nvPr>
        </p:nvPicPr>
        <p:blipFill>
          <a:blip r:embed="rId2"/>
          <a:srcRect/>
          <a:stretch>
            <a:fillRect/>
          </a:stretch>
        </p:blipFill>
        <p:spPr bwMode="auto">
          <a:xfrm>
            <a:off x="5867400" y="0"/>
            <a:ext cx="3276600" cy="6215082"/>
          </a:xfrm>
          <a:prstGeom prst="rect">
            <a:avLst/>
          </a:prstGeom>
          <a:noFill/>
          <a:ln w="9525">
            <a:noFill/>
            <a:miter lim="800000"/>
            <a:headEnd/>
            <a:tailEnd/>
          </a:ln>
          <a:effectLst/>
        </p:spPr>
      </p:pic>
      <p:sp>
        <p:nvSpPr>
          <p:cNvPr id="8" name="1 Título"/>
          <p:cNvSpPr txBox="1">
            <a:spLocks/>
          </p:cNvSpPr>
          <p:nvPr/>
        </p:nvSpPr>
        <p:spPr>
          <a:xfrm>
            <a:off x="0" y="0"/>
            <a:ext cx="5786446" cy="439718"/>
          </a:xfrm>
          <a:prstGeom prst="rect">
            <a:avLst/>
          </a:prstGeom>
          <a:solidFill>
            <a:schemeClr val="accent3">
              <a:lumMod val="60000"/>
              <a:lumOff val="40000"/>
            </a:schemeClr>
          </a:solidFill>
        </p:spPr>
        <p:txBody>
          <a:bodyPr vert="horz" lIns="91440" tIns="45720" rIns="91440" bIns="45720" rtlCol="0" anchor="ctr">
            <a:normAutofit fontScale="6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400" b="1" i="0" u="none" strike="noStrike" kern="1200" cap="none" spc="0" normalizeH="0" baseline="0" noProof="0" dirty="0" smtClean="0">
                <a:ln>
                  <a:noFill/>
                </a:ln>
                <a:solidFill>
                  <a:schemeClr val="tx1"/>
                </a:solidFill>
                <a:effectLst/>
                <a:uLnTx/>
                <a:uFillTx/>
                <a:latin typeface="+mj-lt"/>
                <a:ea typeface="+mj-ea"/>
                <a:cs typeface="+mj-cs"/>
              </a:rPr>
              <a:t>FILTRO SECADOR DE AIRE</a:t>
            </a:r>
            <a:endParaRPr kumimoji="0" lang="es-ES"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4" name="3 Rectángulo"/>
          <p:cNvSpPr/>
          <p:nvPr/>
        </p:nvSpPr>
        <p:spPr>
          <a:xfrm>
            <a:off x="0" y="928670"/>
            <a:ext cx="5857884" cy="5355312"/>
          </a:xfrm>
          <a:prstGeom prst="rect">
            <a:avLst/>
          </a:prstGeom>
        </p:spPr>
        <p:txBody>
          <a:bodyPr wrap="square">
            <a:spAutoFit/>
          </a:bodyPr>
          <a:lstStyle/>
          <a:p>
            <a:pPr algn="just"/>
            <a:r>
              <a:rPr lang="es-ES" sz="2000" b="1" dirty="0" smtClean="0"/>
              <a:t>Regeneración en la fase de descarga</a:t>
            </a:r>
          </a:p>
          <a:p>
            <a:pPr algn="just"/>
            <a:endParaRPr lang="es-ES" b="1" dirty="0" smtClean="0"/>
          </a:p>
          <a:p>
            <a:pPr algn="just"/>
            <a:r>
              <a:rPr lang="es-ES" dirty="0" smtClean="0"/>
              <a:t>Cuando la máxima presión en el sistema de aire comprimido es conseguido, un señal viene del (4a ) hace abrir la válvula de descarga (3b). El aire que el compresor sigue mandando, y el aire existente dentro del secador, salen para la atmósfera por la salida (2) y por la válvula de descarga de aire (3a), llevando consigo el agua condensada y una gran parte de impurezas filtradas.</a:t>
            </a:r>
          </a:p>
          <a:p>
            <a:pPr algn="just"/>
            <a:r>
              <a:rPr lang="es-ES" dirty="0" smtClean="0"/>
              <a:t>El aire seco del deposito de regeneración circula por medio de la ligación (22) hasta el agujero de estrangulamiento (6), donde se expande hasta la misma presión del aire existente. Luego, el aire pasa por medio del material secante (8) que esta cargado de humedad. Esta humedad es retirada por el aire antes que el mismo salga por el filtro (7) y por la válvula de descarga de aire (3b). El tiempo de regeneración tarda por vuelta de 15 segundos. La válvula de retención (5) impide la salida del aire contenido en los depósitos del aire comprimido.</a:t>
            </a:r>
            <a:endParaRPr lang="es-ES" dirty="0"/>
          </a:p>
        </p:txBody>
      </p:sp>
      <p:sp>
        <p:nvSpPr>
          <p:cNvPr id="5" name="4 Marcador de pie de página"/>
          <p:cNvSpPr>
            <a:spLocks noGrp="1"/>
          </p:cNvSpPr>
          <p:nvPr>
            <p:ph type="ftr" sz="quarter" idx="11"/>
          </p:nvPr>
        </p:nvSpPr>
        <p:spPr/>
        <p:txBody>
          <a:bodyPr/>
          <a:lstStyle/>
          <a:p>
            <a:r>
              <a:rPr lang="fi-FI" smtClean="0"/>
              <a:t>ING. Juan Jose Nina Charaja</a:t>
            </a:r>
            <a:endParaRPr lang="es-E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928670"/>
            <a:ext cx="5857884" cy="4801314"/>
          </a:xfrm>
          <a:prstGeom prst="rect">
            <a:avLst/>
          </a:prstGeom>
        </p:spPr>
        <p:txBody>
          <a:bodyPr wrap="square">
            <a:spAutoFit/>
          </a:bodyPr>
          <a:lstStyle/>
          <a:p>
            <a:pPr algn="just"/>
            <a:r>
              <a:rPr lang="es-ES" b="1" dirty="0" smtClean="0"/>
              <a:t>Calentamiento</a:t>
            </a:r>
          </a:p>
          <a:p>
            <a:pPr algn="just"/>
            <a:r>
              <a:rPr lang="es-ES" dirty="0" smtClean="0"/>
              <a:t>Para evitar que la válvula de descarga del aire (3b) congele en condiciones desfavorables del tiempo, el secador del aire esta equipado con una resistencia eléctrica en la vuelta de la válvula de descarga del aire (3b). La corriente eléctrica de calentamiento es conectada con la llave de partida y la temperatura es regulada por termóstato. Para evitar que las baterías pierdan su carga, la resistencia de calentamiento se desconecta cuando se desconecta la llave de partida.</a:t>
            </a:r>
          </a:p>
          <a:p>
            <a:pPr algn="just"/>
            <a:endParaRPr lang="es-ES" dirty="0" smtClean="0"/>
          </a:p>
          <a:p>
            <a:pPr algn="just"/>
            <a:r>
              <a:rPr lang="es-ES" b="1" dirty="0" smtClean="0"/>
              <a:t>Control de la función de secar</a:t>
            </a:r>
          </a:p>
          <a:p>
            <a:pPr algn="just"/>
            <a:r>
              <a:rPr lang="es-ES" dirty="0" smtClean="0"/>
              <a:t>Se debe hacer la verificación de la existencia del agua en el depósito húmedo cada semana . Si después de varias inspecciones el sistema muestra agua, se debe cambiar el elemento. Si el sistema estuviera seco, mismo después de un año de uso, se puede mantener el secante con observaciones hasta dos años.</a:t>
            </a:r>
            <a:endParaRPr lang="es-ES" dirty="0"/>
          </a:p>
        </p:txBody>
      </p:sp>
      <p:pic>
        <p:nvPicPr>
          <p:cNvPr id="5" name="Picture 3"/>
          <p:cNvPicPr>
            <a:picLocks noGrp="1" noChangeAspect="1" noChangeArrowheads="1"/>
          </p:cNvPicPr>
          <p:nvPr>
            <p:ph idx="1"/>
          </p:nvPr>
        </p:nvPicPr>
        <p:blipFill>
          <a:blip r:embed="rId2"/>
          <a:srcRect/>
          <a:stretch>
            <a:fillRect/>
          </a:stretch>
        </p:blipFill>
        <p:spPr bwMode="auto">
          <a:xfrm>
            <a:off x="5867400" y="857232"/>
            <a:ext cx="3276600" cy="5929330"/>
          </a:xfrm>
          <a:prstGeom prst="rect">
            <a:avLst/>
          </a:prstGeom>
          <a:noFill/>
          <a:ln w="9525">
            <a:noFill/>
            <a:miter lim="800000"/>
            <a:headEnd/>
            <a:tailEnd/>
          </a:ln>
          <a:effectLst/>
        </p:spPr>
      </p:pic>
      <p:sp>
        <p:nvSpPr>
          <p:cNvPr id="6" name="1 Título"/>
          <p:cNvSpPr txBox="1">
            <a:spLocks/>
          </p:cNvSpPr>
          <p:nvPr/>
        </p:nvSpPr>
        <p:spPr>
          <a:xfrm>
            <a:off x="1214414" y="0"/>
            <a:ext cx="5786446" cy="439718"/>
          </a:xfrm>
          <a:prstGeom prst="rect">
            <a:avLst/>
          </a:prstGeom>
          <a:solidFill>
            <a:schemeClr val="accent3">
              <a:lumMod val="60000"/>
              <a:lumOff val="40000"/>
            </a:schemeClr>
          </a:solidFill>
        </p:spPr>
        <p:txBody>
          <a:bodyPr vert="horz" lIns="91440" tIns="45720" rIns="91440" bIns="45720" rtlCol="0" anchor="ctr">
            <a:normAutofit fontScale="6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400" b="1" i="0" u="none" strike="noStrike" kern="1200" cap="none" spc="0" normalizeH="0" baseline="0" noProof="0" dirty="0" smtClean="0">
                <a:ln>
                  <a:noFill/>
                </a:ln>
                <a:solidFill>
                  <a:schemeClr val="tx1"/>
                </a:solidFill>
                <a:effectLst/>
                <a:uLnTx/>
                <a:uFillTx/>
                <a:latin typeface="+mj-lt"/>
                <a:ea typeface="+mj-ea"/>
                <a:cs typeface="+mj-cs"/>
              </a:rPr>
              <a:t>FILTRO SECADOR DE AIRE</a:t>
            </a:r>
            <a:endParaRPr kumimoji="0" lang="es-ES"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7" name="6 Rectángulo"/>
          <p:cNvSpPr/>
          <p:nvPr/>
        </p:nvSpPr>
        <p:spPr>
          <a:xfrm>
            <a:off x="2214546" y="357166"/>
            <a:ext cx="4596964" cy="369332"/>
          </a:xfrm>
          <a:prstGeom prst="rect">
            <a:avLst/>
          </a:prstGeom>
        </p:spPr>
        <p:txBody>
          <a:bodyPr wrap="none">
            <a:spAutoFit/>
          </a:bodyPr>
          <a:lstStyle/>
          <a:p>
            <a:pPr algn="just"/>
            <a:r>
              <a:rPr lang="es-ES" b="1" dirty="0" smtClean="0"/>
              <a:t>Continúa: Regeneración en la fase de descarga</a:t>
            </a:r>
          </a:p>
        </p:txBody>
      </p:sp>
      <p:sp>
        <p:nvSpPr>
          <p:cNvPr id="8" name="7 Marcador de pie de página"/>
          <p:cNvSpPr>
            <a:spLocks noGrp="1"/>
          </p:cNvSpPr>
          <p:nvPr>
            <p:ph type="ftr" sz="quarter" idx="11"/>
          </p:nvPr>
        </p:nvSpPr>
        <p:spPr/>
        <p:txBody>
          <a:bodyPr/>
          <a:lstStyle/>
          <a:p>
            <a:r>
              <a:rPr lang="fi-FI" smtClean="0"/>
              <a:t>ING. Juan Jose Nina Charaja</a:t>
            </a:r>
            <a:endParaRPr lang="es-E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0"/>
            <a:ext cx="8229600" cy="725470"/>
          </a:xfrm>
          <a:solidFill>
            <a:schemeClr val="accent4">
              <a:lumMod val="20000"/>
              <a:lumOff val="80000"/>
            </a:schemeClr>
          </a:solidFill>
        </p:spPr>
        <p:txBody>
          <a:bodyPr>
            <a:normAutofit/>
          </a:bodyPr>
          <a:lstStyle/>
          <a:p>
            <a:r>
              <a:rPr lang="es-ES" sz="4000" b="1" dirty="0" smtClean="0"/>
              <a:t>SENSOR DE PRESIÓN DEL AIRE</a:t>
            </a:r>
            <a:endParaRPr lang="es-ES" sz="4000" dirty="0"/>
          </a:p>
        </p:txBody>
      </p:sp>
      <p:pic>
        <p:nvPicPr>
          <p:cNvPr id="1026" name="Picture 2"/>
          <p:cNvPicPr>
            <a:picLocks noGrp="1" noChangeAspect="1" noChangeArrowheads="1"/>
          </p:cNvPicPr>
          <p:nvPr>
            <p:ph idx="1"/>
          </p:nvPr>
        </p:nvPicPr>
        <p:blipFill>
          <a:blip r:embed="rId2"/>
          <a:srcRect/>
          <a:stretch>
            <a:fillRect/>
          </a:stretch>
        </p:blipFill>
        <p:spPr bwMode="auto">
          <a:xfrm>
            <a:off x="3600450" y="714356"/>
            <a:ext cx="5543550" cy="3857625"/>
          </a:xfrm>
          <a:prstGeom prst="rect">
            <a:avLst/>
          </a:prstGeom>
          <a:noFill/>
          <a:ln w="9525">
            <a:noFill/>
            <a:miter lim="800000"/>
            <a:headEnd/>
            <a:tailEnd/>
          </a:ln>
          <a:effectLst/>
        </p:spPr>
      </p:pic>
      <p:sp>
        <p:nvSpPr>
          <p:cNvPr id="6" name="5 Rectángulo"/>
          <p:cNvSpPr/>
          <p:nvPr/>
        </p:nvSpPr>
        <p:spPr>
          <a:xfrm>
            <a:off x="0" y="714356"/>
            <a:ext cx="4572000" cy="2031325"/>
          </a:xfrm>
          <a:prstGeom prst="rect">
            <a:avLst/>
          </a:prstGeom>
        </p:spPr>
        <p:txBody>
          <a:bodyPr>
            <a:spAutoFit/>
          </a:bodyPr>
          <a:lstStyle/>
          <a:p>
            <a:r>
              <a:rPr lang="es-ES" b="1" dirty="0" smtClean="0"/>
              <a:t>Sensor de presión del aire</a:t>
            </a:r>
          </a:p>
          <a:p>
            <a:r>
              <a:rPr lang="it-IT" dirty="0" smtClean="0"/>
              <a:t>1 - Entrada del aire</a:t>
            </a:r>
          </a:p>
          <a:p>
            <a:r>
              <a:rPr lang="es-ES" dirty="0" smtClean="0"/>
              <a:t>2 - Diafragma</a:t>
            </a:r>
          </a:p>
          <a:p>
            <a:r>
              <a:rPr lang="es-ES" dirty="0" smtClean="0"/>
              <a:t>3 - Mango de presión</a:t>
            </a:r>
          </a:p>
          <a:p>
            <a:r>
              <a:rPr lang="it-IT" dirty="0" smtClean="0"/>
              <a:t>4 - Dispositivo rotativo</a:t>
            </a:r>
          </a:p>
          <a:p>
            <a:r>
              <a:rPr lang="es-ES" dirty="0" smtClean="0"/>
              <a:t>5 - Cursor de resistencia</a:t>
            </a:r>
          </a:p>
          <a:p>
            <a:r>
              <a:rPr lang="es-ES" dirty="0" smtClean="0"/>
              <a:t>6 - Resistencia</a:t>
            </a:r>
            <a:endParaRPr lang="es-ES" dirty="0"/>
          </a:p>
        </p:txBody>
      </p:sp>
      <p:sp>
        <p:nvSpPr>
          <p:cNvPr id="7" name="6 Rectángulo"/>
          <p:cNvSpPr/>
          <p:nvPr/>
        </p:nvSpPr>
        <p:spPr>
          <a:xfrm>
            <a:off x="0" y="4612385"/>
            <a:ext cx="9144000" cy="2031325"/>
          </a:xfrm>
          <a:prstGeom prst="rect">
            <a:avLst/>
          </a:prstGeom>
        </p:spPr>
        <p:txBody>
          <a:bodyPr wrap="square">
            <a:spAutoFit/>
          </a:bodyPr>
          <a:lstStyle/>
          <a:p>
            <a:pPr algn="just"/>
            <a:r>
              <a:rPr lang="es-ES" dirty="0" smtClean="0"/>
              <a:t>Uno de ellos es para accionar el manómetro del freno delantero y el otro para el circuito trasero. Cada sensor es accionado por la presión existente en el respectivo circuito. </a:t>
            </a:r>
          </a:p>
          <a:p>
            <a:pPr algn="just"/>
            <a:r>
              <a:rPr lang="es-ES" dirty="0" smtClean="0"/>
              <a:t>El aire comprimido trabaja sobre el diafragma (2) y empuja el mango (3). Este mango, por su vez, mueve el cursor de la resistencia variable (5), siendo que la posición del cursor determina el valor de la resistencia.</a:t>
            </a:r>
          </a:p>
          <a:p>
            <a:pPr algn="just"/>
            <a:r>
              <a:rPr lang="es-ES" dirty="0" smtClean="0"/>
              <a:t>El sensor esta conectado eléctricamente al respectivo manómetro y comanda el trayecto de su puntero por la variación de la resistencia.</a:t>
            </a:r>
            <a:endParaRPr lang="es-ES" dirty="0"/>
          </a:p>
        </p:txBody>
      </p:sp>
      <p:sp>
        <p:nvSpPr>
          <p:cNvPr id="8" name="7 Rectángulo"/>
          <p:cNvSpPr/>
          <p:nvPr/>
        </p:nvSpPr>
        <p:spPr>
          <a:xfrm>
            <a:off x="0" y="2857496"/>
            <a:ext cx="3571868" cy="1754326"/>
          </a:xfrm>
          <a:prstGeom prst="rect">
            <a:avLst/>
          </a:prstGeom>
        </p:spPr>
        <p:txBody>
          <a:bodyPr wrap="square">
            <a:spAutoFit/>
          </a:bodyPr>
          <a:lstStyle/>
          <a:p>
            <a:pPr algn="just"/>
            <a:r>
              <a:rPr lang="es-ES" dirty="0" smtClean="0"/>
              <a:t>La función de los sensores de la presión del aire es accionar eléctricamente los manómetros e indicar la presión existente en el sistema de frenos a aire comprimido. </a:t>
            </a:r>
            <a:endParaRPr lang="es-ES" dirty="0"/>
          </a:p>
        </p:txBody>
      </p:sp>
      <p:sp>
        <p:nvSpPr>
          <p:cNvPr id="9" name="8 Marcador de pie de página"/>
          <p:cNvSpPr>
            <a:spLocks noGrp="1"/>
          </p:cNvSpPr>
          <p:nvPr>
            <p:ph type="ftr" sz="quarter" idx="11"/>
          </p:nvPr>
        </p:nvSpPr>
        <p:spPr/>
        <p:txBody>
          <a:bodyPr/>
          <a:lstStyle/>
          <a:p>
            <a:r>
              <a:rPr lang="fi-FI" smtClean="0"/>
              <a:t>ING. Juan Jose Nina Charaja</a:t>
            </a:r>
            <a:endParaRPr lang="es-E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0"/>
            <a:ext cx="8229600" cy="796908"/>
          </a:xfrm>
          <a:solidFill>
            <a:schemeClr val="accent5">
              <a:lumMod val="20000"/>
              <a:lumOff val="80000"/>
            </a:schemeClr>
          </a:solidFill>
        </p:spPr>
        <p:txBody>
          <a:bodyPr/>
          <a:lstStyle/>
          <a:p>
            <a:r>
              <a:rPr lang="es-ES" b="1" dirty="0" smtClean="0"/>
              <a:t>CONTACTO DE LA LUZ DEL FRENO</a:t>
            </a:r>
            <a:endParaRPr lang="es-ES" dirty="0"/>
          </a:p>
        </p:txBody>
      </p:sp>
      <p:sp>
        <p:nvSpPr>
          <p:cNvPr id="4" name="3 Marcador de pie de página"/>
          <p:cNvSpPr>
            <a:spLocks noGrp="1"/>
          </p:cNvSpPr>
          <p:nvPr>
            <p:ph type="ftr" sz="quarter" idx="11"/>
          </p:nvPr>
        </p:nvSpPr>
        <p:spPr/>
        <p:txBody>
          <a:bodyPr/>
          <a:lstStyle/>
          <a:p>
            <a:r>
              <a:rPr lang="fi-FI" smtClean="0"/>
              <a:t>ING. Juan Jose Nina Charaja</a:t>
            </a:r>
            <a:endParaRPr lang="es-ES"/>
          </a:p>
        </p:txBody>
      </p:sp>
      <p:pic>
        <p:nvPicPr>
          <p:cNvPr id="2050" name="Picture 2"/>
          <p:cNvPicPr>
            <a:picLocks noGrp="1" noChangeAspect="1" noChangeArrowheads="1"/>
          </p:cNvPicPr>
          <p:nvPr>
            <p:ph idx="1"/>
          </p:nvPr>
        </p:nvPicPr>
        <p:blipFill>
          <a:blip r:embed="rId2"/>
          <a:srcRect/>
          <a:stretch>
            <a:fillRect/>
          </a:stretch>
        </p:blipFill>
        <p:spPr bwMode="auto">
          <a:xfrm>
            <a:off x="2247900" y="785794"/>
            <a:ext cx="6896100" cy="2600325"/>
          </a:xfrm>
          <a:prstGeom prst="rect">
            <a:avLst/>
          </a:prstGeom>
          <a:noFill/>
          <a:ln w="9525">
            <a:noFill/>
            <a:miter lim="800000"/>
            <a:headEnd/>
            <a:tailEnd/>
          </a:ln>
          <a:effectLst/>
        </p:spPr>
      </p:pic>
      <p:sp>
        <p:nvSpPr>
          <p:cNvPr id="6" name="5 Rectángulo"/>
          <p:cNvSpPr/>
          <p:nvPr/>
        </p:nvSpPr>
        <p:spPr>
          <a:xfrm>
            <a:off x="0" y="880102"/>
            <a:ext cx="2214546" cy="1477328"/>
          </a:xfrm>
          <a:prstGeom prst="rect">
            <a:avLst/>
          </a:prstGeom>
        </p:spPr>
        <p:txBody>
          <a:bodyPr wrap="square">
            <a:spAutoFit/>
          </a:bodyPr>
          <a:lstStyle/>
          <a:p>
            <a:r>
              <a:rPr lang="es-ES" dirty="0" smtClean="0"/>
              <a:t>1 - Resorte</a:t>
            </a:r>
          </a:p>
          <a:p>
            <a:r>
              <a:rPr lang="es-ES" dirty="0" smtClean="0"/>
              <a:t>2 - Anillo de contacto</a:t>
            </a:r>
          </a:p>
          <a:p>
            <a:r>
              <a:rPr lang="es-ES" dirty="0" smtClean="0"/>
              <a:t>3 - Anillo de contacto</a:t>
            </a:r>
          </a:p>
          <a:p>
            <a:r>
              <a:rPr lang="es-ES" dirty="0" smtClean="0"/>
              <a:t>4 - Pistón</a:t>
            </a:r>
          </a:p>
          <a:p>
            <a:r>
              <a:rPr lang="es-ES" dirty="0" smtClean="0"/>
              <a:t>5 - Entrada del aire</a:t>
            </a:r>
            <a:endParaRPr lang="es-ES" dirty="0"/>
          </a:p>
        </p:txBody>
      </p:sp>
      <p:sp>
        <p:nvSpPr>
          <p:cNvPr id="7" name="6 Rectángulo"/>
          <p:cNvSpPr/>
          <p:nvPr/>
        </p:nvSpPr>
        <p:spPr>
          <a:xfrm>
            <a:off x="71438" y="3567074"/>
            <a:ext cx="9001156" cy="2862322"/>
          </a:xfrm>
          <a:prstGeom prst="rect">
            <a:avLst/>
          </a:prstGeom>
        </p:spPr>
        <p:txBody>
          <a:bodyPr wrap="square">
            <a:spAutoFit/>
          </a:bodyPr>
          <a:lstStyle/>
          <a:p>
            <a:pPr algn="just"/>
            <a:r>
              <a:rPr lang="es-ES" sz="2000" dirty="0" smtClean="0"/>
              <a:t>Generalmente estos contactos son montados junto a los sensores de presión del freno. Su función es cerrar el circuito que enciende la luz del freno, siempre que este es aplicado. Su funcionamiento es por medio del aire comprimido del sistema de frenos.</a:t>
            </a:r>
          </a:p>
          <a:p>
            <a:pPr algn="just"/>
            <a:r>
              <a:rPr lang="es-ES" sz="2000" dirty="0" smtClean="0"/>
              <a:t>Uno de ellos, es aplicado al freno de servicio, cierra el circuito eléctrico cuando el pistón (4) es presionado por el aire comprimido proveniente de la aplicación de este freno. El otro, es aplicado al freno de estacionamiento, funciona al contrario, cerrando el circuito eléctrico cuando el aire comprimido es retirado por la aplicación de este freno.</a:t>
            </a:r>
            <a:endParaRPr lang="es-ES"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857232"/>
          </a:xfrm>
          <a:solidFill>
            <a:schemeClr val="accent2">
              <a:lumMod val="20000"/>
              <a:lumOff val="80000"/>
            </a:schemeClr>
          </a:solidFill>
          <a:ln>
            <a:solidFill>
              <a:srgbClr val="FF0000"/>
            </a:solidFill>
          </a:ln>
        </p:spPr>
        <p:txBody>
          <a:bodyPr>
            <a:normAutofit/>
          </a:bodyPr>
          <a:lstStyle/>
          <a:p>
            <a:r>
              <a:rPr lang="es-ES" sz="3600" b="1" dirty="0" smtClean="0"/>
              <a:t>VÁLVULA PROTECTORA DE CUATRO CIRCUITOS</a:t>
            </a:r>
            <a:endParaRPr lang="es-ES" sz="3600" dirty="0"/>
          </a:p>
        </p:txBody>
      </p:sp>
      <p:sp>
        <p:nvSpPr>
          <p:cNvPr id="4" name="3 Marcador de pie de página"/>
          <p:cNvSpPr>
            <a:spLocks noGrp="1"/>
          </p:cNvSpPr>
          <p:nvPr>
            <p:ph type="ftr" sz="quarter" idx="11"/>
          </p:nvPr>
        </p:nvSpPr>
        <p:spPr/>
        <p:txBody>
          <a:bodyPr/>
          <a:lstStyle/>
          <a:p>
            <a:r>
              <a:rPr lang="fi-FI" smtClean="0"/>
              <a:t>ING. Juan Jose Nina Charaja</a:t>
            </a:r>
            <a:endParaRPr lang="es-ES"/>
          </a:p>
        </p:txBody>
      </p:sp>
      <p:pic>
        <p:nvPicPr>
          <p:cNvPr id="5122" name="Picture 2"/>
          <p:cNvPicPr>
            <a:picLocks noGrp="1" noChangeAspect="1" noChangeArrowheads="1"/>
          </p:cNvPicPr>
          <p:nvPr>
            <p:ph idx="1"/>
          </p:nvPr>
        </p:nvPicPr>
        <p:blipFill>
          <a:blip r:embed="rId2"/>
          <a:srcRect/>
          <a:stretch>
            <a:fillRect/>
          </a:stretch>
        </p:blipFill>
        <p:spPr bwMode="auto">
          <a:xfrm>
            <a:off x="3117243" y="857232"/>
            <a:ext cx="6026757" cy="3947462"/>
          </a:xfrm>
          <a:prstGeom prst="rect">
            <a:avLst/>
          </a:prstGeom>
          <a:noFill/>
          <a:ln w="9525">
            <a:noFill/>
            <a:miter lim="800000"/>
            <a:headEnd/>
            <a:tailEnd/>
          </a:ln>
          <a:effectLst/>
        </p:spPr>
      </p:pic>
      <p:sp>
        <p:nvSpPr>
          <p:cNvPr id="6" name="5 Rectángulo"/>
          <p:cNvSpPr/>
          <p:nvPr/>
        </p:nvSpPr>
        <p:spPr>
          <a:xfrm>
            <a:off x="0" y="1071546"/>
            <a:ext cx="3071802" cy="3693319"/>
          </a:xfrm>
          <a:prstGeom prst="rect">
            <a:avLst/>
          </a:prstGeom>
        </p:spPr>
        <p:txBody>
          <a:bodyPr wrap="square">
            <a:spAutoFit/>
          </a:bodyPr>
          <a:lstStyle/>
          <a:p>
            <a:pPr algn="just"/>
            <a:r>
              <a:rPr lang="es-ES" b="1" dirty="0" smtClean="0"/>
              <a:t>Válvula protectora de cuatro circuitos</a:t>
            </a:r>
          </a:p>
          <a:p>
            <a:pPr algn="just"/>
            <a:r>
              <a:rPr lang="es-ES" dirty="0" smtClean="0"/>
              <a:t>La válvula protectora de cuatro circuitos divide el sistema de frenos en cuatro circuitos independientes. Caso exista pérdida de aire en alguno de los circuitos, el pasaje del aire para este circuito es interrumpido, garantizando el abastecimiento del aire comprimido para los otros circuitos.</a:t>
            </a:r>
            <a:endParaRPr lang="es-ES" dirty="0"/>
          </a:p>
        </p:txBody>
      </p:sp>
      <p:sp>
        <p:nvSpPr>
          <p:cNvPr id="7" name="6 Rectángulo"/>
          <p:cNvSpPr/>
          <p:nvPr/>
        </p:nvSpPr>
        <p:spPr>
          <a:xfrm>
            <a:off x="0" y="4929198"/>
            <a:ext cx="9001156" cy="923330"/>
          </a:xfrm>
          <a:prstGeom prst="rect">
            <a:avLst/>
          </a:prstGeom>
        </p:spPr>
        <p:txBody>
          <a:bodyPr wrap="square">
            <a:spAutoFit/>
          </a:bodyPr>
          <a:lstStyle/>
          <a:p>
            <a:pPr algn="just"/>
            <a:r>
              <a:rPr lang="es-ES" b="1" dirty="0" smtClean="0"/>
              <a:t>Funcionamiento</a:t>
            </a:r>
          </a:p>
          <a:p>
            <a:pPr algn="just"/>
            <a:r>
              <a:rPr lang="es-ES" dirty="0" smtClean="0"/>
              <a:t>El aire comprimido que viene del depósito húmedo entra en la válvula protectora de cuatro</a:t>
            </a:r>
          </a:p>
          <a:p>
            <a:pPr algn="just"/>
            <a:r>
              <a:rPr lang="es-ES" dirty="0" smtClean="0"/>
              <a:t>circuitos por la conexión (1).</a:t>
            </a:r>
            <a:endParaRPr lang="es-E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857232"/>
          </a:xfrm>
          <a:solidFill>
            <a:schemeClr val="accent2">
              <a:lumMod val="20000"/>
              <a:lumOff val="80000"/>
            </a:schemeClr>
          </a:solidFill>
          <a:ln>
            <a:solidFill>
              <a:srgbClr val="FF0000"/>
            </a:solidFill>
          </a:ln>
        </p:spPr>
        <p:txBody>
          <a:bodyPr>
            <a:noAutofit/>
          </a:bodyPr>
          <a:lstStyle/>
          <a:p>
            <a:r>
              <a:rPr lang="es-ES" sz="3200" b="1" dirty="0" smtClean="0"/>
              <a:t>VÁLVULA PROTECTORA DE CUATRO CIRCUITOS</a:t>
            </a:r>
            <a:endParaRPr lang="es-ES" sz="3200" dirty="0"/>
          </a:p>
        </p:txBody>
      </p:sp>
      <p:sp>
        <p:nvSpPr>
          <p:cNvPr id="4" name="3 Marcador de pie de página"/>
          <p:cNvSpPr>
            <a:spLocks noGrp="1"/>
          </p:cNvSpPr>
          <p:nvPr>
            <p:ph type="ftr" sz="quarter" idx="11"/>
          </p:nvPr>
        </p:nvSpPr>
        <p:spPr/>
        <p:txBody>
          <a:bodyPr/>
          <a:lstStyle/>
          <a:p>
            <a:r>
              <a:rPr lang="fi-FI" smtClean="0"/>
              <a:t>ING. Juan Jose Nina Charaja</a:t>
            </a:r>
            <a:endParaRPr lang="es-ES"/>
          </a:p>
        </p:txBody>
      </p:sp>
      <p:pic>
        <p:nvPicPr>
          <p:cNvPr id="6147" name="Picture 3"/>
          <p:cNvPicPr>
            <a:picLocks noGrp="1" noChangeAspect="1" noChangeArrowheads="1"/>
          </p:cNvPicPr>
          <p:nvPr>
            <p:ph idx="1"/>
          </p:nvPr>
        </p:nvPicPr>
        <p:blipFill>
          <a:blip r:embed="rId2"/>
          <a:srcRect/>
          <a:stretch>
            <a:fillRect/>
          </a:stretch>
        </p:blipFill>
        <p:spPr bwMode="auto">
          <a:xfrm>
            <a:off x="5572132" y="3923404"/>
            <a:ext cx="3571868" cy="2934596"/>
          </a:xfrm>
          <a:prstGeom prst="rect">
            <a:avLst/>
          </a:prstGeom>
          <a:noFill/>
          <a:ln w="9525">
            <a:noFill/>
            <a:miter lim="800000"/>
            <a:headEnd/>
            <a:tailEnd/>
          </a:ln>
          <a:effectLst/>
        </p:spPr>
      </p:pic>
      <p:sp>
        <p:nvSpPr>
          <p:cNvPr id="9" name="8 Rectángulo"/>
          <p:cNvSpPr/>
          <p:nvPr/>
        </p:nvSpPr>
        <p:spPr>
          <a:xfrm>
            <a:off x="0" y="1142984"/>
            <a:ext cx="5500694" cy="1477328"/>
          </a:xfrm>
          <a:prstGeom prst="rect">
            <a:avLst/>
          </a:prstGeom>
        </p:spPr>
        <p:txBody>
          <a:bodyPr wrap="square">
            <a:spAutoFit/>
          </a:bodyPr>
          <a:lstStyle/>
          <a:p>
            <a:pPr algn="just"/>
            <a:r>
              <a:rPr lang="es-ES" dirty="0" smtClean="0"/>
              <a:t>Cuando el aire comprimido llega a la presión de 460 a 490 </a:t>
            </a:r>
            <a:r>
              <a:rPr lang="es-ES" dirty="0" err="1" smtClean="0"/>
              <a:t>kPA</a:t>
            </a:r>
            <a:r>
              <a:rPr lang="es-ES" dirty="0" smtClean="0"/>
              <a:t>, abre las válvulas (A) y (B) y pasa para las cámaras (a) y (b), saliendo por la conexión (21) para el circuito del freno delantero, y por la conexión (22) para el circuito del freno trasero.</a:t>
            </a:r>
            <a:endParaRPr lang="es-ES" dirty="0"/>
          </a:p>
        </p:txBody>
      </p:sp>
      <p:sp>
        <p:nvSpPr>
          <p:cNvPr id="10" name="9 Rectángulo"/>
          <p:cNvSpPr/>
          <p:nvPr/>
        </p:nvSpPr>
        <p:spPr>
          <a:xfrm>
            <a:off x="0" y="2610683"/>
            <a:ext cx="5572132" cy="4247317"/>
          </a:xfrm>
          <a:prstGeom prst="rect">
            <a:avLst/>
          </a:prstGeom>
        </p:spPr>
        <p:txBody>
          <a:bodyPr wrap="square">
            <a:spAutoFit/>
          </a:bodyPr>
          <a:lstStyle/>
          <a:p>
            <a:pPr algn="just"/>
            <a:r>
              <a:rPr lang="es-ES" dirty="0" smtClean="0"/>
              <a:t>Partiendo de las cámaras (a) y (b) el aire comprimido presiona las válvulas (C) y (D). La presión de abertura de estas válvulas es 510 a 540 </a:t>
            </a:r>
            <a:r>
              <a:rPr lang="es-ES" dirty="0" err="1" smtClean="0"/>
              <a:t>Kpa</a:t>
            </a:r>
            <a:r>
              <a:rPr lang="es-ES" dirty="0" smtClean="0"/>
              <a:t>. Cuando los circuitos del freno delantero y del freno trasero hubieran conseguido esa presión, el aire pasa por las válvulas (C) y (D) para las cámaras (c) y (d), de donde sale por la conexión (23) para el circuito del freno de estacionamiento, y por la conexión (24) para el distribuidor de aire que alimenta equipos extras.</a:t>
            </a:r>
          </a:p>
          <a:p>
            <a:pPr algn="just"/>
            <a:r>
              <a:rPr lang="es-ES" dirty="0" smtClean="0"/>
              <a:t>Caso exista pérdida en alguno de los circuitos, la válvula que alimenta se cierra por la acción del resorte, interrumpiendo la alimentación de este circuito. De esta manera los demás circuitos no son afectados por el circuito defectuoso y siguen siendo alimentados normalmente.</a:t>
            </a:r>
            <a:endParaRPr lang="es-ES" dirty="0"/>
          </a:p>
        </p:txBody>
      </p:sp>
      <p:pic>
        <p:nvPicPr>
          <p:cNvPr id="6148" name="Picture 4"/>
          <p:cNvPicPr>
            <a:picLocks noChangeAspect="1" noChangeArrowheads="1"/>
          </p:cNvPicPr>
          <p:nvPr/>
        </p:nvPicPr>
        <p:blipFill>
          <a:blip r:embed="rId3"/>
          <a:srcRect/>
          <a:stretch>
            <a:fillRect/>
          </a:stretch>
        </p:blipFill>
        <p:spPr bwMode="auto">
          <a:xfrm>
            <a:off x="5572132" y="857232"/>
            <a:ext cx="3571868" cy="2936869"/>
          </a:xfrm>
          <a:prstGeom prst="rect">
            <a:avLst/>
          </a:prstGeom>
          <a:noFill/>
          <a:ln w="9525">
            <a:noFill/>
            <a:miter lim="800000"/>
            <a:headEnd/>
            <a:tailEnd/>
          </a:ln>
          <a:effectLst/>
        </p:spPr>
      </p:pic>
      <p:cxnSp>
        <p:nvCxnSpPr>
          <p:cNvPr id="13" name="12 Conector recto de flecha"/>
          <p:cNvCxnSpPr/>
          <p:nvPr/>
        </p:nvCxnSpPr>
        <p:spPr>
          <a:xfrm rot="5400000" flipH="1" flipV="1">
            <a:off x="5214148" y="2428868"/>
            <a:ext cx="1143802"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14 CuadroTexto"/>
          <p:cNvSpPr txBox="1"/>
          <p:nvPr/>
        </p:nvSpPr>
        <p:spPr>
          <a:xfrm>
            <a:off x="5643570" y="1500174"/>
            <a:ext cx="301686" cy="369332"/>
          </a:xfrm>
          <a:prstGeom prst="rect">
            <a:avLst/>
          </a:prstGeom>
          <a:noFill/>
        </p:spPr>
        <p:txBody>
          <a:bodyPr wrap="none" rtlCol="0">
            <a:spAutoFit/>
          </a:bodyPr>
          <a:lstStyle/>
          <a:p>
            <a:r>
              <a:rPr lang="es-ES" dirty="0" smtClean="0"/>
              <a:t>1</a:t>
            </a:r>
            <a:endParaRPr lang="es-ES" dirty="0"/>
          </a:p>
        </p:txBody>
      </p:sp>
      <p:cxnSp>
        <p:nvCxnSpPr>
          <p:cNvPr id="16" name="15 Conector recto de flecha"/>
          <p:cNvCxnSpPr/>
          <p:nvPr/>
        </p:nvCxnSpPr>
        <p:spPr>
          <a:xfrm rot="5400000" flipH="1" flipV="1">
            <a:off x="5285586" y="5500702"/>
            <a:ext cx="1143802"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16 CuadroTexto"/>
          <p:cNvSpPr txBox="1"/>
          <p:nvPr/>
        </p:nvSpPr>
        <p:spPr>
          <a:xfrm>
            <a:off x="5715008" y="4572008"/>
            <a:ext cx="301686" cy="369332"/>
          </a:xfrm>
          <a:prstGeom prst="rect">
            <a:avLst/>
          </a:prstGeom>
          <a:noFill/>
        </p:spPr>
        <p:txBody>
          <a:bodyPr wrap="none" rtlCol="0">
            <a:spAutoFit/>
          </a:bodyPr>
          <a:lstStyle/>
          <a:p>
            <a:r>
              <a:rPr lang="es-ES" dirty="0" smtClean="0"/>
              <a:t>1</a:t>
            </a:r>
            <a:endParaRPr lang="es-E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71802" y="142852"/>
            <a:ext cx="5829312" cy="1011222"/>
          </a:xfrm>
          <a:solidFill>
            <a:schemeClr val="accent2">
              <a:lumMod val="20000"/>
              <a:lumOff val="80000"/>
            </a:schemeClr>
          </a:solidFill>
          <a:ln>
            <a:solidFill>
              <a:srgbClr val="FF0000"/>
            </a:solidFill>
          </a:ln>
        </p:spPr>
        <p:txBody>
          <a:bodyPr>
            <a:normAutofit fontScale="90000"/>
          </a:bodyPr>
          <a:lstStyle/>
          <a:p>
            <a:r>
              <a:rPr lang="es-ES" b="1" dirty="0" smtClean="0"/>
              <a:t>VÁLVULA PROTECTORA DE CUATRO CIRCUITOS</a:t>
            </a:r>
            <a:endParaRPr lang="es-ES" dirty="0"/>
          </a:p>
        </p:txBody>
      </p:sp>
      <p:sp>
        <p:nvSpPr>
          <p:cNvPr id="4" name="3 Marcador de pie de página"/>
          <p:cNvSpPr>
            <a:spLocks noGrp="1"/>
          </p:cNvSpPr>
          <p:nvPr>
            <p:ph type="ftr" sz="quarter" idx="11"/>
          </p:nvPr>
        </p:nvSpPr>
        <p:spPr/>
        <p:txBody>
          <a:bodyPr/>
          <a:lstStyle/>
          <a:p>
            <a:r>
              <a:rPr lang="fi-FI" smtClean="0"/>
              <a:t>ING. Juan Jose Nina Charaja</a:t>
            </a:r>
            <a:endParaRPr lang="es-ES"/>
          </a:p>
        </p:txBody>
      </p:sp>
      <p:pic>
        <p:nvPicPr>
          <p:cNvPr id="14338" name="Picture 2"/>
          <p:cNvPicPr>
            <a:picLocks noGrp="1" noChangeAspect="1" noChangeArrowheads="1"/>
          </p:cNvPicPr>
          <p:nvPr>
            <p:ph idx="1"/>
          </p:nvPr>
        </p:nvPicPr>
        <p:blipFill>
          <a:blip r:embed="rId2"/>
          <a:srcRect/>
          <a:stretch>
            <a:fillRect/>
          </a:stretch>
        </p:blipFill>
        <p:spPr bwMode="auto">
          <a:xfrm>
            <a:off x="2780083" y="1357299"/>
            <a:ext cx="6363917" cy="5500702"/>
          </a:xfrm>
          <a:prstGeom prst="rect">
            <a:avLst/>
          </a:prstGeom>
          <a:noFill/>
          <a:ln w="9525">
            <a:noFill/>
            <a:miter lim="800000"/>
            <a:headEnd/>
            <a:tailEnd/>
          </a:ln>
          <a:effectLst/>
        </p:spPr>
      </p:pic>
      <p:sp>
        <p:nvSpPr>
          <p:cNvPr id="6" name="5 Rectángulo"/>
          <p:cNvSpPr/>
          <p:nvPr/>
        </p:nvSpPr>
        <p:spPr>
          <a:xfrm>
            <a:off x="0" y="671691"/>
            <a:ext cx="2928926" cy="6186309"/>
          </a:xfrm>
          <a:prstGeom prst="rect">
            <a:avLst/>
          </a:prstGeom>
          <a:solidFill>
            <a:schemeClr val="bg1"/>
          </a:solidFill>
        </p:spPr>
        <p:txBody>
          <a:bodyPr wrap="square">
            <a:spAutoFit/>
          </a:bodyPr>
          <a:lstStyle/>
          <a:p>
            <a:r>
              <a:rPr lang="es-ES" b="1" dirty="0" smtClean="0"/>
              <a:t>Válvula con vista expuesta</a:t>
            </a:r>
          </a:p>
          <a:p>
            <a:r>
              <a:rPr lang="es-ES" dirty="0" smtClean="0"/>
              <a:t>1. Armazón externa</a:t>
            </a:r>
          </a:p>
          <a:p>
            <a:r>
              <a:rPr lang="es-ES" dirty="0" smtClean="0"/>
              <a:t>2. Disco</a:t>
            </a:r>
          </a:p>
          <a:p>
            <a:r>
              <a:rPr lang="es-ES" dirty="0" smtClean="0"/>
              <a:t>3. Anillo de protección</a:t>
            </a:r>
          </a:p>
          <a:p>
            <a:r>
              <a:rPr lang="es-ES" dirty="0" smtClean="0"/>
              <a:t>4. Anillo-o</a:t>
            </a:r>
          </a:p>
          <a:p>
            <a:r>
              <a:rPr lang="es-ES" dirty="0" smtClean="0"/>
              <a:t>5. Encaje de la válvula</a:t>
            </a:r>
          </a:p>
          <a:p>
            <a:r>
              <a:rPr lang="es-ES" dirty="0" smtClean="0"/>
              <a:t>6. Anillo de apoyo</a:t>
            </a:r>
          </a:p>
          <a:p>
            <a:r>
              <a:rPr lang="es-ES" dirty="0" smtClean="0"/>
              <a:t>7. Diafragma</a:t>
            </a:r>
          </a:p>
          <a:p>
            <a:r>
              <a:rPr lang="es-ES" dirty="0" smtClean="0"/>
              <a:t>8. Anillo</a:t>
            </a:r>
          </a:p>
          <a:p>
            <a:r>
              <a:rPr lang="es-ES" dirty="0" smtClean="0"/>
              <a:t>9. Anillo</a:t>
            </a:r>
          </a:p>
          <a:p>
            <a:r>
              <a:rPr lang="es-ES" dirty="0" smtClean="0"/>
              <a:t>10. Plato del diafragma</a:t>
            </a:r>
          </a:p>
          <a:p>
            <a:r>
              <a:rPr lang="es-ES" dirty="0" smtClean="0"/>
              <a:t>11. Resorte</a:t>
            </a:r>
          </a:p>
          <a:p>
            <a:r>
              <a:rPr lang="es-ES" dirty="0" smtClean="0"/>
              <a:t>12. Plato del resorte</a:t>
            </a:r>
          </a:p>
          <a:p>
            <a:r>
              <a:rPr lang="es-ES" dirty="0" smtClean="0"/>
              <a:t>13. Pino con rosca</a:t>
            </a:r>
          </a:p>
          <a:p>
            <a:r>
              <a:rPr lang="es-ES" dirty="0" smtClean="0"/>
              <a:t>14. Anillo-de vedamiento</a:t>
            </a:r>
          </a:p>
          <a:p>
            <a:r>
              <a:rPr lang="es-ES" dirty="0" smtClean="0"/>
              <a:t>15. Arandela</a:t>
            </a:r>
          </a:p>
          <a:p>
            <a:r>
              <a:rPr lang="es-ES" dirty="0" smtClean="0"/>
              <a:t>16. Pino con rosca</a:t>
            </a:r>
          </a:p>
          <a:p>
            <a:r>
              <a:rPr lang="es-ES" dirty="0" smtClean="0"/>
              <a:t>17. Tuerca sextavada</a:t>
            </a:r>
          </a:p>
          <a:p>
            <a:r>
              <a:rPr lang="es-ES" dirty="0" smtClean="0"/>
              <a:t>18. Armazón del resorte</a:t>
            </a:r>
          </a:p>
          <a:p>
            <a:r>
              <a:rPr lang="es-ES" dirty="0" smtClean="0"/>
              <a:t>19. Anillo</a:t>
            </a:r>
          </a:p>
          <a:p>
            <a:r>
              <a:rPr lang="es-ES" dirty="0" smtClean="0"/>
              <a:t>20. Pino con rosca</a:t>
            </a:r>
          </a:p>
          <a:p>
            <a:r>
              <a:rPr lang="es-ES" dirty="0" smtClean="0"/>
              <a:t>21. Tuerca</a:t>
            </a:r>
            <a:endParaRPr lang="es-E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0"/>
            <a:ext cx="8229600" cy="796908"/>
          </a:xfrm>
          <a:solidFill>
            <a:schemeClr val="accent3">
              <a:lumMod val="20000"/>
              <a:lumOff val="80000"/>
            </a:schemeClr>
          </a:solidFill>
          <a:ln>
            <a:solidFill>
              <a:schemeClr val="accent1"/>
            </a:solidFill>
          </a:ln>
        </p:spPr>
        <p:txBody>
          <a:bodyPr/>
          <a:lstStyle/>
          <a:p>
            <a:r>
              <a:rPr lang="es-ES" b="1" dirty="0" smtClean="0"/>
              <a:t>VÁLVULA DE DESCARGA RÁPIDA</a:t>
            </a:r>
            <a:endParaRPr lang="es-ES" dirty="0"/>
          </a:p>
        </p:txBody>
      </p:sp>
      <p:sp>
        <p:nvSpPr>
          <p:cNvPr id="4" name="3 Marcador de pie de página"/>
          <p:cNvSpPr>
            <a:spLocks noGrp="1"/>
          </p:cNvSpPr>
          <p:nvPr>
            <p:ph type="ftr" sz="quarter" idx="11"/>
          </p:nvPr>
        </p:nvSpPr>
        <p:spPr/>
        <p:txBody>
          <a:bodyPr/>
          <a:lstStyle/>
          <a:p>
            <a:r>
              <a:rPr lang="fi-FI" smtClean="0"/>
              <a:t>ING. Juan Jose Nina Charaja</a:t>
            </a:r>
            <a:endParaRPr lang="es-ES"/>
          </a:p>
        </p:txBody>
      </p:sp>
      <p:pic>
        <p:nvPicPr>
          <p:cNvPr id="1026" name="Picture 2"/>
          <p:cNvPicPr>
            <a:picLocks noGrp="1" noChangeAspect="1" noChangeArrowheads="1"/>
          </p:cNvPicPr>
          <p:nvPr>
            <p:ph idx="1"/>
          </p:nvPr>
        </p:nvPicPr>
        <p:blipFill>
          <a:blip r:embed="rId2"/>
          <a:srcRect/>
          <a:stretch>
            <a:fillRect/>
          </a:stretch>
        </p:blipFill>
        <p:spPr bwMode="auto">
          <a:xfrm>
            <a:off x="2746233" y="857232"/>
            <a:ext cx="6397767" cy="4525963"/>
          </a:xfrm>
          <a:prstGeom prst="rect">
            <a:avLst/>
          </a:prstGeom>
          <a:noFill/>
          <a:ln w="9525">
            <a:noFill/>
            <a:miter lim="800000"/>
            <a:headEnd/>
            <a:tailEnd/>
          </a:ln>
          <a:effectLst/>
        </p:spPr>
      </p:pic>
      <p:sp>
        <p:nvSpPr>
          <p:cNvPr id="6" name="5 Rectángulo"/>
          <p:cNvSpPr/>
          <p:nvPr/>
        </p:nvSpPr>
        <p:spPr>
          <a:xfrm>
            <a:off x="0" y="857232"/>
            <a:ext cx="2714612" cy="2308324"/>
          </a:xfrm>
          <a:prstGeom prst="rect">
            <a:avLst/>
          </a:prstGeom>
        </p:spPr>
        <p:txBody>
          <a:bodyPr wrap="square">
            <a:spAutoFit/>
          </a:bodyPr>
          <a:lstStyle/>
          <a:p>
            <a:r>
              <a:rPr lang="es-ES" dirty="0" smtClean="0"/>
              <a:t>1 - Entrada</a:t>
            </a:r>
          </a:p>
          <a:p>
            <a:r>
              <a:rPr lang="es-ES" dirty="0" smtClean="0"/>
              <a:t>2 - Salida para el cilindro</a:t>
            </a:r>
          </a:p>
          <a:p>
            <a:r>
              <a:rPr lang="es-ES" dirty="0" smtClean="0"/>
              <a:t>3 - Salida para el cilindro</a:t>
            </a:r>
          </a:p>
          <a:p>
            <a:r>
              <a:rPr lang="es-ES" dirty="0" smtClean="0"/>
              <a:t>4 - Cuerpo de la válvula</a:t>
            </a:r>
          </a:p>
          <a:p>
            <a:r>
              <a:rPr lang="es-ES" dirty="0" smtClean="0"/>
              <a:t>5 - Tapa</a:t>
            </a:r>
          </a:p>
          <a:p>
            <a:r>
              <a:rPr lang="es-ES" dirty="0" smtClean="0"/>
              <a:t>6 - Diafragma</a:t>
            </a:r>
          </a:p>
          <a:p>
            <a:r>
              <a:rPr lang="es-ES" dirty="0" smtClean="0"/>
              <a:t>7 - Resorte</a:t>
            </a:r>
          </a:p>
          <a:p>
            <a:r>
              <a:rPr lang="es-ES" dirty="0" smtClean="0"/>
              <a:t>8 - Descarga</a:t>
            </a:r>
            <a:endParaRPr lang="es-ES" dirty="0"/>
          </a:p>
        </p:txBody>
      </p:sp>
      <p:sp>
        <p:nvSpPr>
          <p:cNvPr id="7" name="6 Rectángulo"/>
          <p:cNvSpPr/>
          <p:nvPr/>
        </p:nvSpPr>
        <p:spPr>
          <a:xfrm>
            <a:off x="0" y="5429264"/>
            <a:ext cx="9144000" cy="1015663"/>
          </a:xfrm>
          <a:prstGeom prst="rect">
            <a:avLst/>
          </a:prstGeom>
        </p:spPr>
        <p:txBody>
          <a:bodyPr wrap="square">
            <a:spAutoFit/>
          </a:bodyPr>
          <a:lstStyle/>
          <a:p>
            <a:pPr algn="just"/>
            <a:r>
              <a:rPr lang="es-ES" sz="2000" dirty="0" smtClean="0"/>
              <a:t>En el sistema de frenos son usadas dos válvulas de descarga </a:t>
            </a:r>
            <a:r>
              <a:rPr lang="es-ES" sz="2000" dirty="0" smtClean="0"/>
              <a:t>rápida Una </a:t>
            </a:r>
            <a:r>
              <a:rPr lang="es-ES" sz="2000" dirty="0" smtClean="0"/>
              <a:t>de esas válvulas es usada para el freno de las ruedas delanteras y la otra para el freno </a:t>
            </a:r>
            <a:r>
              <a:rPr lang="es-ES" sz="2000" dirty="0" smtClean="0"/>
              <a:t>de estacionamiento</a:t>
            </a:r>
            <a:r>
              <a:rPr lang="es-ES" sz="2000" dirty="0" smtClean="0"/>
              <a:t>.</a:t>
            </a:r>
            <a:endParaRPr lang="es-ES"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fi-FI" smtClean="0"/>
              <a:t>ING. Juan Jose Nina Charaja</a:t>
            </a:r>
            <a:endParaRPr lang="es-ES"/>
          </a:p>
        </p:txBody>
      </p:sp>
      <p:pic>
        <p:nvPicPr>
          <p:cNvPr id="4098" name="Picture 2"/>
          <p:cNvPicPr>
            <a:picLocks noGrp="1" noChangeAspect="1" noChangeArrowheads="1"/>
          </p:cNvPicPr>
          <p:nvPr>
            <p:ph idx="1"/>
          </p:nvPr>
        </p:nvPicPr>
        <p:blipFill>
          <a:blip r:embed="rId2"/>
          <a:srcRect/>
          <a:stretch>
            <a:fillRect/>
          </a:stretch>
        </p:blipFill>
        <p:spPr bwMode="auto">
          <a:xfrm>
            <a:off x="0" y="1000108"/>
            <a:ext cx="8149731" cy="4214842"/>
          </a:xfrm>
          <a:prstGeom prst="rect">
            <a:avLst/>
          </a:prstGeom>
          <a:noFill/>
          <a:ln w="9525">
            <a:noFill/>
            <a:miter lim="800000"/>
            <a:headEnd/>
            <a:tailEnd/>
          </a:ln>
          <a:effectLst/>
        </p:spPr>
      </p:pic>
      <p:sp>
        <p:nvSpPr>
          <p:cNvPr id="6" name="1 Título"/>
          <p:cNvSpPr>
            <a:spLocks noGrp="1"/>
          </p:cNvSpPr>
          <p:nvPr>
            <p:ph type="title"/>
          </p:nvPr>
        </p:nvSpPr>
        <p:spPr>
          <a:xfrm>
            <a:off x="285720" y="0"/>
            <a:ext cx="8229600" cy="1143000"/>
          </a:xfrm>
          <a:solidFill>
            <a:srgbClr val="00B050"/>
          </a:solidFill>
        </p:spPr>
        <p:txBody>
          <a:bodyPr>
            <a:normAutofit fontScale="90000"/>
          </a:bodyPr>
          <a:lstStyle/>
          <a:p>
            <a:r>
              <a:rPr lang="es-ES" sz="7200" b="1" dirty="0" smtClean="0"/>
              <a:t>FRENOS DE AIRE</a:t>
            </a:r>
            <a:endParaRPr lang="es-ES" sz="7200" b="1" dirty="0"/>
          </a:p>
        </p:txBody>
      </p:sp>
      <p:pic>
        <p:nvPicPr>
          <p:cNvPr id="4099" name="Picture 3"/>
          <p:cNvPicPr>
            <a:picLocks noChangeAspect="1" noChangeArrowheads="1"/>
          </p:cNvPicPr>
          <p:nvPr/>
        </p:nvPicPr>
        <p:blipFill>
          <a:blip r:embed="rId3"/>
          <a:srcRect/>
          <a:stretch>
            <a:fillRect/>
          </a:stretch>
        </p:blipFill>
        <p:spPr bwMode="auto">
          <a:xfrm>
            <a:off x="6596062" y="4895850"/>
            <a:ext cx="2547938" cy="1962150"/>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868346"/>
          </a:xfrm>
          <a:solidFill>
            <a:schemeClr val="accent3">
              <a:lumMod val="20000"/>
              <a:lumOff val="80000"/>
            </a:schemeClr>
          </a:solidFill>
          <a:ln>
            <a:solidFill>
              <a:schemeClr val="accent1"/>
            </a:solidFill>
          </a:ln>
        </p:spPr>
        <p:txBody>
          <a:bodyPr>
            <a:normAutofit fontScale="90000"/>
          </a:bodyPr>
          <a:lstStyle/>
          <a:p>
            <a:r>
              <a:rPr lang="es-ES" b="1" dirty="0" smtClean="0"/>
              <a:t>VÁLVULA DE DESCARGA RÁPIDA (NUEVA)</a:t>
            </a:r>
            <a:endParaRPr lang="es-ES" dirty="0"/>
          </a:p>
        </p:txBody>
      </p:sp>
      <p:sp>
        <p:nvSpPr>
          <p:cNvPr id="4" name="3 Marcador de pie de página"/>
          <p:cNvSpPr>
            <a:spLocks noGrp="1"/>
          </p:cNvSpPr>
          <p:nvPr>
            <p:ph type="ftr" sz="quarter" idx="11"/>
          </p:nvPr>
        </p:nvSpPr>
        <p:spPr/>
        <p:txBody>
          <a:bodyPr/>
          <a:lstStyle/>
          <a:p>
            <a:r>
              <a:rPr lang="fi-FI" smtClean="0"/>
              <a:t>ING. Juan Jose Nina Charaja</a:t>
            </a:r>
            <a:endParaRPr lang="es-ES"/>
          </a:p>
        </p:txBody>
      </p:sp>
      <p:pic>
        <p:nvPicPr>
          <p:cNvPr id="2050" name="Picture 2"/>
          <p:cNvPicPr>
            <a:picLocks noGrp="1" noChangeAspect="1" noChangeArrowheads="1"/>
          </p:cNvPicPr>
          <p:nvPr>
            <p:ph idx="1"/>
          </p:nvPr>
        </p:nvPicPr>
        <p:blipFill>
          <a:blip r:embed="rId2"/>
          <a:srcRect/>
          <a:stretch>
            <a:fillRect/>
          </a:stretch>
        </p:blipFill>
        <p:spPr bwMode="auto">
          <a:xfrm>
            <a:off x="3228975" y="857232"/>
            <a:ext cx="5915025" cy="4514850"/>
          </a:xfrm>
          <a:prstGeom prst="rect">
            <a:avLst/>
          </a:prstGeom>
          <a:noFill/>
          <a:ln w="9525">
            <a:noFill/>
            <a:miter lim="800000"/>
            <a:headEnd/>
            <a:tailEnd/>
          </a:ln>
          <a:effectLst/>
        </p:spPr>
      </p:pic>
      <p:sp>
        <p:nvSpPr>
          <p:cNvPr id="6" name="5 Rectángulo"/>
          <p:cNvSpPr/>
          <p:nvPr/>
        </p:nvSpPr>
        <p:spPr>
          <a:xfrm>
            <a:off x="0" y="857232"/>
            <a:ext cx="3214678" cy="2031325"/>
          </a:xfrm>
          <a:prstGeom prst="rect">
            <a:avLst/>
          </a:prstGeom>
        </p:spPr>
        <p:txBody>
          <a:bodyPr wrap="square">
            <a:spAutoFit/>
          </a:bodyPr>
          <a:lstStyle/>
          <a:p>
            <a:r>
              <a:rPr lang="es-ES" dirty="0" smtClean="0"/>
              <a:t>1. Entrada</a:t>
            </a:r>
          </a:p>
          <a:p>
            <a:r>
              <a:rPr lang="es-ES" dirty="0" smtClean="0"/>
              <a:t>2. Salida</a:t>
            </a:r>
          </a:p>
          <a:p>
            <a:r>
              <a:rPr lang="es-ES" dirty="0" smtClean="0"/>
              <a:t>3. Salida, descarga</a:t>
            </a:r>
          </a:p>
          <a:p>
            <a:r>
              <a:rPr lang="es-ES" dirty="0" smtClean="0"/>
              <a:t>4. Cuerpo de la válvula</a:t>
            </a:r>
          </a:p>
          <a:p>
            <a:r>
              <a:rPr lang="es-ES" dirty="0" smtClean="0"/>
              <a:t>5. Membrana</a:t>
            </a:r>
          </a:p>
          <a:p>
            <a:r>
              <a:rPr lang="es-ES" dirty="0" smtClean="0"/>
              <a:t>6. Anillo de goma</a:t>
            </a:r>
          </a:p>
          <a:p>
            <a:r>
              <a:rPr lang="es-ES" dirty="0" smtClean="0"/>
              <a:t>7. Tapa</a:t>
            </a:r>
            <a:endParaRPr lang="es-E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0"/>
            <a:ext cx="8229600" cy="725470"/>
          </a:xfrm>
        </p:spPr>
        <p:txBody>
          <a:bodyPr>
            <a:normAutofit fontScale="90000"/>
          </a:bodyPr>
          <a:lstStyle/>
          <a:p>
            <a:r>
              <a:rPr lang="es-ES" b="1" dirty="0" smtClean="0"/>
              <a:t>VÁLVULA DE DESCARGA RÁPIDA</a:t>
            </a:r>
            <a:endParaRPr lang="es-ES" dirty="0"/>
          </a:p>
        </p:txBody>
      </p:sp>
      <p:sp>
        <p:nvSpPr>
          <p:cNvPr id="4" name="3 Marcador de pie de página"/>
          <p:cNvSpPr>
            <a:spLocks noGrp="1"/>
          </p:cNvSpPr>
          <p:nvPr>
            <p:ph type="ftr" sz="quarter" idx="11"/>
          </p:nvPr>
        </p:nvSpPr>
        <p:spPr>
          <a:xfrm>
            <a:off x="3071802" y="6492875"/>
            <a:ext cx="2895600" cy="365125"/>
          </a:xfrm>
        </p:spPr>
        <p:txBody>
          <a:bodyPr/>
          <a:lstStyle/>
          <a:p>
            <a:r>
              <a:rPr lang="fi-FI" smtClean="0"/>
              <a:t>ING. Juan Jose Nina Charaja</a:t>
            </a:r>
            <a:endParaRPr lang="es-ES"/>
          </a:p>
        </p:txBody>
      </p:sp>
      <p:pic>
        <p:nvPicPr>
          <p:cNvPr id="3074" name="Picture 2"/>
          <p:cNvPicPr>
            <a:picLocks noGrp="1" noChangeAspect="1" noChangeArrowheads="1"/>
          </p:cNvPicPr>
          <p:nvPr>
            <p:ph idx="1"/>
          </p:nvPr>
        </p:nvPicPr>
        <p:blipFill>
          <a:blip r:embed="rId2"/>
          <a:srcRect/>
          <a:stretch>
            <a:fillRect/>
          </a:stretch>
        </p:blipFill>
        <p:spPr bwMode="auto">
          <a:xfrm>
            <a:off x="500034" y="624889"/>
            <a:ext cx="8229600" cy="3661367"/>
          </a:xfrm>
          <a:prstGeom prst="rect">
            <a:avLst/>
          </a:prstGeom>
          <a:noFill/>
          <a:ln w="9525">
            <a:noFill/>
            <a:miter lim="800000"/>
            <a:headEnd/>
            <a:tailEnd/>
          </a:ln>
          <a:effectLst/>
        </p:spPr>
      </p:pic>
      <p:sp>
        <p:nvSpPr>
          <p:cNvPr id="6" name="5 Rectángulo"/>
          <p:cNvSpPr/>
          <p:nvPr/>
        </p:nvSpPr>
        <p:spPr>
          <a:xfrm>
            <a:off x="0" y="4286256"/>
            <a:ext cx="9144000" cy="2308324"/>
          </a:xfrm>
          <a:prstGeom prst="rect">
            <a:avLst/>
          </a:prstGeom>
        </p:spPr>
        <p:txBody>
          <a:bodyPr wrap="square">
            <a:spAutoFit/>
          </a:bodyPr>
          <a:lstStyle/>
          <a:p>
            <a:pPr algn="just"/>
            <a:r>
              <a:rPr lang="es-ES" b="1" dirty="0" smtClean="0"/>
              <a:t>A</a:t>
            </a:r>
            <a:r>
              <a:rPr lang="es-ES" dirty="0" smtClean="0"/>
              <a:t> - Posición del freno de servicio aplicado /freno de estacionamiento desaplicado.</a:t>
            </a:r>
          </a:p>
          <a:p>
            <a:pPr algn="just"/>
            <a:r>
              <a:rPr lang="es-ES" dirty="0" smtClean="0"/>
              <a:t>Cuando la válvula del freno de servicio es accionada, el aire comprimido entra por la </a:t>
            </a:r>
            <a:r>
              <a:rPr lang="es-ES" dirty="0" smtClean="0"/>
              <a:t>conexión (</a:t>
            </a:r>
            <a:r>
              <a:rPr lang="es-ES" dirty="0" smtClean="0"/>
              <a:t>1), empujando el diafragma y salen por las conexiones (2) y (3) para los cilindros, </a:t>
            </a:r>
            <a:r>
              <a:rPr lang="es-ES" dirty="0" smtClean="0"/>
              <a:t>accionando el </a:t>
            </a:r>
            <a:r>
              <a:rPr lang="es-ES" dirty="0" smtClean="0"/>
              <a:t>freno.</a:t>
            </a:r>
          </a:p>
          <a:p>
            <a:pPr algn="just"/>
            <a:r>
              <a:rPr lang="es-ES" b="1" dirty="0" smtClean="0"/>
              <a:t>B</a:t>
            </a:r>
            <a:r>
              <a:rPr lang="es-ES" dirty="0" smtClean="0"/>
              <a:t> - Posición del freno de servicio desaplicado /de estacionamiento aplicado.</a:t>
            </a:r>
          </a:p>
          <a:p>
            <a:pPr algn="just"/>
            <a:r>
              <a:rPr lang="es-ES" dirty="0" smtClean="0"/>
              <a:t>Cuando se desconecta la válvula del freno de servicio, el aire comprimido de los </a:t>
            </a:r>
            <a:r>
              <a:rPr lang="es-ES" dirty="0" smtClean="0"/>
              <a:t>cilindros vuelve </a:t>
            </a:r>
            <a:r>
              <a:rPr lang="es-ES" dirty="0" smtClean="0"/>
              <a:t>para la válvula de descarga rápida por las conexiones (2) y (3), empuja el diafragma </a:t>
            </a:r>
            <a:r>
              <a:rPr lang="es-ES" dirty="0" smtClean="0"/>
              <a:t>y sale </a:t>
            </a:r>
            <a:r>
              <a:rPr lang="es-ES" dirty="0" smtClean="0"/>
              <a:t>por la conexión (8), desconectando el freno.</a:t>
            </a:r>
            <a:endParaRPr lang="es-E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0"/>
            <a:ext cx="8229600" cy="868346"/>
          </a:xfrm>
          <a:solidFill>
            <a:schemeClr val="tx2">
              <a:lumMod val="20000"/>
              <a:lumOff val="80000"/>
            </a:schemeClr>
          </a:solidFill>
          <a:ln>
            <a:solidFill>
              <a:schemeClr val="accent1"/>
            </a:solidFill>
          </a:ln>
        </p:spPr>
        <p:txBody>
          <a:bodyPr/>
          <a:lstStyle/>
          <a:p>
            <a:r>
              <a:rPr lang="es-ES" b="1" dirty="0" smtClean="0"/>
              <a:t>VÁLVULA DE DOS VÍAS</a:t>
            </a:r>
            <a:endParaRPr lang="es-ES" dirty="0"/>
          </a:p>
        </p:txBody>
      </p:sp>
      <p:sp>
        <p:nvSpPr>
          <p:cNvPr id="4" name="3 Marcador de pie de página"/>
          <p:cNvSpPr>
            <a:spLocks noGrp="1"/>
          </p:cNvSpPr>
          <p:nvPr>
            <p:ph type="ftr" sz="quarter" idx="11"/>
          </p:nvPr>
        </p:nvSpPr>
        <p:spPr>
          <a:xfrm>
            <a:off x="6248400" y="6492875"/>
            <a:ext cx="2895600" cy="365125"/>
          </a:xfrm>
        </p:spPr>
        <p:txBody>
          <a:bodyPr/>
          <a:lstStyle/>
          <a:p>
            <a:r>
              <a:rPr lang="fi-FI" dirty="0" smtClean="0"/>
              <a:t>ING. Juan Jose Nina Charaja</a:t>
            </a:r>
            <a:endParaRPr lang="es-ES" dirty="0"/>
          </a:p>
        </p:txBody>
      </p:sp>
      <p:pic>
        <p:nvPicPr>
          <p:cNvPr id="5122" name="Picture 2"/>
          <p:cNvPicPr>
            <a:picLocks noGrp="1" noChangeAspect="1" noChangeArrowheads="1"/>
          </p:cNvPicPr>
          <p:nvPr>
            <p:ph idx="1"/>
          </p:nvPr>
        </p:nvPicPr>
        <p:blipFill>
          <a:blip r:embed="rId2"/>
          <a:srcRect/>
          <a:stretch>
            <a:fillRect/>
          </a:stretch>
        </p:blipFill>
        <p:spPr bwMode="auto">
          <a:xfrm>
            <a:off x="2714612" y="857232"/>
            <a:ext cx="6429388" cy="4040761"/>
          </a:xfrm>
          <a:prstGeom prst="rect">
            <a:avLst/>
          </a:prstGeom>
          <a:noFill/>
          <a:ln w="9525">
            <a:noFill/>
            <a:miter lim="800000"/>
            <a:headEnd/>
            <a:tailEnd/>
          </a:ln>
          <a:effectLst/>
        </p:spPr>
      </p:pic>
      <p:sp>
        <p:nvSpPr>
          <p:cNvPr id="6" name="5 Rectángulo"/>
          <p:cNvSpPr/>
          <p:nvPr/>
        </p:nvSpPr>
        <p:spPr>
          <a:xfrm>
            <a:off x="0" y="857232"/>
            <a:ext cx="2714612" cy="1477328"/>
          </a:xfrm>
          <a:prstGeom prst="rect">
            <a:avLst/>
          </a:prstGeom>
          <a:solidFill>
            <a:schemeClr val="bg1"/>
          </a:solidFill>
        </p:spPr>
        <p:txBody>
          <a:bodyPr wrap="square">
            <a:spAutoFit/>
          </a:bodyPr>
          <a:lstStyle/>
          <a:p>
            <a:r>
              <a:rPr lang="es-ES" dirty="0" smtClean="0"/>
              <a:t>1. Conexión de entrada</a:t>
            </a:r>
          </a:p>
          <a:p>
            <a:r>
              <a:rPr lang="es-ES" dirty="0" smtClean="0"/>
              <a:t>2. Vedamiento de goma</a:t>
            </a:r>
          </a:p>
          <a:p>
            <a:r>
              <a:rPr lang="es-ES" dirty="0" smtClean="0"/>
              <a:t>3. Conexión de salida</a:t>
            </a:r>
          </a:p>
          <a:p>
            <a:r>
              <a:rPr lang="es-ES" dirty="0" smtClean="0"/>
              <a:t>4. Pistón</a:t>
            </a:r>
          </a:p>
          <a:p>
            <a:r>
              <a:rPr lang="es-ES" dirty="0" smtClean="0"/>
              <a:t>5. Conexión de entrada</a:t>
            </a:r>
            <a:endParaRPr lang="es-ES" dirty="0"/>
          </a:p>
        </p:txBody>
      </p:sp>
      <p:sp>
        <p:nvSpPr>
          <p:cNvPr id="7" name="6 Rectángulo"/>
          <p:cNvSpPr/>
          <p:nvPr/>
        </p:nvSpPr>
        <p:spPr>
          <a:xfrm>
            <a:off x="0" y="2357430"/>
            <a:ext cx="2714612" cy="4539704"/>
          </a:xfrm>
          <a:prstGeom prst="rect">
            <a:avLst/>
          </a:prstGeom>
        </p:spPr>
        <p:txBody>
          <a:bodyPr wrap="square">
            <a:spAutoFit/>
          </a:bodyPr>
          <a:lstStyle/>
          <a:p>
            <a:pPr algn="just"/>
            <a:r>
              <a:rPr lang="es-ES" sz="1700" dirty="0" smtClean="0"/>
              <a:t>La válvula de dos vías junta un componente cualquier del sistema de frenos a dos </a:t>
            </a:r>
            <a:r>
              <a:rPr lang="es-ES" sz="1700" dirty="0" smtClean="0"/>
              <a:t>comandos diferentes</a:t>
            </a:r>
            <a:r>
              <a:rPr lang="es-ES" sz="1700" dirty="0" smtClean="0"/>
              <a:t>, siendo que solamente posibilita la acción de apenas uno de los comandos de </a:t>
            </a:r>
            <a:r>
              <a:rPr lang="es-ES" sz="1700" dirty="0" smtClean="0"/>
              <a:t>cada vez</a:t>
            </a:r>
            <a:r>
              <a:rPr lang="es-ES" sz="1700" dirty="0" smtClean="0"/>
              <a:t>. Tiene dos entradas (1) y (5) que son conectadas a los dos comandos; una salida (3) que </a:t>
            </a:r>
            <a:r>
              <a:rPr lang="es-ES" sz="1700" dirty="0" smtClean="0"/>
              <a:t>es conectada </a:t>
            </a:r>
            <a:r>
              <a:rPr lang="es-ES" sz="1700" dirty="0" smtClean="0"/>
              <a:t>al componente a ser comandado y el pistón (4) que permite la entrada del aire </a:t>
            </a:r>
            <a:r>
              <a:rPr lang="es-ES" sz="1700" dirty="0" smtClean="0"/>
              <a:t>que viene </a:t>
            </a:r>
            <a:r>
              <a:rPr lang="es-ES" sz="1700" dirty="0" smtClean="0"/>
              <a:t>de apenas de uno de los dos comandos, mientras bloquea el otro.</a:t>
            </a:r>
            <a:endParaRPr lang="es-ES" sz="1700" dirty="0"/>
          </a:p>
        </p:txBody>
      </p:sp>
      <p:sp>
        <p:nvSpPr>
          <p:cNvPr id="8" name="7 Rectángulo"/>
          <p:cNvSpPr/>
          <p:nvPr/>
        </p:nvSpPr>
        <p:spPr>
          <a:xfrm>
            <a:off x="2714612" y="4929198"/>
            <a:ext cx="6429388" cy="1754326"/>
          </a:xfrm>
          <a:prstGeom prst="rect">
            <a:avLst/>
          </a:prstGeom>
        </p:spPr>
        <p:txBody>
          <a:bodyPr wrap="square">
            <a:spAutoFit/>
          </a:bodyPr>
          <a:lstStyle/>
          <a:p>
            <a:pPr algn="just"/>
            <a:r>
              <a:rPr lang="es-ES" dirty="0" smtClean="0"/>
              <a:t>Una de las entradas de la válvula esta conectada al circuito trasero de la válvula de servicio, y </a:t>
            </a:r>
            <a:r>
              <a:rPr lang="es-ES" dirty="0" smtClean="0"/>
              <a:t>la otra </a:t>
            </a:r>
            <a:r>
              <a:rPr lang="es-ES" dirty="0" smtClean="0"/>
              <a:t>a la válvula de estacionamiento. Su salida esta ligada al freno trasero. Como la válvula </a:t>
            </a:r>
            <a:r>
              <a:rPr lang="es-ES" dirty="0" smtClean="0"/>
              <a:t>de dos </a:t>
            </a:r>
            <a:r>
              <a:rPr lang="es-ES" dirty="0" smtClean="0"/>
              <a:t>vías solo permite la acción de uno de los comandos por vez, el freno trasero puede </a:t>
            </a:r>
            <a:r>
              <a:rPr lang="es-ES" dirty="0" smtClean="0"/>
              <a:t>ser comandado </a:t>
            </a:r>
            <a:r>
              <a:rPr lang="es-ES" dirty="0" smtClean="0"/>
              <a:t>por la válvula de servicio o por la válvula de estacionamiento.</a:t>
            </a:r>
            <a:endParaRPr lang="es-E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0"/>
            <a:ext cx="8229600" cy="725470"/>
          </a:xfrm>
          <a:solidFill>
            <a:schemeClr val="accent1">
              <a:lumMod val="20000"/>
              <a:lumOff val="80000"/>
            </a:schemeClr>
          </a:solidFill>
          <a:ln>
            <a:solidFill>
              <a:srgbClr val="FF0000"/>
            </a:solidFill>
          </a:ln>
        </p:spPr>
        <p:txBody>
          <a:bodyPr>
            <a:normAutofit fontScale="90000"/>
          </a:bodyPr>
          <a:lstStyle/>
          <a:p>
            <a:r>
              <a:rPr lang="es-ES" b="1" dirty="0" smtClean="0"/>
              <a:t>VÁLVULA DEL FRENO DE SERVICIO</a:t>
            </a:r>
            <a:endParaRPr lang="es-ES" dirty="0"/>
          </a:p>
        </p:txBody>
      </p:sp>
      <p:sp>
        <p:nvSpPr>
          <p:cNvPr id="4" name="3 Marcador de pie de página"/>
          <p:cNvSpPr>
            <a:spLocks noGrp="1"/>
          </p:cNvSpPr>
          <p:nvPr>
            <p:ph type="ftr" sz="quarter" idx="11"/>
          </p:nvPr>
        </p:nvSpPr>
        <p:spPr/>
        <p:txBody>
          <a:bodyPr/>
          <a:lstStyle/>
          <a:p>
            <a:r>
              <a:rPr lang="fi-FI" smtClean="0"/>
              <a:t>ING. Juan Jose Nina Charaja</a:t>
            </a:r>
            <a:endParaRPr lang="es-ES"/>
          </a:p>
        </p:txBody>
      </p:sp>
      <p:pic>
        <p:nvPicPr>
          <p:cNvPr id="7170" name="Picture 2"/>
          <p:cNvPicPr>
            <a:picLocks noGrp="1" noChangeAspect="1" noChangeArrowheads="1"/>
          </p:cNvPicPr>
          <p:nvPr>
            <p:ph idx="1"/>
          </p:nvPr>
        </p:nvPicPr>
        <p:blipFill>
          <a:blip r:embed="rId2"/>
          <a:srcRect/>
          <a:stretch>
            <a:fillRect/>
          </a:stretch>
        </p:blipFill>
        <p:spPr bwMode="auto">
          <a:xfrm>
            <a:off x="2496731" y="785794"/>
            <a:ext cx="6647269" cy="4525963"/>
          </a:xfrm>
          <a:prstGeom prst="rect">
            <a:avLst/>
          </a:prstGeom>
          <a:noFill/>
          <a:ln w="9525">
            <a:noFill/>
            <a:miter lim="800000"/>
            <a:headEnd/>
            <a:tailEnd/>
          </a:ln>
          <a:effectLst/>
        </p:spPr>
      </p:pic>
      <p:sp>
        <p:nvSpPr>
          <p:cNvPr id="6" name="5 Rectángulo"/>
          <p:cNvSpPr/>
          <p:nvPr/>
        </p:nvSpPr>
        <p:spPr>
          <a:xfrm>
            <a:off x="0" y="785794"/>
            <a:ext cx="2500298" cy="1754326"/>
          </a:xfrm>
          <a:prstGeom prst="rect">
            <a:avLst/>
          </a:prstGeom>
        </p:spPr>
        <p:txBody>
          <a:bodyPr wrap="square">
            <a:spAutoFit/>
          </a:bodyPr>
          <a:lstStyle/>
          <a:p>
            <a:pPr algn="just"/>
            <a:r>
              <a:rPr lang="es-ES" dirty="0" smtClean="0"/>
              <a:t>La válvula del freno de servicio tiene la función de aplicar y desaplicar el freno de las ruedas delanteras y de las ruedas traseras.</a:t>
            </a:r>
            <a:endParaRPr lang="es-ES" dirty="0"/>
          </a:p>
        </p:txBody>
      </p:sp>
      <p:sp>
        <p:nvSpPr>
          <p:cNvPr id="7" name="6 Rectángulo"/>
          <p:cNvSpPr/>
          <p:nvPr/>
        </p:nvSpPr>
        <p:spPr>
          <a:xfrm>
            <a:off x="0" y="5429264"/>
            <a:ext cx="9001156" cy="1015663"/>
          </a:xfrm>
          <a:prstGeom prst="rect">
            <a:avLst/>
          </a:prstGeom>
        </p:spPr>
        <p:txBody>
          <a:bodyPr wrap="square">
            <a:spAutoFit/>
          </a:bodyPr>
          <a:lstStyle/>
          <a:p>
            <a:pPr algn="just"/>
            <a:r>
              <a:rPr lang="es-ES" sz="2000" dirty="0" smtClean="0"/>
              <a:t>Cuando el pedal del freno es accionado, el aire comprimido que viene de los depósitos, es suelto por medio de la válvula del freno de servicio y acciona los cilindros, aplicando el freno.</a:t>
            </a:r>
            <a:endParaRPr lang="es-ES" sz="2000" dirty="0"/>
          </a:p>
        </p:txBody>
      </p:sp>
      <p:sp>
        <p:nvSpPr>
          <p:cNvPr id="8" name="7 Rectángulo"/>
          <p:cNvSpPr/>
          <p:nvPr/>
        </p:nvSpPr>
        <p:spPr>
          <a:xfrm>
            <a:off x="0" y="2500306"/>
            <a:ext cx="2500298" cy="1477328"/>
          </a:xfrm>
          <a:prstGeom prst="rect">
            <a:avLst/>
          </a:prstGeom>
        </p:spPr>
        <p:txBody>
          <a:bodyPr wrap="square">
            <a:spAutoFit/>
          </a:bodyPr>
          <a:lstStyle/>
          <a:p>
            <a:r>
              <a:rPr lang="es-ES" dirty="0" smtClean="0"/>
              <a:t>1. Resorte</a:t>
            </a:r>
          </a:p>
          <a:p>
            <a:r>
              <a:rPr lang="es-ES" dirty="0" smtClean="0"/>
              <a:t>2. Resorte</a:t>
            </a:r>
          </a:p>
          <a:p>
            <a:r>
              <a:rPr lang="es-ES" dirty="0" smtClean="0"/>
              <a:t>3. Pistón</a:t>
            </a:r>
          </a:p>
          <a:p>
            <a:r>
              <a:rPr lang="es-ES" dirty="0" smtClean="0"/>
              <a:t>4. Pistón</a:t>
            </a:r>
          </a:p>
          <a:p>
            <a:r>
              <a:rPr lang="es-ES" dirty="0" smtClean="0"/>
              <a:t>5. Cuerpo de la válvula</a:t>
            </a:r>
            <a:endParaRPr lang="es-ES" dirty="0"/>
          </a:p>
        </p:txBody>
      </p:sp>
      <p:sp>
        <p:nvSpPr>
          <p:cNvPr id="9" name="8 Rectángulo"/>
          <p:cNvSpPr/>
          <p:nvPr/>
        </p:nvSpPr>
        <p:spPr>
          <a:xfrm>
            <a:off x="0" y="3929066"/>
            <a:ext cx="2500298" cy="1477328"/>
          </a:xfrm>
          <a:prstGeom prst="rect">
            <a:avLst/>
          </a:prstGeom>
        </p:spPr>
        <p:txBody>
          <a:bodyPr wrap="square">
            <a:spAutoFit/>
          </a:bodyPr>
          <a:lstStyle/>
          <a:p>
            <a:r>
              <a:rPr lang="es-ES" dirty="0" smtClean="0"/>
              <a:t>6. Pistón</a:t>
            </a:r>
          </a:p>
          <a:p>
            <a:r>
              <a:rPr lang="es-ES" dirty="0" smtClean="0"/>
              <a:t>7. Cuerpo de la válvula</a:t>
            </a:r>
          </a:p>
          <a:p>
            <a:r>
              <a:rPr lang="es-ES" dirty="0" smtClean="0"/>
              <a:t>8. Resorte</a:t>
            </a:r>
          </a:p>
          <a:p>
            <a:r>
              <a:rPr lang="es-ES" dirty="0" smtClean="0"/>
              <a:t>9. Resorte</a:t>
            </a:r>
          </a:p>
          <a:p>
            <a:r>
              <a:rPr lang="es-ES" dirty="0" smtClean="0"/>
              <a:t>10. Resorte</a:t>
            </a:r>
            <a:endParaRPr lang="es-E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5715008" y="6492875"/>
            <a:ext cx="2895600" cy="365125"/>
          </a:xfrm>
        </p:spPr>
        <p:txBody>
          <a:bodyPr/>
          <a:lstStyle/>
          <a:p>
            <a:r>
              <a:rPr lang="fi-FI" smtClean="0"/>
              <a:t>ING. Juan Jose Nina Charaja</a:t>
            </a:r>
            <a:endParaRPr lang="es-ES"/>
          </a:p>
        </p:txBody>
      </p:sp>
      <p:pic>
        <p:nvPicPr>
          <p:cNvPr id="8194" name="Picture 2"/>
          <p:cNvPicPr>
            <a:picLocks noGrp="1" noChangeAspect="1" noChangeArrowheads="1"/>
          </p:cNvPicPr>
          <p:nvPr>
            <p:ph idx="1"/>
          </p:nvPr>
        </p:nvPicPr>
        <p:blipFill>
          <a:blip r:embed="rId2"/>
          <a:srcRect/>
          <a:stretch>
            <a:fillRect/>
          </a:stretch>
        </p:blipFill>
        <p:spPr bwMode="auto">
          <a:xfrm>
            <a:off x="1641067" y="0"/>
            <a:ext cx="7502933" cy="4525963"/>
          </a:xfrm>
          <a:prstGeom prst="rect">
            <a:avLst/>
          </a:prstGeom>
          <a:noFill/>
          <a:ln w="9525">
            <a:noFill/>
            <a:miter lim="800000"/>
            <a:headEnd/>
            <a:tailEnd/>
          </a:ln>
          <a:effectLst/>
        </p:spPr>
      </p:pic>
      <p:sp>
        <p:nvSpPr>
          <p:cNvPr id="6" name="1 Título"/>
          <p:cNvSpPr>
            <a:spLocks noGrp="1"/>
          </p:cNvSpPr>
          <p:nvPr>
            <p:ph type="title"/>
          </p:nvPr>
        </p:nvSpPr>
        <p:spPr>
          <a:xfrm>
            <a:off x="0" y="0"/>
            <a:ext cx="1643042" cy="2500306"/>
          </a:xfrm>
          <a:solidFill>
            <a:schemeClr val="accent1">
              <a:lumMod val="20000"/>
              <a:lumOff val="80000"/>
            </a:schemeClr>
          </a:solidFill>
          <a:ln>
            <a:solidFill>
              <a:srgbClr val="FF0000"/>
            </a:solidFill>
          </a:ln>
        </p:spPr>
        <p:txBody>
          <a:bodyPr>
            <a:noAutofit/>
          </a:bodyPr>
          <a:lstStyle/>
          <a:p>
            <a:r>
              <a:rPr lang="es-ES" sz="2800" b="1" dirty="0" smtClean="0"/>
              <a:t>VÁLVULA DEL FRENO DE SERVICIO</a:t>
            </a:r>
            <a:endParaRPr lang="es-ES" sz="2800" dirty="0"/>
          </a:p>
        </p:txBody>
      </p:sp>
      <p:sp>
        <p:nvSpPr>
          <p:cNvPr id="7" name="6 Rectángulo"/>
          <p:cNvSpPr/>
          <p:nvPr/>
        </p:nvSpPr>
        <p:spPr>
          <a:xfrm>
            <a:off x="0" y="4429132"/>
            <a:ext cx="9144000" cy="2246769"/>
          </a:xfrm>
          <a:prstGeom prst="rect">
            <a:avLst/>
          </a:prstGeom>
        </p:spPr>
        <p:txBody>
          <a:bodyPr wrap="square">
            <a:spAutoFit/>
          </a:bodyPr>
          <a:lstStyle/>
          <a:p>
            <a:pPr algn="just"/>
            <a:r>
              <a:rPr lang="es-ES" sz="2000" b="1" dirty="0" smtClean="0"/>
              <a:t>Freno desaplicado</a:t>
            </a:r>
          </a:p>
          <a:p>
            <a:pPr algn="just"/>
            <a:r>
              <a:rPr lang="es-ES" sz="2000" dirty="0" smtClean="0"/>
              <a:t>Los circuitos del freno delantero y trasero están sin aire comprimido, pues se comunican con la atmósfera por la conexión (3) por medio de las válvulas (n) y (i) que se encuentran abiertas.</a:t>
            </a:r>
          </a:p>
          <a:p>
            <a:pPr algn="just"/>
            <a:r>
              <a:rPr lang="es-ES" sz="2000" dirty="0" smtClean="0"/>
              <a:t>En esta posición el freno esta desaplicado. Las cámaras (m) y (h) , por su vez están llenas de aire comprimido que vienen de los depósitos por medio de las conexiones (11) y (12). Las válvulas (b) y (g) están cerradas.</a:t>
            </a:r>
            <a:endParaRPr lang="es-ES" sz="2000" dirty="0"/>
          </a:p>
        </p:txBody>
      </p:sp>
      <p:sp>
        <p:nvSpPr>
          <p:cNvPr id="8" name="7 Rectángulo"/>
          <p:cNvSpPr/>
          <p:nvPr/>
        </p:nvSpPr>
        <p:spPr>
          <a:xfrm>
            <a:off x="6286512" y="142852"/>
            <a:ext cx="1920013" cy="369332"/>
          </a:xfrm>
          <a:prstGeom prst="rect">
            <a:avLst/>
          </a:prstGeom>
        </p:spPr>
        <p:txBody>
          <a:bodyPr wrap="none">
            <a:spAutoFit/>
          </a:bodyPr>
          <a:lstStyle/>
          <a:p>
            <a:pPr algn="just"/>
            <a:r>
              <a:rPr lang="es-ES" b="1" dirty="0" smtClean="0"/>
              <a:t>Freno desaplicado</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4272677"/>
            <a:ext cx="9144000" cy="2585323"/>
          </a:xfrm>
          <a:prstGeom prst="rect">
            <a:avLst/>
          </a:prstGeom>
          <a:solidFill>
            <a:schemeClr val="accent1">
              <a:lumMod val="20000"/>
              <a:lumOff val="80000"/>
            </a:schemeClr>
          </a:solidFill>
        </p:spPr>
        <p:txBody>
          <a:bodyPr wrap="square">
            <a:spAutoFit/>
          </a:bodyPr>
          <a:lstStyle/>
          <a:p>
            <a:pPr algn="just"/>
            <a:r>
              <a:rPr lang="es-ES" b="1" dirty="0" smtClean="0"/>
              <a:t>Freno Aplicado</a:t>
            </a:r>
          </a:p>
          <a:p>
            <a:pPr algn="just"/>
            <a:r>
              <a:rPr lang="es-ES" dirty="0" smtClean="0"/>
              <a:t>Cuando el pedal del freno de servicio es accionado, el pistón (3) es presionado para abajo.</a:t>
            </a:r>
          </a:p>
          <a:p>
            <a:pPr algn="just"/>
            <a:r>
              <a:rPr lang="es-ES" dirty="0" smtClean="0"/>
              <a:t>Este, por su vez , presiona el pistón (4) por intermedio del resorte (1) y del resorte de goma (2), cerrando la válvula (n) y abriendo la válvula (b). De esta forma el aire comprimido pasa de la cámara (m) para los cilindros traseros por intermedio de la válvula (b) y de la conexión (21). Por el orificio (c), el aire comprimido pasa para la cámara (I) y presiona el pistón (6) para abajo, cerrando la válvula (i) y abriendo la válvula (g).</a:t>
            </a:r>
          </a:p>
          <a:p>
            <a:pPr algn="just"/>
            <a:r>
              <a:rPr lang="es-ES" dirty="0" smtClean="0"/>
              <a:t>De esta manera el aire comprimido que viene del depósito, pasa de la cámara (h) para los cilindros del freno delantero, por medio de la válvula (g) y de la conexión (22).</a:t>
            </a:r>
            <a:endParaRPr lang="es-ES" dirty="0"/>
          </a:p>
        </p:txBody>
      </p:sp>
      <p:sp>
        <p:nvSpPr>
          <p:cNvPr id="4" name="3 Marcador de pie de página"/>
          <p:cNvSpPr>
            <a:spLocks noGrp="1"/>
          </p:cNvSpPr>
          <p:nvPr>
            <p:ph type="ftr" sz="quarter" idx="11"/>
          </p:nvPr>
        </p:nvSpPr>
        <p:spPr/>
        <p:txBody>
          <a:bodyPr/>
          <a:lstStyle/>
          <a:p>
            <a:r>
              <a:rPr lang="fi-FI" smtClean="0"/>
              <a:t>ING. Juan Jose Nina Charaja</a:t>
            </a:r>
            <a:endParaRPr lang="es-ES"/>
          </a:p>
        </p:txBody>
      </p:sp>
      <p:pic>
        <p:nvPicPr>
          <p:cNvPr id="9218" name="Picture 2"/>
          <p:cNvPicPr>
            <a:picLocks noGrp="1" noChangeAspect="1" noChangeArrowheads="1"/>
          </p:cNvPicPr>
          <p:nvPr>
            <p:ph idx="1"/>
          </p:nvPr>
        </p:nvPicPr>
        <p:blipFill>
          <a:blip r:embed="rId2"/>
          <a:srcRect/>
          <a:stretch>
            <a:fillRect/>
          </a:stretch>
        </p:blipFill>
        <p:spPr bwMode="auto">
          <a:xfrm>
            <a:off x="1807498" y="0"/>
            <a:ext cx="7336502" cy="4525963"/>
          </a:xfrm>
          <a:prstGeom prst="rect">
            <a:avLst/>
          </a:prstGeom>
          <a:noFill/>
          <a:ln w="9525">
            <a:noFill/>
            <a:miter lim="800000"/>
            <a:headEnd/>
            <a:tailEnd/>
          </a:ln>
          <a:effectLst/>
        </p:spPr>
      </p:pic>
      <p:sp>
        <p:nvSpPr>
          <p:cNvPr id="8" name="1 Título"/>
          <p:cNvSpPr>
            <a:spLocks noGrp="1"/>
          </p:cNvSpPr>
          <p:nvPr>
            <p:ph type="title"/>
          </p:nvPr>
        </p:nvSpPr>
        <p:spPr>
          <a:xfrm>
            <a:off x="0" y="0"/>
            <a:ext cx="1785918" cy="2071678"/>
          </a:xfrm>
          <a:solidFill>
            <a:schemeClr val="accent1">
              <a:lumMod val="20000"/>
              <a:lumOff val="80000"/>
            </a:schemeClr>
          </a:solidFill>
          <a:ln>
            <a:solidFill>
              <a:srgbClr val="FF0000"/>
            </a:solidFill>
          </a:ln>
        </p:spPr>
        <p:txBody>
          <a:bodyPr>
            <a:noAutofit/>
          </a:bodyPr>
          <a:lstStyle/>
          <a:p>
            <a:r>
              <a:rPr lang="es-ES" sz="2800" b="1" dirty="0" smtClean="0"/>
              <a:t>VÁLVULA DEL FRENO DE SERVICIO</a:t>
            </a:r>
            <a:endParaRPr lang="es-ES" sz="2800" dirty="0"/>
          </a:p>
        </p:txBody>
      </p:sp>
      <p:sp>
        <p:nvSpPr>
          <p:cNvPr id="10" name="9 Rectángulo"/>
          <p:cNvSpPr/>
          <p:nvPr/>
        </p:nvSpPr>
        <p:spPr>
          <a:xfrm>
            <a:off x="0" y="2143116"/>
            <a:ext cx="1785918" cy="1754326"/>
          </a:xfrm>
          <a:prstGeom prst="rect">
            <a:avLst/>
          </a:prstGeom>
        </p:spPr>
        <p:txBody>
          <a:bodyPr wrap="square">
            <a:spAutoFit/>
          </a:bodyPr>
          <a:lstStyle/>
          <a:p>
            <a:r>
              <a:rPr lang="es-ES" dirty="0" smtClean="0"/>
              <a:t>1. Resorte</a:t>
            </a:r>
          </a:p>
          <a:p>
            <a:r>
              <a:rPr lang="es-ES" dirty="0" smtClean="0"/>
              <a:t>2. Resorte</a:t>
            </a:r>
          </a:p>
          <a:p>
            <a:r>
              <a:rPr lang="es-ES" dirty="0" smtClean="0"/>
              <a:t>3. Pistón</a:t>
            </a:r>
          </a:p>
          <a:p>
            <a:r>
              <a:rPr lang="es-ES" dirty="0" smtClean="0"/>
              <a:t>4. Pistón</a:t>
            </a:r>
          </a:p>
          <a:p>
            <a:r>
              <a:rPr lang="es-ES" dirty="0" smtClean="0"/>
              <a:t>5. Cuerpo de la válvula</a:t>
            </a:r>
            <a:endParaRPr lang="es-ES" dirty="0"/>
          </a:p>
        </p:txBody>
      </p:sp>
      <p:sp>
        <p:nvSpPr>
          <p:cNvPr id="11" name="10 Rectángulo"/>
          <p:cNvSpPr/>
          <p:nvPr/>
        </p:nvSpPr>
        <p:spPr>
          <a:xfrm>
            <a:off x="6215074" y="142852"/>
            <a:ext cx="2419509" cy="523220"/>
          </a:xfrm>
          <a:prstGeom prst="rect">
            <a:avLst/>
          </a:prstGeom>
        </p:spPr>
        <p:txBody>
          <a:bodyPr wrap="none">
            <a:spAutoFit/>
          </a:bodyPr>
          <a:lstStyle/>
          <a:p>
            <a:pPr algn="just"/>
            <a:r>
              <a:rPr lang="es-ES" sz="2800" b="1" dirty="0" smtClean="0"/>
              <a:t>Freno Aplicado</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fi-FI" smtClean="0"/>
              <a:t>ING. Juan Jose Nina Charaja</a:t>
            </a:r>
            <a:endParaRPr lang="es-ES"/>
          </a:p>
        </p:txBody>
      </p:sp>
      <p:pic>
        <p:nvPicPr>
          <p:cNvPr id="10242" name="Picture 2"/>
          <p:cNvPicPr>
            <a:picLocks noGrp="1" noChangeAspect="1" noChangeArrowheads="1"/>
          </p:cNvPicPr>
          <p:nvPr>
            <p:ph idx="1"/>
          </p:nvPr>
        </p:nvPicPr>
        <p:blipFill>
          <a:blip r:embed="rId2"/>
          <a:srcRect/>
          <a:stretch>
            <a:fillRect/>
          </a:stretch>
        </p:blipFill>
        <p:spPr bwMode="auto">
          <a:xfrm>
            <a:off x="2355055" y="0"/>
            <a:ext cx="6788945" cy="4525963"/>
          </a:xfrm>
          <a:prstGeom prst="rect">
            <a:avLst/>
          </a:prstGeom>
          <a:noFill/>
          <a:ln w="9525">
            <a:noFill/>
            <a:miter lim="800000"/>
            <a:headEnd/>
            <a:tailEnd/>
          </a:ln>
          <a:effectLst/>
        </p:spPr>
      </p:pic>
      <p:sp>
        <p:nvSpPr>
          <p:cNvPr id="6" name="5 Rectángulo"/>
          <p:cNvSpPr/>
          <p:nvPr/>
        </p:nvSpPr>
        <p:spPr>
          <a:xfrm>
            <a:off x="0" y="4429132"/>
            <a:ext cx="9144000" cy="2246769"/>
          </a:xfrm>
          <a:prstGeom prst="rect">
            <a:avLst/>
          </a:prstGeom>
        </p:spPr>
        <p:txBody>
          <a:bodyPr wrap="square">
            <a:spAutoFit/>
          </a:bodyPr>
          <a:lstStyle/>
          <a:p>
            <a:pPr algn="just"/>
            <a:r>
              <a:rPr lang="es-ES" sz="2000" b="1" dirty="0" smtClean="0"/>
              <a:t>Posición de equilibrio</a:t>
            </a:r>
          </a:p>
          <a:p>
            <a:pPr algn="just"/>
            <a:r>
              <a:rPr lang="es-ES" sz="2000" dirty="0" smtClean="0"/>
              <a:t>El aumento de la presión en las cámaras (a) y (d), presiona respectivamente los pistones (4) y (6) para encima y comprime el resorte de goma (2). En razón de esto suben también los cuerpos de las válvulas (5) y (7) por la acción de los resortes (9) y (10), cerrando las válvulas (h) y (g).</a:t>
            </a:r>
          </a:p>
          <a:p>
            <a:pPr algn="just"/>
            <a:r>
              <a:rPr lang="es-ES" sz="2000" dirty="0" smtClean="0"/>
              <a:t>De esta forma la válvula del freno permanece en equilibrio hasta que la presión sobre el pedal sea aumentada o disminuida.</a:t>
            </a:r>
            <a:endParaRPr lang="es-ES" sz="2000" dirty="0"/>
          </a:p>
        </p:txBody>
      </p:sp>
      <p:sp>
        <p:nvSpPr>
          <p:cNvPr id="7" name="1 Título"/>
          <p:cNvSpPr txBox="1">
            <a:spLocks/>
          </p:cNvSpPr>
          <p:nvPr/>
        </p:nvSpPr>
        <p:spPr>
          <a:xfrm>
            <a:off x="0" y="0"/>
            <a:ext cx="2285984" cy="1643050"/>
          </a:xfrm>
          <a:prstGeom prst="rect">
            <a:avLst/>
          </a:prstGeom>
          <a:solidFill>
            <a:schemeClr val="accent1">
              <a:lumMod val="20000"/>
              <a:lumOff val="80000"/>
            </a:schemeClr>
          </a:solidFill>
          <a:ln>
            <a:solidFill>
              <a:srgbClr val="FF0000"/>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800" b="1" i="0" u="none" strike="noStrike" kern="1200" cap="none" spc="0" normalizeH="0" baseline="0" noProof="0" dirty="0" smtClean="0">
                <a:ln>
                  <a:noFill/>
                </a:ln>
                <a:solidFill>
                  <a:schemeClr val="tx1"/>
                </a:solidFill>
                <a:effectLst/>
                <a:uLnTx/>
                <a:uFillTx/>
                <a:latin typeface="+mj-lt"/>
                <a:ea typeface="+mj-ea"/>
                <a:cs typeface="+mj-cs"/>
              </a:rPr>
              <a:t>VÁLVULA DEL FRENO DE SERVICIO</a:t>
            </a:r>
            <a:endParaRPr kumimoji="0" lang="es-E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7 Rectángulo"/>
          <p:cNvSpPr/>
          <p:nvPr/>
        </p:nvSpPr>
        <p:spPr>
          <a:xfrm>
            <a:off x="0" y="1714488"/>
            <a:ext cx="2357422" cy="1477328"/>
          </a:xfrm>
          <a:prstGeom prst="rect">
            <a:avLst/>
          </a:prstGeom>
        </p:spPr>
        <p:txBody>
          <a:bodyPr wrap="square">
            <a:spAutoFit/>
          </a:bodyPr>
          <a:lstStyle/>
          <a:p>
            <a:r>
              <a:rPr lang="es-ES" dirty="0" smtClean="0"/>
              <a:t>1. Resorte</a:t>
            </a:r>
          </a:p>
          <a:p>
            <a:r>
              <a:rPr lang="es-ES" dirty="0" smtClean="0"/>
              <a:t>2. Resorte</a:t>
            </a:r>
          </a:p>
          <a:p>
            <a:r>
              <a:rPr lang="es-ES" dirty="0" smtClean="0"/>
              <a:t>3. Pistón</a:t>
            </a:r>
          </a:p>
          <a:p>
            <a:r>
              <a:rPr lang="es-ES" dirty="0" smtClean="0"/>
              <a:t>4. Pistón</a:t>
            </a:r>
          </a:p>
          <a:p>
            <a:r>
              <a:rPr lang="es-ES" dirty="0" smtClean="0"/>
              <a:t>5. Cuerpo de la válvula</a:t>
            </a:r>
            <a:endParaRPr lang="es-ES" dirty="0"/>
          </a:p>
        </p:txBody>
      </p:sp>
      <p:sp>
        <p:nvSpPr>
          <p:cNvPr id="9" name="8 Rectángulo"/>
          <p:cNvSpPr/>
          <p:nvPr/>
        </p:nvSpPr>
        <p:spPr>
          <a:xfrm>
            <a:off x="0" y="3071810"/>
            <a:ext cx="2357422" cy="1200329"/>
          </a:xfrm>
          <a:prstGeom prst="rect">
            <a:avLst/>
          </a:prstGeom>
        </p:spPr>
        <p:txBody>
          <a:bodyPr wrap="square">
            <a:spAutoFit/>
          </a:bodyPr>
          <a:lstStyle/>
          <a:p>
            <a:r>
              <a:rPr lang="es-ES" dirty="0" smtClean="0"/>
              <a:t>6. Pistón</a:t>
            </a:r>
          </a:p>
          <a:p>
            <a:r>
              <a:rPr lang="es-ES" dirty="0" smtClean="0"/>
              <a:t>7. Cuerpo de la válvula</a:t>
            </a:r>
          </a:p>
          <a:p>
            <a:r>
              <a:rPr lang="es-ES" dirty="0" smtClean="0"/>
              <a:t>9. Resorte</a:t>
            </a:r>
          </a:p>
          <a:p>
            <a:r>
              <a:rPr lang="es-ES" dirty="0" smtClean="0"/>
              <a:t>10. Resorte</a:t>
            </a:r>
            <a:endParaRPr lang="es-ES" dirty="0"/>
          </a:p>
        </p:txBody>
      </p:sp>
      <p:sp>
        <p:nvSpPr>
          <p:cNvPr id="10" name="9 Rectángulo"/>
          <p:cNvSpPr/>
          <p:nvPr/>
        </p:nvSpPr>
        <p:spPr>
          <a:xfrm>
            <a:off x="6000760" y="0"/>
            <a:ext cx="2925673" cy="461665"/>
          </a:xfrm>
          <a:prstGeom prst="rect">
            <a:avLst/>
          </a:prstGeom>
        </p:spPr>
        <p:txBody>
          <a:bodyPr wrap="none">
            <a:spAutoFit/>
          </a:bodyPr>
          <a:lstStyle/>
          <a:p>
            <a:pPr algn="just"/>
            <a:r>
              <a:rPr lang="es-ES" sz="2400" b="1" dirty="0" smtClean="0"/>
              <a:t>Posición de equilibrio</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4" name="3 Marcador de pie de página"/>
          <p:cNvSpPr>
            <a:spLocks noGrp="1"/>
          </p:cNvSpPr>
          <p:nvPr>
            <p:ph type="ftr" sz="quarter" idx="11"/>
          </p:nvPr>
        </p:nvSpPr>
        <p:spPr/>
        <p:txBody>
          <a:bodyPr/>
          <a:lstStyle/>
          <a:p>
            <a:r>
              <a:rPr lang="fi-FI" smtClean="0"/>
              <a:t>ING. Juan Jose Nina Charaja</a:t>
            </a:r>
            <a:endParaRPr lang="es-ES"/>
          </a:p>
        </p:txBody>
      </p:sp>
      <p:pic>
        <p:nvPicPr>
          <p:cNvPr id="12290" name="Picture 2"/>
          <p:cNvPicPr>
            <a:picLocks noGrp="1" noChangeAspect="1" noChangeArrowheads="1"/>
          </p:cNvPicPr>
          <p:nvPr>
            <p:ph idx="1"/>
          </p:nvPr>
        </p:nvPicPr>
        <p:blipFill>
          <a:blip r:embed="rId2"/>
          <a:srcRect/>
          <a:stretch>
            <a:fillRect/>
          </a:stretch>
        </p:blipFill>
        <p:spPr bwMode="auto">
          <a:xfrm>
            <a:off x="1618999" y="0"/>
            <a:ext cx="7525001" cy="4525963"/>
          </a:xfrm>
          <a:prstGeom prst="rect">
            <a:avLst/>
          </a:prstGeom>
          <a:noFill/>
          <a:ln w="9525">
            <a:noFill/>
            <a:miter lim="800000"/>
            <a:headEnd/>
            <a:tailEnd/>
          </a:ln>
          <a:effectLst/>
        </p:spPr>
      </p:pic>
      <p:sp>
        <p:nvSpPr>
          <p:cNvPr id="6" name="1 Título"/>
          <p:cNvSpPr txBox="1">
            <a:spLocks/>
          </p:cNvSpPr>
          <p:nvPr/>
        </p:nvSpPr>
        <p:spPr>
          <a:xfrm>
            <a:off x="0" y="0"/>
            <a:ext cx="1643042" cy="2071678"/>
          </a:xfrm>
          <a:prstGeom prst="rect">
            <a:avLst/>
          </a:prstGeom>
          <a:solidFill>
            <a:schemeClr val="accent1">
              <a:lumMod val="20000"/>
              <a:lumOff val="80000"/>
            </a:schemeClr>
          </a:solidFill>
          <a:ln>
            <a:solidFill>
              <a:srgbClr val="FF0000"/>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800" b="1" i="0" u="none" strike="noStrike" kern="1200" cap="none" spc="0" normalizeH="0" baseline="0" noProof="0" dirty="0" smtClean="0">
                <a:ln>
                  <a:noFill/>
                </a:ln>
                <a:solidFill>
                  <a:schemeClr val="tx1"/>
                </a:solidFill>
                <a:effectLst/>
                <a:uLnTx/>
                <a:uFillTx/>
                <a:latin typeface="+mj-lt"/>
                <a:ea typeface="+mj-ea"/>
                <a:cs typeface="+mj-cs"/>
              </a:rPr>
              <a:t>VÁLVULA DEL FRENO DE SERVICIO</a:t>
            </a:r>
            <a:endParaRPr kumimoji="0" lang="es-E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6 Rectángulo"/>
          <p:cNvSpPr/>
          <p:nvPr/>
        </p:nvSpPr>
        <p:spPr>
          <a:xfrm>
            <a:off x="0" y="4429132"/>
            <a:ext cx="9144000" cy="2308324"/>
          </a:xfrm>
          <a:prstGeom prst="rect">
            <a:avLst/>
          </a:prstGeom>
        </p:spPr>
        <p:txBody>
          <a:bodyPr wrap="square">
            <a:spAutoFit/>
          </a:bodyPr>
          <a:lstStyle/>
          <a:p>
            <a:pPr algn="just"/>
            <a:r>
              <a:rPr lang="es-ES" b="1" dirty="0" smtClean="0"/>
              <a:t>Freno desaplicado</a:t>
            </a:r>
          </a:p>
          <a:p>
            <a:pPr algn="just"/>
            <a:r>
              <a:rPr lang="es-ES" dirty="0" smtClean="0"/>
              <a:t>Librando el pedal del freno, el pistón (4) sube, por la tensión del resorte (8) y por la presión del aire existente en la cámara (a). En consecuencia se abre la válvula (n) permitiendo que el aire de los cilindros traseros sean descargados para la atmósfera por la conexión (3).</a:t>
            </a:r>
          </a:p>
          <a:p>
            <a:pPr algn="just"/>
            <a:r>
              <a:rPr lang="es-ES" dirty="0" smtClean="0"/>
              <a:t>En paralelo, el aire de la cámara (1) es descargado por el orificio (c), permitiendo que el pistón (6) suba, por la acción del aire comprimido en la cámara (d). De esta forma la válvula (1) es abierta, permitiendo que el aire de los cilindros delanteros también sean descargados para la atmósfera.</a:t>
            </a:r>
            <a:endParaRPr lang="es-ES" dirty="0"/>
          </a:p>
        </p:txBody>
      </p:sp>
      <p:sp>
        <p:nvSpPr>
          <p:cNvPr id="8" name="7 Rectángulo"/>
          <p:cNvSpPr/>
          <p:nvPr/>
        </p:nvSpPr>
        <p:spPr>
          <a:xfrm>
            <a:off x="5929322" y="142852"/>
            <a:ext cx="2506968" cy="461665"/>
          </a:xfrm>
          <a:prstGeom prst="rect">
            <a:avLst/>
          </a:prstGeom>
        </p:spPr>
        <p:txBody>
          <a:bodyPr wrap="none">
            <a:spAutoFit/>
          </a:bodyPr>
          <a:lstStyle/>
          <a:p>
            <a:pPr algn="just"/>
            <a:r>
              <a:rPr lang="es-ES" sz="2400" b="1" dirty="0" smtClean="0"/>
              <a:t>Freno desaplicado</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fi-FI" smtClean="0"/>
              <a:t>ING. Juan Jose Nina Charaja</a:t>
            </a:r>
            <a:endParaRPr lang="es-ES"/>
          </a:p>
        </p:txBody>
      </p:sp>
      <p:pic>
        <p:nvPicPr>
          <p:cNvPr id="13314" name="Picture 2"/>
          <p:cNvPicPr>
            <a:picLocks noGrp="1" noChangeAspect="1" noChangeArrowheads="1"/>
          </p:cNvPicPr>
          <p:nvPr>
            <p:ph idx="1"/>
          </p:nvPr>
        </p:nvPicPr>
        <p:blipFill>
          <a:blip r:embed="rId2"/>
          <a:srcRect/>
          <a:stretch>
            <a:fillRect/>
          </a:stretch>
        </p:blipFill>
        <p:spPr bwMode="auto">
          <a:xfrm>
            <a:off x="3357522" y="754997"/>
            <a:ext cx="5786478" cy="6103003"/>
          </a:xfrm>
          <a:prstGeom prst="rect">
            <a:avLst/>
          </a:prstGeom>
          <a:noFill/>
          <a:ln w="9525">
            <a:noFill/>
            <a:miter lim="800000"/>
            <a:headEnd/>
            <a:tailEnd/>
          </a:ln>
          <a:effectLst/>
        </p:spPr>
      </p:pic>
      <p:sp>
        <p:nvSpPr>
          <p:cNvPr id="6" name="1 Título"/>
          <p:cNvSpPr>
            <a:spLocks noGrp="1"/>
          </p:cNvSpPr>
          <p:nvPr>
            <p:ph type="title"/>
          </p:nvPr>
        </p:nvSpPr>
        <p:spPr>
          <a:xfrm>
            <a:off x="428596" y="-24"/>
            <a:ext cx="8229600" cy="654032"/>
          </a:xfrm>
          <a:solidFill>
            <a:schemeClr val="accent2">
              <a:lumMod val="20000"/>
              <a:lumOff val="80000"/>
            </a:schemeClr>
          </a:solidFill>
          <a:ln>
            <a:solidFill>
              <a:srgbClr val="FF0000"/>
            </a:solidFill>
          </a:ln>
        </p:spPr>
        <p:txBody>
          <a:bodyPr>
            <a:noAutofit/>
          </a:bodyPr>
          <a:lstStyle/>
          <a:p>
            <a:r>
              <a:rPr lang="es-ES" sz="3200" b="1" dirty="0" smtClean="0"/>
              <a:t>VÁLVULA PROTECTORA DE CUATRO CIRCUITOS</a:t>
            </a:r>
            <a:endParaRPr lang="es-ES" sz="3200" dirty="0"/>
          </a:p>
        </p:txBody>
      </p:sp>
      <p:sp>
        <p:nvSpPr>
          <p:cNvPr id="7" name="6 Rectángulo"/>
          <p:cNvSpPr/>
          <p:nvPr/>
        </p:nvSpPr>
        <p:spPr>
          <a:xfrm>
            <a:off x="0" y="785794"/>
            <a:ext cx="3071802" cy="5940088"/>
          </a:xfrm>
          <a:prstGeom prst="rect">
            <a:avLst/>
          </a:prstGeom>
          <a:solidFill>
            <a:schemeClr val="bg1"/>
          </a:solidFill>
        </p:spPr>
        <p:txBody>
          <a:bodyPr wrap="square">
            <a:spAutoFit/>
          </a:bodyPr>
          <a:lstStyle/>
          <a:p>
            <a:r>
              <a:rPr lang="es-ES" sz="1000" b="1" dirty="0" smtClean="0"/>
              <a:t>Vista expuesta de la válvula del freno de servicio</a:t>
            </a:r>
          </a:p>
          <a:p>
            <a:endParaRPr lang="es-ES" sz="1000" b="1" dirty="0" smtClean="0"/>
          </a:p>
          <a:p>
            <a:r>
              <a:rPr lang="es-ES" sz="1000" dirty="0" smtClean="0"/>
              <a:t>1. Armazón superior</a:t>
            </a:r>
          </a:p>
          <a:p>
            <a:r>
              <a:rPr lang="es-ES" sz="1000" dirty="0" smtClean="0"/>
              <a:t>2. Armazón inferior</a:t>
            </a:r>
          </a:p>
          <a:p>
            <a:r>
              <a:rPr lang="es-ES" sz="1000" dirty="0" smtClean="0"/>
              <a:t>3. Cuerpo de la válvula</a:t>
            </a:r>
          </a:p>
          <a:p>
            <a:r>
              <a:rPr lang="es-ES" sz="1000" dirty="0" smtClean="0"/>
              <a:t>4. Anillo tórico</a:t>
            </a:r>
          </a:p>
          <a:p>
            <a:r>
              <a:rPr lang="es-ES" sz="1000" dirty="0" smtClean="0"/>
              <a:t>5. Resorte</a:t>
            </a:r>
          </a:p>
          <a:p>
            <a:r>
              <a:rPr lang="es-ES" sz="1000" dirty="0" smtClean="0"/>
              <a:t>6. Anillo tórico</a:t>
            </a:r>
          </a:p>
          <a:p>
            <a:r>
              <a:rPr lang="es-ES" sz="1000" dirty="0" smtClean="0"/>
              <a:t>8. Anillo</a:t>
            </a:r>
          </a:p>
          <a:p>
            <a:r>
              <a:rPr lang="es-ES" sz="1000" dirty="0" smtClean="0"/>
              <a:t>9. Anillo tórico</a:t>
            </a:r>
          </a:p>
          <a:p>
            <a:r>
              <a:rPr lang="es-ES" sz="1000" dirty="0" smtClean="0"/>
              <a:t>10. Conexión de descarga</a:t>
            </a:r>
          </a:p>
          <a:p>
            <a:r>
              <a:rPr lang="es-ES" sz="1000" dirty="0" smtClean="0"/>
              <a:t>12. Soporte intermediario</a:t>
            </a:r>
          </a:p>
          <a:p>
            <a:r>
              <a:rPr lang="es-ES" sz="1000" dirty="0" smtClean="0"/>
              <a:t>13. Anillo para vedar</a:t>
            </a:r>
          </a:p>
          <a:p>
            <a:r>
              <a:rPr lang="es-ES" sz="1000" dirty="0" smtClean="0"/>
              <a:t>14. Anillo tórico</a:t>
            </a:r>
          </a:p>
          <a:p>
            <a:r>
              <a:rPr lang="es-ES" sz="1000" dirty="0" smtClean="0"/>
              <a:t>15. Pistón</a:t>
            </a:r>
          </a:p>
          <a:p>
            <a:r>
              <a:rPr lang="es-ES" sz="1000" dirty="0" smtClean="0"/>
              <a:t>16. Anillo tórico</a:t>
            </a:r>
          </a:p>
          <a:p>
            <a:r>
              <a:rPr lang="es-ES" sz="1000" dirty="0" smtClean="0"/>
              <a:t>17. Disco</a:t>
            </a:r>
          </a:p>
          <a:p>
            <a:r>
              <a:rPr lang="es-ES" sz="1000" dirty="0" smtClean="0"/>
              <a:t>18. Cuñas</a:t>
            </a:r>
          </a:p>
          <a:p>
            <a:r>
              <a:rPr lang="es-ES" sz="1000" dirty="0" smtClean="0"/>
              <a:t>19. Tornillos</a:t>
            </a:r>
          </a:p>
          <a:p>
            <a:r>
              <a:rPr lang="es-ES" sz="1000" dirty="0" smtClean="0"/>
              <a:t>20. Anillo-traba</a:t>
            </a:r>
          </a:p>
          <a:p>
            <a:r>
              <a:rPr lang="es-ES" sz="1000" dirty="0" smtClean="0"/>
              <a:t>21. Anillo</a:t>
            </a:r>
          </a:p>
          <a:p>
            <a:r>
              <a:rPr lang="es-ES" sz="1000" dirty="0" smtClean="0"/>
              <a:t>22. Anillo tórico</a:t>
            </a:r>
          </a:p>
          <a:p>
            <a:r>
              <a:rPr lang="es-ES" sz="1000" dirty="0" smtClean="0"/>
              <a:t>23. Anillo tórico</a:t>
            </a:r>
          </a:p>
          <a:p>
            <a:r>
              <a:rPr lang="es-ES" sz="1000" dirty="0" smtClean="0"/>
              <a:t>24. Resorte</a:t>
            </a:r>
          </a:p>
          <a:p>
            <a:r>
              <a:rPr lang="es-ES" sz="1000" dirty="0" smtClean="0"/>
              <a:t>25. Anillo tórico</a:t>
            </a:r>
          </a:p>
          <a:p>
            <a:r>
              <a:rPr lang="es-ES" sz="1000" dirty="0" smtClean="0"/>
              <a:t>26. Cuerpo de la válvula</a:t>
            </a:r>
          </a:p>
          <a:p>
            <a:r>
              <a:rPr lang="es-ES" sz="1000" dirty="0" smtClean="0"/>
              <a:t>27. Resorte</a:t>
            </a:r>
          </a:p>
          <a:p>
            <a:r>
              <a:rPr lang="es-ES" sz="1000" dirty="0" smtClean="0"/>
              <a:t>28. Anillo tórico</a:t>
            </a:r>
          </a:p>
          <a:p>
            <a:r>
              <a:rPr lang="es-ES" sz="1000" dirty="0" smtClean="0"/>
              <a:t>29. Pistón</a:t>
            </a:r>
          </a:p>
          <a:p>
            <a:r>
              <a:rPr lang="pt-BR" sz="1000" dirty="0" smtClean="0"/>
              <a:t>30. </a:t>
            </a:r>
            <a:r>
              <a:rPr lang="pt-BR" sz="1000" dirty="0" err="1" smtClean="0"/>
              <a:t>Resorte</a:t>
            </a:r>
            <a:r>
              <a:rPr lang="pt-BR" sz="1000" dirty="0" smtClean="0"/>
              <a:t> de goma p8</a:t>
            </a:r>
          </a:p>
          <a:p>
            <a:r>
              <a:rPr lang="es-ES" sz="1000" dirty="0" smtClean="0"/>
              <a:t>31. Resorte</a:t>
            </a:r>
          </a:p>
          <a:p>
            <a:r>
              <a:rPr lang="es-ES" sz="1000" dirty="0" smtClean="0"/>
              <a:t>32. Plato del resorte</a:t>
            </a:r>
          </a:p>
          <a:p>
            <a:r>
              <a:rPr lang="es-ES" sz="1000" dirty="0" smtClean="0"/>
              <a:t>33. Anillo-traba</a:t>
            </a:r>
          </a:p>
          <a:p>
            <a:r>
              <a:rPr lang="es-ES" sz="1000" dirty="0" smtClean="0"/>
              <a:t>34. mango</a:t>
            </a:r>
          </a:p>
          <a:p>
            <a:r>
              <a:rPr lang="es-ES" sz="1000" dirty="0" smtClean="0"/>
              <a:t>35. Anillo</a:t>
            </a:r>
          </a:p>
          <a:p>
            <a:r>
              <a:rPr lang="es-ES" sz="1000" dirty="0" smtClean="0"/>
              <a:t>36. Tapa</a:t>
            </a:r>
          </a:p>
          <a:p>
            <a:r>
              <a:rPr lang="es-ES" sz="1000" dirty="0" smtClean="0"/>
              <a:t>37. Diafragma</a:t>
            </a:r>
          </a:p>
          <a:p>
            <a:r>
              <a:rPr lang="es-ES" sz="1000" dirty="0" smtClean="0"/>
              <a:t>38. Anillo-traba</a:t>
            </a:r>
            <a:endParaRPr lang="es-ES" sz="1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4572000" cy="1428736"/>
          </a:xfrm>
          <a:solidFill>
            <a:schemeClr val="accent2">
              <a:lumMod val="20000"/>
              <a:lumOff val="80000"/>
            </a:schemeClr>
          </a:solidFill>
          <a:ln>
            <a:solidFill>
              <a:srgbClr val="FF0000"/>
            </a:solidFill>
          </a:ln>
        </p:spPr>
        <p:txBody>
          <a:bodyPr>
            <a:normAutofit/>
          </a:bodyPr>
          <a:lstStyle/>
          <a:p>
            <a:r>
              <a:rPr lang="es-ES" sz="3600" b="1" dirty="0" smtClean="0"/>
              <a:t>VÁLVULA DEL FRENO DE ESTACIONAMIENTO</a:t>
            </a:r>
            <a:endParaRPr lang="es-ES" sz="3600" dirty="0"/>
          </a:p>
        </p:txBody>
      </p:sp>
      <p:sp>
        <p:nvSpPr>
          <p:cNvPr id="4" name="3 Marcador de pie de página"/>
          <p:cNvSpPr>
            <a:spLocks noGrp="1"/>
          </p:cNvSpPr>
          <p:nvPr>
            <p:ph type="ftr" sz="quarter" idx="11"/>
          </p:nvPr>
        </p:nvSpPr>
        <p:spPr>
          <a:xfrm>
            <a:off x="642910" y="6492875"/>
            <a:ext cx="2895600" cy="365125"/>
          </a:xfrm>
        </p:spPr>
        <p:txBody>
          <a:bodyPr/>
          <a:lstStyle/>
          <a:p>
            <a:r>
              <a:rPr lang="fi-FI" dirty="0" smtClean="0"/>
              <a:t>ING. Juan Jose Nina Charaja</a:t>
            </a:r>
            <a:endParaRPr lang="es-ES" dirty="0"/>
          </a:p>
        </p:txBody>
      </p:sp>
      <p:pic>
        <p:nvPicPr>
          <p:cNvPr id="11267" name="Picture 3"/>
          <p:cNvPicPr>
            <a:picLocks noGrp="1" noChangeAspect="1" noChangeArrowheads="1"/>
          </p:cNvPicPr>
          <p:nvPr>
            <p:ph idx="1"/>
          </p:nvPr>
        </p:nvPicPr>
        <p:blipFill>
          <a:blip r:embed="rId2"/>
          <a:srcRect/>
          <a:stretch>
            <a:fillRect/>
          </a:stretch>
        </p:blipFill>
        <p:spPr bwMode="auto">
          <a:xfrm>
            <a:off x="4598480" y="0"/>
            <a:ext cx="4545522" cy="6856436"/>
          </a:xfrm>
          <a:prstGeom prst="rect">
            <a:avLst/>
          </a:prstGeom>
          <a:noFill/>
          <a:ln w="9525">
            <a:noFill/>
            <a:miter lim="800000"/>
            <a:headEnd/>
            <a:tailEnd/>
          </a:ln>
          <a:effectLst/>
        </p:spPr>
      </p:pic>
      <p:sp>
        <p:nvSpPr>
          <p:cNvPr id="8" name="7 Rectángulo"/>
          <p:cNvSpPr/>
          <p:nvPr/>
        </p:nvSpPr>
        <p:spPr>
          <a:xfrm>
            <a:off x="0" y="1428736"/>
            <a:ext cx="4572000" cy="2585323"/>
          </a:xfrm>
          <a:prstGeom prst="rect">
            <a:avLst/>
          </a:prstGeom>
        </p:spPr>
        <p:txBody>
          <a:bodyPr>
            <a:spAutoFit/>
          </a:bodyPr>
          <a:lstStyle/>
          <a:p>
            <a:r>
              <a:rPr lang="es-ES" dirty="0" smtClean="0"/>
              <a:t>1. Palanca</a:t>
            </a:r>
          </a:p>
          <a:p>
            <a:r>
              <a:rPr lang="es-ES" dirty="0" smtClean="0"/>
              <a:t>2. Leva</a:t>
            </a:r>
          </a:p>
          <a:p>
            <a:r>
              <a:rPr lang="es-ES" dirty="0" smtClean="0"/>
              <a:t>3. Resorte</a:t>
            </a:r>
          </a:p>
          <a:p>
            <a:r>
              <a:rPr lang="es-ES" dirty="0" smtClean="0"/>
              <a:t>4. Mango de accionamiento</a:t>
            </a:r>
          </a:p>
          <a:p>
            <a:r>
              <a:rPr lang="es-ES" dirty="0" smtClean="0"/>
              <a:t>5. Resorte</a:t>
            </a:r>
          </a:p>
          <a:p>
            <a:r>
              <a:rPr lang="es-ES" dirty="0" smtClean="0"/>
              <a:t>6. Pistón</a:t>
            </a:r>
          </a:p>
          <a:p>
            <a:r>
              <a:rPr lang="es-ES" dirty="0" smtClean="0"/>
              <a:t>7. Válvula tubular</a:t>
            </a:r>
          </a:p>
          <a:p>
            <a:r>
              <a:rPr lang="es-ES" dirty="0" smtClean="0"/>
              <a:t>8. Resorte</a:t>
            </a:r>
          </a:p>
          <a:p>
            <a:r>
              <a:rPr lang="es-ES" dirty="0" smtClean="0"/>
              <a:t>9. Guía</a:t>
            </a:r>
          </a:p>
        </p:txBody>
      </p:sp>
      <p:sp>
        <p:nvSpPr>
          <p:cNvPr id="9" name="8 Rectángulo"/>
          <p:cNvSpPr/>
          <p:nvPr/>
        </p:nvSpPr>
        <p:spPr>
          <a:xfrm>
            <a:off x="0" y="3929066"/>
            <a:ext cx="4572000" cy="2585323"/>
          </a:xfrm>
          <a:prstGeom prst="rect">
            <a:avLst/>
          </a:prstGeom>
        </p:spPr>
        <p:txBody>
          <a:bodyPr wrap="square">
            <a:spAutoFit/>
          </a:bodyPr>
          <a:lstStyle/>
          <a:p>
            <a:pPr algn="just"/>
            <a:r>
              <a:rPr lang="es-ES" dirty="0" smtClean="0"/>
              <a:t>La válvula del freno de estacionamiento funciona de la siguiente manera cuando accionada, descarga el aire comprimido del cilindro y el freno es aplicado por la tensión del resorte del cilindro.</a:t>
            </a:r>
          </a:p>
          <a:p>
            <a:pPr algn="just"/>
            <a:r>
              <a:rPr lang="es-ES" dirty="0" smtClean="0"/>
              <a:t>Cuando desaplicado, liberta el aire que viene del depósito que presiona al resorte del cilindro y desaplica el freno de estacionamiento.</a:t>
            </a:r>
            <a:endParaRPr lang="es-E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4" name="3 Marcador de pie de página"/>
          <p:cNvSpPr>
            <a:spLocks noGrp="1"/>
          </p:cNvSpPr>
          <p:nvPr>
            <p:ph type="ftr" sz="quarter" idx="11"/>
          </p:nvPr>
        </p:nvSpPr>
        <p:spPr/>
        <p:txBody>
          <a:bodyPr/>
          <a:lstStyle/>
          <a:p>
            <a:r>
              <a:rPr lang="fi-FI" smtClean="0"/>
              <a:t>ING. Juan Jose Nina Charaja</a:t>
            </a:r>
            <a:endParaRPr lang="es-ES"/>
          </a:p>
        </p:txBody>
      </p:sp>
      <p:pic>
        <p:nvPicPr>
          <p:cNvPr id="3074" name="Picture 2"/>
          <p:cNvPicPr>
            <a:picLocks noGrp="1" noChangeAspect="1" noChangeArrowheads="1"/>
          </p:cNvPicPr>
          <p:nvPr>
            <p:ph idx="1"/>
          </p:nvPr>
        </p:nvPicPr>
        <p:blipFill>
          <a:blip r:embed="rId2"/>
          <a:srcRect/>
          <a:stretch>
            <a:fillRect/>
          </a:stretch>
        </p:blipFill>
        <p:spPr bwMode="auto">
          <a:xfrm>
            <a:off x="0" y="1"/>
            <a:ext cx="9144000" cy="5214950"/>
          </a:xfrm>
          <a:prstGeom prst="rect">
            <a:avLst/>
          </a:prstGeom>
          <a:noFill/>
          <a:ln w="9525">
            <a:noFill/>
            <a:miter lim="800000"/>
            <a:headEnd/>
            <a:tailEnd/>
          </a:ln>
          <a:effectLst/>
        </p:spPr>
      </p:pic>
      <p:sp>
        <p:nvSpPr>
          <p:cNvPr id="6" name="5 Rectángulo"/>
          <p:cNvSpPr/>
          <p:nvPr/>
        </p:nvSpPr>
        <p:spPr>
          <a:xfrm>
            <a:off x="0" y="5103674"/>
            <a:ext cx="9144000" cy="1754326"/>
          </a:xfrm>
          <a:prstGeom prst="rect">
            <a:avLst/>
          </a:prstGeom>
        </p:spPr>
        <p:txBody>
          <a:bodyPr wrap="square">
            <a:spAutoFit/>
          </a:bodyPr>
          <a:lstStyle/>
          <a:p>
            <a:pPr algn="just"/>
            <a:r>
              <a:rPr lang="es-ES" b="1" dirty="0" smtClean="0"/>
              <a:t>Válvulas del freno</a:t>
            </a:r>
          </a:p>
          <a:p>
            <a:pPr algn="just"/>
            <a:r>
              <a:rPr lang="es-ES" dirty="0" smtClean="0"/>
              <a:t>1. Válvula del freno de estacionamiento, 2. Válvula de alivio rápido, 3. Secador de aire, 4.Depósito de aire delantero, 5. Válvula de protección de 4 circuitos, </a:t>
            </a:r>
            <a:r>
              <a:rPr lang="pt-BR" dirty="0" smtClean="0"/>
              <a:t>6. Depósito de aire húmedo, </a:t>
            </a:r>
            <a:r>
              <a:rPr lang="es-ES" dirty="0" smtClean="0"/>
              <a:t>7. Compresor de aire, 8. Válvula limitadora de presión, 9. Válvula retenedora de presión, 10.Válvula solenoide ABS, </a:t>
            </a:r>
            <a:r>
              <a:rPr lang="it-IT" dirty="0" smtClean="0"/>
              <a:t>11. Cilindro del freno trasero, </a:t>
            </a:r>
            <a:r>
              <a:rPr lang="es-ES" dirty="0" smtClean="0"/>
              <a:t>12. Válvula relé, </a:t>
            </a:r>
            <a:r>
              <a:rPr lang="it-IT" dirty="0" smtClean="0"/>
              <a:t>13. Cilindro del freno delantero, 14. Válvula del pedal del freno y </a:t>
            </a:r>
            <a:r>
              <a:rPr lang="es-ES" dirty="0" smtClean="0"/>
              <a:t>15. Válvula de 2 vías.</a:t>
            </a:r>
            <a:endParaRPr lang="es-E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fi-FI" smtClean="0"/>
              <a:t>ING. Juan Jose Nina Charaja</a:t>
            </a:r>
            <a:endParaRPr lang="es-ES"/>
          </a:p>
        </p:txBody>
      </p:sp>
      <p:pic>
        <p:nvPicPr>
          <p:cNvPr id="15362" name="Picture 2"/>
          <p:cNvPicPr>
            <a:picLocks noGrp="1" noChangeAspect="1" noChangeArrowheads="1"/>
          </p:cNvPicPr>
          <p:nvPr>
            <p:ph idx="1"/>
          </p:nvPr>
        </p:nvPicPr>
        <p:blipFill>
          <a:blip r:embed="rId2"/>
          <a:srcRect/>
          <a:stretch>
            <a:fillRect/>
          </a:stretch>
        </p:blipFill>
        <p:spPr bwMode="auto">
          <a:xfrm>
            <a:off x="1009551" y="0"/>
            <a:ext cx="8134450" cy="5357826"/>
          </a:xfrm>
          <a:prstGeom prst="rect">
            <a:avLst/>
          </a:prstGeom>
          <a:noFill/>
          <a:ln w="9525">
            <a:noFill/>
            <a:miter lim="800000"/>
            <a:headEnd/>
            <a:tailEnd/>
          </a:ln>
          <a:effectLst/>
        </p:spPr>
      </p:pic>
      <p:sp>
        <p:nvSpPr>
          <p:cNvPr id="6" name="5 Rectángulo"/>
          <p:cNvSpPr/>
          <p:nvPr/>
        </p:nvSpPr>
        <p:spPr>
          <a:xfrm>
            <a:off x="0" y="5380696"/>
            <a:ext cx="9144000" cy="1477328"/>
          </a:xfrm>
          <a:prstGeom prst="rect">
            <a:avLst/>
          </a:prstGeom>
          <a:solidFill>
            <a:schemeClr val="accent2">
              <a:lumMod val="20000"/>
              <a:lumOff val="80000"/>
            </a:schemeClr>
          </a:solidFill>
        </p:spPr>
        <p:txBody>
          <a:bodyPr wrap="square">
            <a:spAutoFit/>
          </a:bodyPr>
          <a:lstStyle/>
          <a:p>
            <a:pPr algn="just"/>
            <a:r>
              <a:rPr lang="es-ES" b="1" dirty="0" smtClean="0"/>
              <a:t>A - Freno desaplicado</a:t>
            </a:r>
          </a:p>
          <a:p>
            <a:pPr algn="just"/>
            <a:r>
              <a:rPr lang="es-ES" dirty="0" smtClean="0"/>
              <a:t>Cuando la válvula esta desconectada, la palanca se encuentra en la posición (A). El aire comprimido, que viene del depósito, encuentra un camino libre por las conexiones (11) y (21) para el cilindro del freno, de esta manera el resorte del cilindro esta presionado por el aire comprimido y el freno esta desaplicado.</a:t>
            </a:r>
            <a:endParaRPr lang="es-ES" dirty="0"/>
          </a:p>
        </p:txBody>
      </p:sp>
      <p:sp>
        <p:nvSpPr>
          <p:cNvPr id="2" name="1 Título"/>
          <p:cNvSpPr>
            <a:spLocks noGrp="1"/>
          </p:cNvSpPr>
          <p:nvPr>
            <p:ph type="title"/>
          </p:nvPr>
        </p:nvSpPr>
        <p:spPr>
          <a:xfrm>
            <a:off x="0" y="1071546"/>
            <a:ext cx="1428728" cy="2500330"/>
          </a:xfrm>
          <a:solidFill>
            <a:schemeClr val="accent2">
              <a:lumMod val="20000"/>
              <a:lumOff val="80000"/>
            </a:schemeClr>
          </a:solidFill>
          <a:ln>
            <a:solidFill>
              <a:srgbClr val="FF0000"/>
            </a:solidFill>
          </a:ln>
        </p:spPr>
        <p:txBody>
          <a:bodyPr>
            <a:noAutofit/>
          </a:bodyPr>
          <a:lstStyle/>
          <a:p>
            <a:r>
              <a:rPr lang="es-ES" sz="1800" b="1" dirty="0" smtClean="0"/>
              <a:t>VÁLVULA DEL FRENO DE ESTACIONAMIENTO</a:t>
            </a:r>
            <a:endParaRPr lang="es-ES" sz="18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fi-FI" smtClean="0"/>
              <a:t>ING. Juan Jose Nina Charaja</a:t>
            </a:r>
            <a:endParaRPr lang="es-ES"/>
          </a:p>
        </p:txBody>
      </p:sp>
      <p:pic>
        <p:nvPicPr>
          <p:cNvPr id="5" name="Picture 2"/>
          <p:cNvPicPr>
            <a:picLocks noGrp="1" noChangeAspect="1" noChangeArrowheads="1"/>
          </p:cNvPicPr>
          <p:nvPr>
            <p:ph idx="1"/>
          </p:nvPr>
        </p:nvPicPr>
        <p:blipFill>
          <a:blip r:embed="rId2"/>
          <a:srcRect/>
          <a:stretch>
            <a:fillRect/>
          </a:stretch>
        </p:blipFill>
        <p:spPr bwMode="auto">
          <a:xfrm>
            <a:off x="684171" y="0"/>
            <a:ext cx="8459830" cy="5572140"/>
          </a:xfrm>
          <a:prstGeom prst="rect">
            <a:avLst/>
          </a:prstGeom>
          <a:noFill/>
          <a:ln w="9525">
            <a:noFill/>
            <a:miter lim="800000"/>
            <a:headEnd/>
            <a:tailEnd/>
          </a:ln>
          <a:effectLst/>
        </p:spPr>
      </p:pic>
      <p:sp>
        <p:nvSpPr>
          <p:cNvPr id="6" name="5 Rectángulo"/>
          <p:cNvSpPr/>
          <p:nvPr/>
        </p:nvSpPr>
        <p:spPr>
          <a:xfrm>
            <a:off x="0" y="5657671"/>
            <a:ext cx="9144000" cy="1200329"/>
          </a:xfrm>
          <a:prstGeom prst="rect">
            <a:avLst/>
          </a:prstGeom>
          <a:solidFill>
            <a:schemeClr val="accent2">
              <a:lumMod val="20000"/>
              <a:lumOff val="80000"/>
            </a:schemeClr>
          </a:solidFill>
        </p:spPr>
        <p:txBody>
          <a:bodyPr wrap="square">
            <a:spAutoFit/>
          </a:bodyPr>
          <a:lstStyle/>
          <a:p>
            <a:r>
              <a:rPr lang="es-ES" b="1" dirty="0" smtClean="0"/>
              <a:t>B - Freno aplicado</a:t>
            </a:r>
          </a:p>
          <a:p>
            <a:r>
              <a:rPr lang="es-ES" dirty="0" smtClean="0"/>
              <a:t>Cuando la válvula alcanza la posición (H), ya no existe mas aire comprimido en los cilindros y el</a:t>
            </a:r>
          </a:p>
          <a:p>
            <a:r>
              <a:rPr lang="es-ES" dirty="0" smtClean="0"/>
              <a:t>freno es totalmente aplicado por la acción del resorte del cilindro. Mientras la palanca siga en la</a:t>
            </a:r>
          </a:p>
          <a:p>
            <a:r>
              <a:rPr lang="es-ES" dirty="0" smtClean="0"/>
              <a:t>posición (B), el freno continua aplicado.</a:t>
            </a:r>
            <a:endParaRPr lang="es-ES" dirty="0"/>
          </a:p>
        </p:txBody>
      </p:sp>
      <p:sp>
        <p:nvSpPr>
          <p:cNvPr id="7" name="1 Título"/>
          <p:cNvSpPr>
            <a:spLocks noGrp="1"/>
          </p:cNvSpPr>
          <p:nvPr>
            <p:ph type="title"/>
          </p:nvPr>
        </p:nvSpPr>
        <p:spPr>
          <a:xfrm>
            <a:off x="0" y="1500174"/>
            <a:ext cx="1285852" cy="2071702"/>
          </a:xfrm>
          <a:solidFill>
            <a:schemeClr val="accent2">
              <a:lumMod val="20000"/>
              <a:lumOff val="80000"/>
            </a:schemeClr>
          </a:solidFill>
          <a:ln>
            <a:solidFill>
              <a:srgbClr val="FF0000"/>
            </a:solidFill>
          </a:ln>
        </p:spPr>
        <p:txBody>
          <a:bodyPr>
            <a:noAutofit/>
          </a:bodyPr>
          <a:lstStyle/>
          <a:p>
            <a:r>
              <a:rPr lang="es-ES" sz="2000" b="1" dirty="0" smtClean="0"/>
              <a:t>VÁLVULA DEL FRENO DE ESTACIONAMIENTO</a:t>
            </a:r>
            <a:endParaRPr lang="es-ES" sz="2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fi-FI" smtClean="0"/>
              <a:t>ING. Juan Jose Nina Charaja</a:t>
            </a:r>
            <a:endParaRPr lang="es-ES"/>
          </a:p>
        </p:txBody>
      </p:sp>
      <p:pic>
        <p:nvPicPr>
          <p:cNvPr id="5" name="Picture 2"/>
          <p:cNvPicPr>
            <a:picLocks noGrp="1" noChangeAspect="1" noChangeArrowheads="1"/>
          </p:cNvPicPr>
          <p:nvPr>
            <p:ph idx="1"/>
          </p:nvPr>
        </p:nvPicPr>
        <p:blipFill>
          <a:blip r:embed="rId2"/>
          <a:srcRect/>
          <a:stretch>
            <a:fillRect/>
          </a:stretch>
        </p:blipFill>
        <p:spPr bwMode="auto">
          <a:xfrm>
            <a:off x="2272515" y="0"/>
            <a:ext cx="6871485" cy="4525963"/>
          </a:xfrm>
          <a:prstGeom prst="rect">
            <a:avLst/>
          </a:prstGeom>
          <a:noFill/>
          <a:ln w="9525">
            <a:noFill/>
            <a:miter lim="800000"/>
            <a:headEnd/>
            <a:tailEnd/>
          </a:ln>
          <a:effectLst/>
        </p:spPr>
      </p:pic>
      <p:sp>
        <p:nvSpPr>
          <p:cNvPr id="6" name="5 Rectángulo"/>
          <p:cNvSpPr/>
          <p:nvPr/>
        </p:nvSpPr>
        <p:spPr>
          <a:xfrm>
            <a:off x="0" y="4549676"/>
            <a:ext cx="9144000" cy="2308324"/>
          </a:xfrm>
          <a:prstGeom prst="rect">
            <a:avLst/>
          </a:prstGeom>
          <a:solidFill>
            <a:schemeClr val="accent2">
              <a:lumMod val="20000"/>
              <a:lumOff val="80000"/>
            </a:schemeClr>
          </a:solidFill>
        </p:spPr>
        <p:txBody>
          <a:bodyPr wrap="square">
            <a:spAutoFit/>
          </a:bodyPr>
          <a:lstStyle/>
          <a:p>
            <a:r>
              <a:rPr lang="es-ES" b="1" dirty="0" smtClean="0"/>
              <a:t>C - Aplicación parcial</a:t>
            </a:r>
          </a:p>
          <a:p>
            <a:r>
              <a:rPr lang="es-ES" dirty="0" smtClean="0"/>
              <a:t>Cuando se mueve la palanca en el sentido de la flecha , el mango (5) sube y en consecuencia</a:t>
            </a:r>
          </a:p>
          <a:p>
            <a:r>
              <a:rPr lang="es-ES" dirty="0" smtClean="0"/>
              <a:t>sube también el cuerpo de la válvula (7), abriendo la válvula (a) y cerrando la válvula (b). De</a:t>
            </a:r>
          </a:p>
          <a:p>
            <a:r>
              <a:rPr lang="es-ES" dirty="0" smtClean="0"/>
              <a:t>esta manera el aire comprimido de los cilindros comienza a ser descargado para la atmósfera</a:t>
            </a:r>
          </a:p>
          <a:p>
            <a:r>
              <a:rPr lang="es-ES" dirty="0" smtClean="0"/>
              <a:t>mediante la salida (3), y el freno comienza a ser aplicado. Si la palanca se fuera a mantener en</a:t>
            </a:r>
          </a:p>
          <a:p>
            <a:r>
              <a:rPr lang="es-ES" dirty="0" smtClean="0"/>
              <a:t>una posición entre (A) y (B), las fuerzas actuantes por encima y por abajo del cuerpo de la</a:t>
            </a:r>
          </a:p>
          <a:p>
            <a:r>
              <a:rPr lang="es-ES" dirty="0" smtClean="0"/>
              <a:t>válvula (7) se equilibran y cierran las válvulas (a) y (b). En esta posición el freno esta</a:t>
            </a:r>
          </a:p>
          <a:p>
            <a:r>
              <a:rPr lang="es-ES" dirty="0" smtClean="0"/>
              <a:t>parcialmente aplicado.</a:t>
            </a:r>
            <a:endParaRPr lang="es-ES" dirty="0"/>
          </a:p>
        </p:txBody>
      </p:sp>
      <p:sp>
        <p:nvSpPr>
          <p:cNvPr id="7" name="1 Título"/>
          <p:cNvSpPr txBox="1">
            <a:spLocks/>
          </p:cNvSpPr>
          <p:nvPr/>
        </p:nvSpPr>
        <p:spPr>
          <a:xfrm>
            <a:off x="0" y="0"/>
            <a:ext cx="2214546" cy="2071678"/>
          </a:xfrm>
          <a:prstGeom prst="rect">
            <a:avLst/>
          </a:prstGeom>
          <a:solidFill>
            <a:schemeClr val="accent2">
              <a:lumMod val="20000"/>
              <a:lumOff val="80000"/>
            </a:schemeClr>
          </a:solidFill>
          <a:ln>
            <a:solidFill>
              <a:srgbClr val="FF0000"/>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800" b="1" i="0" u="none" strike="noStrike" kern="1200" cap="none" spc="0" normalizeH="0" baseline="0" noProof="0" smtClean="0">
                <a:ln>
                  <a:noFill/>
                </a:ln>
                <a:solidFill>
                  <a:schemeClr val="tx1"/>
                </a:solidFill>
                <a:effectLst/>
                <a:uLnTx/>
                <a:uFillTx/>
                <a:latin typeface="+mj-lt"/>
                <a:ea typeface="+mj-ea"/>
                <a:cs typeface="+mj-cs"/>
              </a:rPr>
              <a:t>VÁLVULA DEL FRENO DE ESTACIONAMIENTO</a:t>
            </a:r>
            <a:endParaRPr kumimoji="0" lang="es-ES"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fi-FI" smtClean="0"/>
              <a:t>ING. Juan Jose Nina Charaja</a:t>
            </a:r>
            <a:endParaRPr lang="es-ES"/>
          </a:p>
        </p:txBody>
      </p:sp>
      <p:pic>
        <p:nvPicPr>
          <p:cNvPr id="16386" name="Picture 2"/>
          <p:cNvPicPr>
            <a:picLocks noGrp="1" noChangeAspect="1" noChangeArrowheads="1"/>
          </p:cNvPicPr>
          <p:nvPr>
            <p:ph idx="1"/>
          </p:nvPr>
        </p:nvPicPr>
        <p:blipFill>
          <a:blip r:embed="rId2"/>
          <a:srcRect/>
          <a:stretch>
            <a:fillRect/>
          </a:stretch>
        </p:blipFill>
        <p:spPr bwMode="auto">
          <a:xfrm>
            <a:off x="4643439" y="41933"/>
            <a:ext cx="4500562" cy="6816068"/>
          </a:xfrm>
          <a:prstGeom prst="rect">
            <a:avLst/>
          </a:prstGeom>
          <a:noFill/>
          <a:ln w="9525">
            <a:noFill/>
            <a:miter lim="800000"/>
            <a:headEnd/>
            <a:tailEnd/>
          </a:ln>
          <a:effectLst/>
        </p:spPr>
      </p:pic>
      <p:sp>
        <p:nvSpPr>
          <p:cNvPr id="7" name="1 Título"/>
          <p:cNvSpPr>
            <a:spLocks noGrp="1"/>
          </p:cNvSpPr>
          <p:nvPr>
            <p:ph type="title"/>
          </p:nvPr>
        </p:nvSpPr>
        <p:spPr>
          <a:xfrm>
            <a:off x="0" y="0"/>
            <a:ext cx="4572000" cy="1428736"/>
          </a:xfrm>
          <a:solidFill>
            <a:schemeClr val="accent2">
              <a:lumMod val="20000"/>
              <a:lumOff val="80000"/>
            </a:schemeClr>
          </a:solidFill>
          <a:ln>
            <a:solidFill>
              <a:srgbClr val="FF0000"/>
            </a:solidFill>
          </a:ln>
        </p:spPr>
        <p:txBody>
          <a:bodyPr>
            <a:normAutofit/>
          </a:bodyPr>
          <a:lstStyle/>
          <a:p>
            <a:r>
              <a:rPr lang="es-ES" sz="3600" b="1" dirty="0" smtClean="0"/>
              <a:t>VÁLVULA DEL FRENO DE ESTACIONAMIENTO</a:t>
            </a:r>
            <a:endParaRPr lang="es-ES" sz="3600" dirty="0"/>
          </a:p>
        </p:txBody>
      </p:sp>
      <p:sp>
        <p:nvSpPr>
          <p:cNvPr id="8" name="7 Rectángulo"/>
          <p:cNvSpPr/>
          <p:nvPr/>
        </p:nvSpPr>
        <p:spPr>
          <a:xfrm>
            <a:off x="0" y="5715016"/>
            <a:ext cx="4572000" cy="646331"/>
          </a:xfrm>
          <a:prstGeom prst="rect">
            <a:avLst/>
          </a:prstGeom>
        </p:spPr>
        <p:txBody>
          <a:bodyPr>
            <a:spAutoFit/>
          </a:bodyPr>
          <a:lstStyle/>
          <a:p>
            <a:r>
              <a:rPr lang="es-ES" b="1" dirty="0" smtClean="0"/>
              <a:t>Vista expuesta de la válvula del freno de estacionamiento</a:t>
            </a:r>
            <a:endParaRPr lang="es-E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2428860" cy="1142984"/>
          </a:xfrm>
          <a:solidFill>
            <a:schemeClr val="accent1">
              <a:lumMod val="60000"/>
              <a:lumOff val="40000"/>
            </a:schemeClr>
          </a:solidFill>
          <a:ln>
            <a:solidFill>
              <a:srgbClr val="FF0000"/>
            </a:solidFill>
          </a:ln>
        </p:spPr>
        <p:txBody>
          <a:bodyPr>
            <a:normAutofit fontScale="90000"/>
          </a:bodyPr>
          <a:lstStyle/>
          <a:p>
            <a:r>
              <a:rPr lang="es-ES" b="1" dirty="0" smtClean="0"/>
              <a:t>VÁLVULA RELÉ</a:t>
            </a:r>
            <a:endParaRPr lang="es-ES" dirty="0"/>
          </a:p>
        </p:txBody>
      </p:sp>
      <p:sp>
        <p:nvSpPr>
          <p:cNvPr id="4" name="3 Marcador de pie de página"/>
          <p:cNvSpPr>
            <a:spLocks noGrp="1"/>
          </p:cNvSpPr>
          <p:nvPr>
            <p:ph type="ftr" sz="quarter" idx="11"/>
          </p:nvPr>
        </p:nvSpPr>
        <p:spPr/>
        <p:txBody>
          <a:bodyPr/>
          <a:lstStyle/>
          <a:p>
            <a:r>
              <a:rPr lang="fi-FI" smtClean="0"/>
              <a:t>ING. Juan Jose Nina Charaja</a:t>
            </a:r>
            <a:endParaRPr lang="es-ES"/>
          </a:p>
        </p:txBody>
      </p:sp>
      <p:pic>
        <p:nvPicPr>
          <p:cNvPr id="17410" name="Picture 2"/>
          <p:cNvPicPr>
            <a:picLocks noGrp="1" noChangeAspect="1" noChangeArrowheads="1"/>
          </p:cNvPicPr>
          <p:nvPr>
            <p:ph idx="1"/>
          </p:nvPr>
        </p:nvPicPr>
        <p:blipFill>
          <a:blip r:embed="rId2"/>
          <a:srcRect/>
          <a:stretch>
            <a:fillRect/>
          </a:stretch>
        </p:blipFill>
        <p:spPr bwMode="auto">
          <a:xfrm>
            <a:off x="2454730" y="0"/>
            <a:ext cx="6689270" cy="4525963"/>
          </a:xfrm>
          <a:prstGeom prst="rect">
            <a:avLst/>
          </a:prstGeom>
          <a:noFill/>
          <a:ln w="9525">
            <a:noFill/>
            <a:miter lim="800000"/>
            <a:headEnd/>
            <a:tailEnd/>
          </a:ln>
          <a:effectLst/>
        </p:spPr>
      </p:pic>
      <p:sp>
        <p:nvSpPr>
          <p:cNvPr id="6" name="5 Rectángulo"/>
          <p:cNvSpPr/>
          <p:nvPr/>
        </p:nvSpPr>
        <p:spPr>
          <a:xfrm>
            <a:off x="0" y="1142984"/>
            <a:ext cx="2428860" cy="2862322"/>
          </a:xfrm>
          <a:prstGeom prst="rect">
            <a:avLst/>
          </a:prstGeom>
        </p:spPr>
        <p:txBody>
          <a:bodyPr wrap="square">
            <a:spAutoFit/>
          </a:bodyPr>
          <a:lstStyle/>
          <a:p>
            <a:r>
              <a:rPr lang="es-ES" dirty="0" smtClean="0"/>
              <a:t>1. Descarga</a:t>
            </a:r>
          </a:p>
          <a:p>
            <a:r>
              <a:rPr lang="es-ES" dirty="0" smtClean="0"/>
              <a:t>2. Anillo traba</a:t>
            </a:r>
          </a:p>
          <a:p>
            <a:r>
              <a:rPr lang="es-ES" dirty="0" smtClean="0"/>
              <a:t>3. Guía</a:t>
            </a:r>
          </a:p>
          <a:p>
            <a:r>
              <a:rPr lang="es-ES" dirty="0" smtClean="0"/>
              <a:t>4. Anillo tórico</a:t>
            </a:r>
          </a:p>
          <a:p>
            <a:r>
              <a:rPr lang="es-ES" dirty="0" smtClean="0"/>
              <a:t>5. Resorte</a:t>
            </a:r>
          </a:p>
          <a:p>
            <a:r>
              <a:rPr lang="es-ES" dirty="0" smtClean="0"/>
              <a:t>6. Anillo tórico</a:t>
            </a:r>
          </a:p>
          <a:p>
            <a:r>
              <a:rPr lang="es-ES" dirty="0" smtClean="0"/>
              <a:t>7. Plato del resorte</a:t>
            </a:r>
          </a:p>
          <a:p>
            <a:r>
              <a:rPr lang="es-ES" dirty="0" smtClean="0"/>
              <a:t>8. Pistón</a:t>
            </a:r>
          </a:p>
          <a:p>
            <a:r>
              <a:rPr lang="es-ES" dirty="0" smtClean="0"/>
              <a:t>9. Anillo de vedar</a:t>
            </a:r>
          </a:p>
          <a:p>
            <a:r>
              <a:rPr lang="es-ES" dirty="0" smtClean="0"/>
              <a:t>10. Tornillo</a:t>
            </a:r>
            <a:endParaRPr lang="es-ES" dirty="0"/>
          </a:p>
        </p:txBody>
      </p:sp>
      <p:sp>
        <p:nvSpPr>
          <p:cNvPr id="7" name="6 Rectángulo"/>
          <p:cNvSpPr/>
          <p:nvPr/>
        </p:nvSpPr>
        <p:spPr>
          <a:xfrm>
            <a:off x="0" y="3929066"/>
            <a:ext cx="2428860" cy="2585323"/>
          </a:xfrm>
          <a:prstGeom prst="rect">
            <a:avLst/>
          </a:prstGeom>
        </p:spPr>
        <p:txBody>
          <a:bodyPr wrap="square">
            <a:spAutoFit/>
          </a:bodyPr>
          <a:lstStyle/>
          <a:p>
            <a:r>
              <a:rPr lang="es-ES" dirty="0" smtClean="0"/>
              <a:t>11. Arandela de presión</a:t>
            </a:r>
          </a:p>
          <a:p>
            <a:r>
              <a:rPr lang="es-ES" dirty="0" smtClean="0"/>
              <a:t>12. Cuerpo inferior</a:t>
            </a:r>
          </a:p>
          <a:p>
            <a:r>
              <a:rPr lang="es-ES" dirty="0" smtClean="0"/>
              <a:t>13. Anillo tórico</a:t>
            </a:r>
          </a:p>
          <a:p>
            <a:r>
              <a:rPr lang="es-ES" dirty="0" smtClean="0"/>
              <a:t>14. Anillo de vedar</a:t>
            </a:r>
          </a:p>
          <a:p>
            <a:r>
              <a:rPr lang="es-ES" dirty="0" smtClean="0"/>
              <a:t>15. Anillo tórico</a:t>
            </a:r>
          </a:p>
          <a:p>
            <a:r>
              <a:rPr lang="es-ES" dirty="0" smtClean="0"/>
              <a:t>16. Anillo traba</a:t>
            </a:r>
          </a:p>
          <a:p>
            <a:r>
              <a:rPr lang="es-ES" dirty="0" smtClean="0"/>
              <a:t>17. Anillo tórico</a:t>
            </a:r>
          </a:p>
          <a:p>
            <a:r>
              <a:rPr lang="es-ES" dirty="0" smtClean="0"/>
              <a:t>18. Pistón</a:t>
            </a:r>
          </a:p>
          <a:p>
            <a:r>
              <a:rPr lang="es-ES" dirty="0" smtClean="0"/>
              <a:t>19. Cuerpo superior</a:t>
            </a:r>
            <a:endParaRPr lang="es-ES" dirty="0"/>
          </a:p>
        </p:txBody>
      </p:sp>
      <p:sp>
        <p:nvSpPr>
          <p:cNvPr id="8" name="7 Rectángulo"/>
          <p:cNvSpPr/>
          <p:nvPr/>
        </p:nvSpPr>
        <p:spPr>
          <a:xfrm>
            <a:off x="2428860" y="4603632"/>
            <a:ext cx="6715140" cy="1754326"/>
          </a:xfrm>
          <a:prstGeom prst="rect">
            <a:avLst/>
          </a:prstGeom>
          <a:solidFill>
            <a:schemeClr val="accent1">
              <a:lumMod val="60000"/>
              <a:lumOff val="40000"/>
            </a:schemeClr>
          </a:solidFill>
        </p:spPr>
        <p:txBody>
          <a:bodyPr wrap="square">
            <a:spAutoFit/>
          </a:bodyPr>
          <a:lstStyle/>
          <a:p>
            <a:pPr algn="just"/>
            <a:r>
              <a:rPr lang="es-ES" dirty="0" smtClean="0"/>
              <a:t>La válvula relé es utilizada en el sistema de frenos para aumentar la velocidad de respuesta a sus comandos.</a:t>
            </a:r>
          </a:p>
          <a:p>
            <a:pPr algn="just"/>
            <a:r>
              <a:rPr lang="es-ES" dirty="0" smtClean="0"/>
              <a:t>Los vehículos 6 x 4 son equipados con dos válvulas relé para la aplicación y desaplicación de los frenos del primer eje trasero. Una de esas válvulas es para el freno de servicio y la otra para el freno de estacionamiento.</a:t>
            </a:r>
            <a:endParaRPr lang="es-E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fi-FI" smtClean="0"/>
              <a:t>ING. Juan Jose Nina Charaja</a:t>
            </a:r>
            <a:endParaRPr lang="es-ES"/>
          </a:p>
        </p:txBody>
      </p:sp>
      <p:pic>
        <p:nvPicPr>
          <p:cNvPr id="18434" name="Picture 2"/>
          <p:cNvPicPr>
            <a:picLocks noGrp="1" noChangeAspect="1" noChangeArrowheads="1"/>
          </p:cNvPicPr>
          <p:nvPr>
            <p:ph idx="1"/>
          </p:nvPr>
        </p:nvPicPr>
        <p:blipFill>
          <a:blip r:embed="rId2"/>
          <a:srcRect/>
          <a:stretch>
            <a:fillRect/>
          </a:stretch>
        </p:blipFill>
        <p:spPr bwMode="auto">
          <a:xfrm>
            <a:off x="2044167" y="0"/>
            <a:ext cx="7099833" cy="4525963"/>
          </a:xfrm>
          <a:prstGeom prst="rect">
            <a:avLst/>
          </a:prstGeom>
          <a:noFill/>
          <a:ln w="9525">
            <a:noFill/>
            <a:miter lim="800000"/>
            <a:headEnd/>
            <a:tailEnd/>
          </a:ln>
          <a:effectLst/>
        </p:spPr>
      </p:pic>
      <p:sp>
        <p:nvSpPr>
          <p:cNvPr id="6" name="1 Título"/>
          <p:cNvSpPr txBox="1">
            <a:spLocks/>
          </p:cNvSpPr>
          <p:nvPr/>
        </p:nvSpPr>
        <p:spPr>
          <a:xfrm>
            <a:off x="0" y="0"/>
            <a:ext cx="2071670" cy="1142984"/>
          </a:xfrm>
          <a:prstGeom prst="rect">
            <a:avLst/>
          </a:prstGeom>
          <a:solidFill>
            <a:schemeClr val="accent1">
              <a:lumMod val="60000"/>
              <a:lumOff val="40000"/>
            </a:schemeClr>
          </a:solidFill>
          <a:ln>
            <a:solidFill>
              <a:srgbClr val="FF0000"/>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600" b="1" i="0" u="none" strike="noStrike" kern="1200" cap="none" spc="0" normalizeH="0" baseline="0" noProof="0" smtClean="0">
                <a:ln>
                  <a:noFill/>
                </a:ln>
                <a:solidFill>
                  <a:schemeClr val="tx1"/>
                </a:solidFill>
                <a:effectLst/>
                <a:uLnTx/>
                <a:uFillTx/>
                <a:latin typeface="+mj-lt"/>
                <a:ea typeface="+mj-ea"/>
                <a:cs typeface="+mj-cs"/>
              </a:rPr>
              <a:t>VÁLVULA RELÉ</a:t>
            </a:r>
            <a:endParaRPr kumimoji="0" lang="es-E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6 Rectángulo"/>
          <p:cNvSpPr/>
          <p:nvPr/>
        </p:nvSpPr>
        <p:spPr>
          <a:xfrm>
            <a:off x="0" y="4572008"/>
            <a:ext cx="9001156" cy="1754326"/>
          </a:xfrm>
          <a:prstGeom prst="rect">
            <a:avLst/>
          </a:prstGeom>
        </p:spPr>
        <p:txBody>
          <a:bodyPr wrap="square">
            <a:spAutoFit/>
          </a:bodyPr>
          <a:lstStyle/>
          <a:p>
            <a:pPr algn="just"/>
            <a:r>
              <a:rPr lang="es-ES" b="1" dirty="0" smtClean="0"/>
              <a:t>Aplicación al freno de servicio, posición del freno aplicado (A)</a:t>
            </a:r>
          </a:p>
          <a:p>
            <a:pPr algn="just"/>
            <a:r>
              <a:rPr lang="es-ES" dirty="0" smtClean="0"/>
              <a:t>Cuando la válvula del freno de servicio es accionada, el aire comprimido entra por la conexión (4) que presiona el pistón (18) y en consecuencia el pistón (8), cerrando la válvula (b) y abriendo la válvula (d). De esta manera el aire comprimido que viene del depósito entra por la conexión (1), pasa para la cámara (c) por medio de la válvula (d) y entra para los cilindros por la conexión (2), aplicando el freno.</a:t>
            </a:r>
            <a:endParaRPr lang="es-E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fi-FI" smtClean="0"/>
              <a:t>ING. Juan Jose Nina Charaja</a:t>
            </a:r>
            <a:endParaRPr lang="es-ES"/>
          </a:p>
        </p:txBody>
      </p:sp>
      <p:pic>
        <p:nvPicPr>
          <p:cNvPr id="19458" name="Picture 2"/>
          <p:cNvPicPr>
            <a:picLocks noGrp="1" noChangeAspect="1" noChangeArrowheads="1"/>
          </p:cNvPicPr>
          <p:nvPr>
            <p:ph idx="1"/>
          </p:nvPr>
        </p:nvPicPr>
        <p:blipFill>
          <a:blip r:embed="rId2"/>
          <a:srcRect/>
          <a:stretch>
            <a:fillRect/>
          </a:stretch>
        </p:blipFill>
        <p:spPr bwMode="auto">
          <a:xfrm>
            <a:off x="4429125" y="0"/>
            <a:ext cx="4714875" cy="4076700"/>
          </a:xfrm>
          <a:prstGeom prst="rect">
            <a:avLst/>
          </a:prstGeom>
          <a:noFill/>
          <a:ln w="9525">
            <a:noFill/>
            <a:miter lim="800000"/>
            <a:headEnd/>
            <a:tailEnd/>
          </a:ln>
          <a:effectLst/>
        </p:spPr>
      </p:pic>
      <p:sp>
        <p:nvSpPr>
          <p:cNvPr id="6" name="5 Rectángulo"/>
          <p:cNvSpPr/>
          <p:nvPr/>
        </p:nvSpPr>
        <p:spPr>
          <a:xfrm>
            <a:off x="0" y="1285860"/>
            <a:ext cx="4357686" cy="2862322"/>
          </a:xfrm>
          <a:prstGeom prst="rect">
            <a:avLst/>
          </a:prstGeom>
        </p:spPr>
        <p:txBody>
          <a:bodyPr wrap="square">
            <a:spAutoFit/>
          </a:bodyPr>
          <a:lstStyle/>
          <a:p>
            <a:pPr algn="just"/>
            <a:r>
              <a:rPr lang="es-ES" b="1" dirty="0" smtClean="0"/>
              <a:t>Posición del freno desaplicado (B)</a:t>
            </a:r>
          </a:p>
          <a:p>
            <a:pPr algn="just"/>
            <a:r>
              <a:rPr lang="es-ES" dirty="0" smtClean="0"/>
              <a:t>Cuando la válvula del freno de servicio es desconectada, la presión del comando sale por la conexión (4) y es descargada por la válvula del freno de servicio. De esta forma la presión existente en la cámara (a) disloca el pistón (18) para encima, es abierta la válvula (b) y descarga el aire comprimido de los cilindros por la conexión (3), desaplicando el freno</a:t>
            </a:r>
            <a:endParaRPr lang="es-ES" dirty="0"/>
          </a:p>
        </p:txBody>
      </p:sp>
      <p:sp>
        <p:nvSpPr>
          <p:cNvPr id="7" name="1 Título"/>
          <p:cNvSpPr txBox="1">
            <a:spLocks noGrp="1"/>
          </p:cNvSpPr>
          <p:nvPr>
            <p:ph type="title"/>
          </p:nvPr>
        </p:nvSpPr>
        <p:spPr>
          <a:xfrm>
            <a:off x="214282" y="142852"/>
            <a:ext cx="3829048" cy="1143000"/>
          </a:xfrm>
          <a:prstGeom prst="rect">
            <a:avLst/>
          </a:prstGeom>
          <a:solidFill>
            <a:schemeClr val="accent1">
              <a:lumMod val="60000"/>
              <a:lumOff val="40000"/>
            </a:schemeClr>
          </a:solidFill>
          <a:ln>
            <a:solidFill>
              <a:srgbClr val="FF0000"/>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600" b="1" i="0" u="none" strike="noStrike" kern="1200" cap="none" spc="0" normalizeH="0" baseline="0" noProof="0" dirty="0" smtClean="0">
                <a:ln>
                  <a:noFill/>
                </a:ln>
                <a:solidFill>
                  <a:schemeClr val="tx1"/>
                </a:solidFill>
                <a:effectLst/>
                <a:uLnTx/>
                <a:uFillTx/>
                <a:latin typeface="+mj-lt"/>
                <a:ea typeface="+mj-ea"/>
                <a:cs typeface="+mj-cs"/>
              </a:rPr>
              <a:t>VÁLVULA RELÉ</a:t>
            </a:r>
            <a:endParaRPr kumimoji="0" lang="es-E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7 Rectángulo"/>
          <p:cNvSpPr/>
          <p:nvPr/>
        </p:nvSpPr>
        <p:spPr>
          <a:xfrm>
            <a:off x="0" y="4214818"/>
            <a:ext cx="9144000" cy="2031325"/>
          </a:xfrm>
          <a:prstGeom prst="rect">
            <a:avLst/>
          </a:prstGeom>
        </p:spPr>
        <p:txBody>
          <a:bodyPr wrap="square">
            <a:spAutoFit/>
          </a:bodyPr>
          <a:lstStyle/>
          <a:p>
            <a:pPr algn="just"/>
            <a:r>
              <a:rPr lang="es-ES" b="1" dirty="0" smtClean="0"/>
              <a:t>Aplicación en el freno de estacionamiento</a:t>
            </a:r>
          </a:p>
          <a:p>
            <a:pPr algn="just"/>
            <a:r>
              <a:rPr lang="es-ES" dirty="0" smtClean="0"/>
              <a:t>La válvula relé, cuando es aplicada al freno de estacionamiento, funciona al contrario que cuando aplicada al freno de servicio. Cuando la válvula del freno de estacionamiento es accionada, la válvula relé descarga el aire de los cilindros y el freno es aplicado por la tensión del resorte del cilindro.</a:t>
            </a:r>
          </a:p>
          <a:p>
            <a:pPr algn="just"/>
            <a:r>
              <a:rPr lang="es-ES" dirty="0" smtClean="0"/>
              <a:t>Cuando la válvula de estacionamiento es desconectada, la válvula relé libera el aire comprimido del depósito para los cilindros, desaplicando el freno.</a:t>
            </a:r>
            <a:endParaRPr lang="es-E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fi-FI" smtClean="0"/>
              <a:t>ING. Juan Jose Nina Charaja</a:t>
            </a:r>
            <a:endParaRPr lang="es-ES"/>
          </a:p>
        </p:txBody>
      </p:sp>
      <p:pic>
        <p:nvPicPr>
          <p:cNvPr id="21506" name="Picture 2"/>
          <p:cNvPicPr>
            <a:picLocks noGrp="1" noChangeAspect="1" noChangeArrowheads="1"/>
          </p:cNvPicPr>
          <p:nvPr>
            <p:ph idx="1"/>
          </p:nvPr>
        </p:nvPicPr>
        <p:blipFill>
          <a:blip r:embed="rId2"/>
          <a:srcRect/>
          <a:stretch>
            <a:fillRect/>
          </a:stretch>
        </p:blipFill>
        <p:spPr bwMode="auto">
          <a:xfrm>
            <a:off x="3857620" y="0"/>
            <a:ext cx="5286380" cy="5149737"/>
          </a:xfrm>
          <a:prstGeom prst="rect">
            <a:avLst/>
          </a:prstGeom>
          <a:noFill/>
          <a:ln w="9525">
            <a:noFill/>
            <a:miter lim="800000"/>
            <a:headEnd/>
            <a:tailEnd/>
          </a:ln>
          <a:effectLst/>
        </p:spPr>
      </p:pic>
      <p:sp>
        <p:nvSpPr>
          <p:cNvPr id="6" name="5 Rectángulo"/>
          <p:cNvSpPr/>
          <p:nvPr/>
        </p:nvSpPr>
        <p:spPr>
          <a:xfrm>
            <a:off x="0" y="2571744"/>
            <a:ext cx="3571900" cy="2585323"/>
          </a:xfrm>
          <a:prstGeom prst="rect">
            <a:avLst/>
          </a:prstGeom>
        </p:spPr>
        <p:txBody>
          <a:bodyPr wrap="square">
            <a:spAutoFit/>
          </a:bodyPr>
          <a:lstStyle/>
          <a:p>
            <a:pPr algn="just"/>
            <a:r>
              <a:rPr lang="es-ES" b="1" dirty="0" smtClean="0"/>
              <a:t>Funcionamiento</a:t>
            </a:r>
          </a:p>
          <a:p>
            <a:pPr algn="just"/>
            <a:r>
              <a:rPr lang="es-ES" dirty="0" smtClean="0"/>
              <a:t>Cuando se presiona el pedal del freno, la presión del comando (41) que se aplica sobre el lado superior del pistón de control (2) lo empuja para abajo. Esto hace con que la válvula (4) abra un pasaje de comunicación entre la entrada (1) y la salida (2).</a:t>
            </a:r>
            <a:endParaRPr lang="es-ES" dirty="0"/>
          </a:p>
        </p:txBody>
      </p:sp>
      <p:sp>
        <p:nvSpPr>
          <p:cNvPr id="7" name="1 Título"/>
          <p:cNvSpPr txBox="1">
            <a:spLocks/>
          </p:cNvSpPr>
          <p:nvPr/>
        </p:nvSpPr>
        <p:spPr>
          <a:xfrm>
            <a:off x="0" y="0"/>
            <a:ext cx="3829048" cy="1143000"/>
          </a:xfrm>
          <a:prstGeom prst="rect">
            <a:avLst/>
          </a:prstGeom>
          <a:solidFill>
            <a:schemeClr val="accent1">
              <a:lumMod val="60000"/>
              <a:lumOff val="40000"/>
            </a:schemeClr>
          </a:solidFill>
          <a:ln>
            <a:solidFill>
              <a:srgbClr val="FF0000"/>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600" b="1" i="0" u="none" strike="noStrike" kern="1200" cap="none" spc="0" normalizeH="0" baseline="0" noProof="0" smtClean="0">
                <a:ln>
                  <a:noFill/>
                </a:ln>
                <a:solidFill>
                  <a:schemeClr val="tx1"/>
                </a:solidFill>
                <a:effectLst/>
                <a:uLnTx/>
                <a:uFillTx/>
                <a:latin typeface="+mj-lt"/>
                <a:ea typeface="+mj-ea"/>
                <a:cs typeface="+mj-cs"/>
              </a:rPr>
              <a:t>VÁLVULA RELÉ</a:t>
            </a:r>
            <a:endParaRPr kumimoji="0" lang="es-ES" sz="36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fi-FI" dirty="0" smtClean="0"/>
              <a:t>ING. Juan Jose Nina Charaja</a:t>
            </a:r>
            <a:endParaRPr lang="es-ES" dirty="0"/>
          </a:p>
        </p:txBody>
      </p:sp>
      <p:pic>
        <p:nvPicPr>
          <p:cNvPr id="5" name="Picture 3"/>
          <p:cNvPicPr>
            <a:picLocks noGrp="1" noChangeAspect="1" noChangeArrowheads="1"/>
          </p:cNvPicPr>
          <p:nvPr>
            <p:ph idx="1"/>
          </p:nvPr>
        </p:nvPicPr>
        <p:blipFill>
          <a:blip r:embed="rId2"/>
          <a:srcRect/>
          <a:stretch>
            <a:fillRect/>
          </a:stretch>
        </p:blipFill>
        <p:spPr bwMode="auto">
          <a:xfrm>
            <a:off x="4400009" y="1643050"/>
            <a:ext cx="4743991" cy="4525963"/>
          </a:xfrm>
          <a:prstGeom prst="rect">
            <a:avLst/>
          </a:prstGeom>
          <a:noFill/>
          <a:ln w="9525">
            <a:noFill/>
            <a:miter lim="800000"/>
            <a:headEnd/>
            <a:tailEnd/>
          </a:ln>
          <a:effectLst/>
        </p:spPr>
      </p:pic>
      <p:sp>
        <p:nvSpPr>
          <p:cNvPr id="6" name="5 Rectángulo"/>
          <p:cNvSpPr/>
          <p:nvPr/>
        </p:nvSpPr>
        <p:spPr>
          <a:xfrm>
            <a:off x="0" y="1500174"/>
            <a:ext cx="4429124" cy="4524315"/>
          </a:xfrm>
          <a:prstGeom prst="rect">
            <a:avLst/>
          </a:prstGeom>
        </p:spPr>
        <p:txBody>
          <a:bodyPr wrap="square">
            <a:spAutoFit/>
          </a:bodyPr>
          <a:lstStyle/>
          <a:p>
            <a:pPr algn="just"/>
            <a:r>
              <a:rPr lang="es-ES" dirty="0" smtClean="0"/>
              <a:t>Cuando la presión de descarga es igual o hasta 1,2 kgf/cm2 mayor que la presión del comando, el pistón de control es empujado hasta el punto en que cierra la válvula (4) (equilibrio, freno parcial).</a:t>
            </a:r>
          </a:p>
          <a:p>
            <a:pPr algn="just"/>
            <a:r>
              <a:rPr lang="es-ES" dirty="0" smtClean="0"/>
              <a:t>Por la conexión de entrada (42) recibe también una presión del comando que trabaja debajo del pistón de control (7). Mientras tanto, la presión del freno sobre la parte superior del pistón de reacción se contrapone a la presión del pistón de control (7) para mantener este en su posición inferior.</a:t>
            </a:r>
          </a:p>
          <a:p>
            <a:pPr algn="just"/>
            <a:r>
              <a:rPr lang="es-ES" dirty="0" smtClean="0"/>
              <a:t>Si la presión del comando (41) aumenta, la válvula (4) se abre nuevamente hasta alcanzar un nuevo equilibrio.</a:t>
            </a:r>
            <a:endParaRPr lang="es-ES" dirty="0"/>
          </a:p>
        </p:txBody>
      </p:sp>
      <p:sp>
        <p:nvSpPr>
          <p:cNvPr id="7" name="1 Título"/>
          <p:cNvSpPr txBox="1">
            <a:spLocks/>
          </p:cNvSpPr>
          <p:nvPr/>
        </p:nvSpPr>
        <p:spPr>
          <a:xfrm>
            <a:off x="0" y="0"/>
            <a:ext cx="3829048" cy="1143000"/>
          </a:xfrm>
          <a:prstGeom prst="rect">
            <a:avLst/>
          </a:prstGeom>
          <a:solidFill>
            <a:schemeClr val="accent1">
              <a:lumMod val="60000"/>
              <a:lumOff val="40000"/>
            </a:schemeClr>
          </a:solidFill>
          <a:ln>
            <a:solidFill>
              <a:srgbClr val="FF0000"/>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600" b="1" i="0" u="none" strike="noStrike" kern="1200" cap="none" spc="0" normalizeH="0" baseline="0" noProof="0" smtClean="0">
                <a:ln>
                  <a:noFill/>
                </a:ln>
                <a:solidFill>
                  <a:schemeClr val="tx1"/>
                </a:solidFill>
                <a:effectLst/>
                <a:uLnTx/>
                <a:uFillTx/>
                <a:latin typeface="+mj-lt"/>
                <a:ea typeface="+mj-ea"/>
                <a:cs typeface="+mj-cs"/>
              </a:rPr>
              <a:t>VÁLVULA RELÉ</a:t>
            </a:r>
            <a:endParaRPr kumimoji="0" lang="es-E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7 Rectángulo"/>
          <p:cNvSpPr/>
          <p:nvPr/>
        </p:nvSpPr>
        <p:spPr>
          <a:xfrm>
            <a:off x="0" y="1214422"/>
            <a:ext cx="2648417" cy="369332"/>
          </a:xfrm>
          <a:prstGeom prst="rect">
            <a:avLst/>
          </a:prstGeom>
        </p:spPr>
        <p:txBody>
          <a:bodyPr wrap="none">
            <a:spAutoFit/>
          </a:bodyPr>
          <a:lstStyle/>
          <a:p>
            <a:pPr algn="just"/>
            <a:r>
              <a:rPr lang="es-ES" b="1" dirty="0" smtClean="0"/>
              <a:t>Continúa Funcionamiento</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fi-FI" smtClean="0"/>
              <a:t>ING. Juan Jose Nina Charaja</a:t>
            </a:r>
            <a:endParaRPr lang="es-ES"/>
          </a:p>
        </p:txBody>
      </p:sp>
      <p:pic>
        <p:nvPicPr>
          <p:cNvPr id="22531" name="Picture 3"/>
          <p:cNvPicPr>
            <a:picLocks noGrp="1" noChangeAspect="1" noChangeArrowheads="1"/>
          </p:cNvPicPr>
          <p:nvPr>
            <p:ph idx="1"/>
          </p:nvPr>
        </p:nvPicPr>
        <p:blipFill>
          <a:blip r:embed="rId2"/>
          <a:srcRect/>
          <a:stretch>
            <a:fillRect/>
          </a:stretch>
        </p:blipFill>
        <p:spPr bwMode="auto">
          <a:xfrm>
            <a:off x="3721224" y="1285860"/>
            <a:ext cx="5199648" cy="5000660"/>
          </a:xfrm>
          <a:prstGeom prst="rect">
            <a:avLst/>
          </a:prstGeom>
          <a:noFill/>
          <a:ln w="9525">
            <a:noFill/>
            <a:miter lim="800000"/>
            <a:headEnd/>
            <a:tailEnd/>
          </a:ln>
          <a:effectLst/>
        </p:spPr>
      </p:pic>
      <p:sp>
        <p:nvSpPr>
          <p:cNvPr id="8" name="7 Rectángulo"/>
          <p:cNvSpPr/>
          <p:nvPr/>
        </p:nvSpPr>
        <p:spPr>
          <a:xfrm>
            <a:off x="0" y="2000240"/>
            <a:ext cx="3786182" cy="2031325"/>
          </a:xfrm>
          <a:prstGeom prst="rect">
            <a:avLst/>
          </a:prstGeom>
        </p:spPr>
        <p:txBody>
          <a:bodyPr wrap="square">
            <a:spAutoFit/>
          </a:bodyPr>
          <a:lstStyle/>
          <a:p>
            <a:pPr algn="just"/>
            <a:r>
              <a:rPr lang="es-ES" dirty="0" smtClean="0"/>
              <a:t>Cuando se liberta el pedal del freno, la presión del comando (41) que trabaja sobre la parte superior del pistón (2) desaparece, del modo que el pistón es empujado para encima para descargar el aire presurizado por intermedio de la válvula (4).</a:t>
            </a:r>
            <a:endParaRPr lang="es-ES" dirty="0"/>
          </a:p>
        </p:txBody>
      </p:sp>
      <p:sp>
        <p:nvSpPr>
          <p:cNvPr id="9" name="8 Rectángulo"/>
          <p:cNvSpPr/>
          <p:nvPr/>
        </p:nvSpPr>
        <p:spPr>
          <a:xfrm>
            <a:off x="0" y="1643050"/>
            <a:ext cx="2648417" cy="369332"/>
          </a:xfrm>
          <a:prstGeom prst="rect">
            <a:avLst/>
          </a:prstGeom>
        </p:spPr>
        <p:txBody>
          <a:bodyPr wrap="none">
            <a:spAutoFit/>
          </a:bodyPr>
          <a:lstStyle/>
          <a:p>
            <a:pPr algn="just"/>
            <a:r>
              <a:rPr lang="es-ES" b="1" dirty="0" smtClean="0"/>
              <a:t>Continúa Funcionamiento</a:t>
            </a:r>
          </a:p>
        </p:txBody>
      </p:sp>
      <p:sp>
        <p:nvSpPr>
          <p:cNvPr id="10" name="1 Título"/>
          <p:cNvSpPr txBox="1">
            <a:spLocks/>
          </p:cNvSpPr>
          <p:nvPr/>
        </p:nvSpPr>
        <p:spPr>
          <a:xfrm>
            <a:off x="0" y="0"/>
            <a:ext cx="3829048" cy="1143000"/>
          </a:xfrm>
          <a:prstGeom prst="rect">
            <a:avLst/>
          </a:prstGeom>
          <a:solidFill>
            <a:schemeClr val="accent1">
              <a:lumMod val="60000"/>
              <a:lumOff val="40000"/>
            </a:schemeClr>
          </a:solidFill>
          <a:ln>
            <a:solidFill>
              <a:srgbClr val="FF0000"/>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600" b="1" i="0" u="none" strike="noStrike" kern="1200" cap="none" spc="0" normalizeH="0" baseline="0" noProof="0" smtClean="0">
                <a:ln>
                  <a:noFill/>
                </a:ln>
                <a:solidFill>
                  <a:schemeClr val="tx1"/>
                </a:solidFill>
                <a:effectLst/>
                <a:uLnTx/>
                <a:uFillTx/>
                <a:latin typeface="+mj-lt"/>
                <a:ea typeface="+mj-ea"/>
                <a:cs typeface="+mj-cs"/>
              </a:rPr>
              <a:t>VÁLVULA RELÉ</a:t>
            </a:r>
            <a:endParaRPr kumimoji="0" lang="es-ES" sz="36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857224" y="1214422"/>
            <a:ext cx="6772275" cy="32004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571472" y="4500570"/>
            <a:ext cx="7210425" cy="2181225"/>
          </a:xfrm>
          <a:prstGeom prst="rect">
            <a:avLst/>
          </a:prstGeom>
          <a:noFill/>
          <a:ln w="9525">
            <a:noFill/>
            <a:miter lim="800000"/>
            <a:headEnd/>
            <a:tailEnd/>
          </a:ln>
          <a:effectLst/>
        </p:spPr>
      </p:pic>
      <p:sp>
        <p:nvSpPr>
          <p:cNvPr id="6" name="1 Título"/>
          <p:cNvSpPr>
            <a:spLocks noGrp="1"/>
          </p:cNvSpPr>
          <p:nvPr>
            <p:ph type="title"/>
          </p:nvPr>
        </p:nvSpPr>
        <p:spPr>
          <a:xfrm>
            <a:off x="457200" y="274638"/>
            <a:ext cx="8229600" cy="939784"/>
          </a:xfrm>
          <a:solidFill>
            <a:srgbClr val="00B050"/>
          </a:solidFill>
        </p:spPr>
        <p:txBody>
          <a:bodyPr>
            <a:noAutofit/>
          </a:bodyPr>
          <a:lstStyle/>
          <a:p>
            <a:r>
              <a:rPr lang="es-ES" sz="4800" b="1" dirty="0" smtClean="0"/>
              <a:t>FRENOS DE AIRE </a:t>
            </a:r>
            <a:endParaRPr lang="es-ES" sz="4800" b="1" dirty="0"/>
          </a:p>
        </p:txBody>
      </p:sp>
      <p:sp>
        <p:nvSpPr>
          <p:cNvPr id="5" name="4 Marcador de pie de página"/>
          <p:cNvSpPr>
            <a:spLocks noGrp="1"/>
          </p:cNvSpPr>
          <p:nvPr>
            <p:ph type="ftr" sz="quarter" idx="11"/>
          </p:nvPr>
        </p:nvSpPr>
        <p:spPr/>
        <p:txBody>
          <a:bodyPr/>
          <a:lstStyle/>
          <a:p>
            <a:r>
              <a:rPr lang="fi-FI" smtClean="0"/>
              <a:t>ING. Juan Jose Nina Charaja</a:t>
            </a:r>
            <a:endParaRPr lang="es-E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fi-FI" smtClean="0"/>
              <a:t>ING. Juan Jose Nina Charaja</a:t>
            </a:r>
            <a:endParaRPr lang="es-ES"/>
          </a:p>
        </p:txBody>
      </p:sp>
      <p:pic>
        <p:nvPicPr>
          <p:cNvPr id="23554" name="Picture 2"/>
          <p:cNvPicPr>
            <a:picLocks noGrp="1" noChangeAspect="1" noChangeArrowheads="1"/>
          </p:cNvPicPr>
          <p:nvPr>
            <p:ph idx="1"/>
          </p:nvPr>
        </p:nvPicPr>
        <p:blipFill>
          <a:blip r:embed="rId2"/>
          <a:srcRect/>
          <a:stretch>
            <a:fillRect/>
          </a:stretch>
        </p:blipFill>
        <p:spPr bwMode="auto">
          <a:xfrm>
            <a:off x="4357686" y="0"/>
            <a:ext cx="4644482" cy="4525963"/>
          </a:xfrm>
          <a:prstGeom prst="rect">
            <a:avLst/>
          </a:prstGeom>
          <a:noFill/>
          <a:ln w="9525">
            <a:noFill/>
            <a:miter lim="800000"/>
            <a:headEnd/>
            <a:tailEnd/>
          </a:ln>
          <a:effectLst/>
        </p:spPr>
      </p:pic>
      <p:sp>
        <p:nvSpPr>
          <p:cNvPr id="7" name="6 Rectángulo"/>
          <p:cNvSpPr/>
          <p:nvPr/>
        </p:nvSpPr>
        <p:spPr>
          <a:xfrm>
            <a:off x="0" y="4500570"/>
            <a:ext cx="9144000" cy="2031325"/>
          </a:xfrm>
          <a:prstGeom prst="rect">
            <a:avLst/>
          </a:prstGeom>
        </p:spPr>
        <p:txBody>
          <a:bodyPr wrap="square">
            <a:spAutoFit/>
          </a:bodyPr>
          <a:lstStyle/>
          <a:p>
            <a:pPr algn="just"/>
            <a:r>
              <a:rPr lang="es-ES" dirty="0" smtClean="0"/>
              <a:t>Cuando la presión de salida del aire es tan grande que puede empujar la parte superior del pistón de reacción (5) para encima, la válvula (4) acompaña el movimiento cerrando el pasaje del aire. Donde se encuentra la posición de equilibrio.</a:t>
            </a:r>
          </a:p>
          <a:p>
            <a:pPr algn="just"/>
            <a:r>
              <a:rPr lang="es-ES" dirty="0" smtClean="0"/>
              <a:t>La área activa del pistón de control del circuito secundario es inferior a el área del pistón de control del circuito primario, lo que significa que la presión de descarga debe disminuir en el caso de falla en el circuito del freno trasero. En el caso de falla en el circuito del freno delantero conexión (42), la válvula relé trabajará de la misma forma que con el sistema del freno intacto.</a:t>
            </a:r>
            <a:endParaRPr lang="es-ES" dirty="0"/>
          </a:p>
        </p:txBody>
      </p:sp>
      <p:sp>
        <p:nvSpPr>
          <p:cNvPr id="8" name="7 Rectángulo"/>
          <p:cNvSpPr/>
          <p:nvPr/>
        </p:nvSpPr>
        <p:spPr>
          <a:xfrm>
            <a:off x="0" y="1214422"/>
            <a:ext cx="4286248" cy="3139321"/>
          </a:xfrm>
          <a:prstGeom prst="rect">
            <a:avLst/>
          </a:prstGeom>
        </p:spPr>
        <p:txBody>
          <a:bodyPr wrap="square">
            <a:spAutoFit/>
          </a:bodyPr>
          <a:lstStyle/>
          <a:p>
            <a:pPr algn="just"/>
            <a:r>
              <a:rPr lang="es-ES" b="1" dirty="0" smtClean="0"/>
              <a:t>Funcionamiento en caso de falla de un circuito</a:t>
            </a:r>
          </a:p>
          <a:p>
            <a:pPr algn="just"/>
            <a:r>
              <a:rPr lang="es-ES" dirty="0" smtClean="0"/>
              <a:t>En el caso de falla en el circuito del freno trasero, no existe presión en la conexión (41) teniendo entonces que hacer la aplicación del freno en la conexión( 42) que ejerce presión debajo del pistón de control (7). </a:t>
            </a:r>
          </a:p>
          <a:p>
            <a:pPr algn="just"/>
            <a:r>
              <a:rPr lang="es-ES" dirty="0" smtClean="0"/>
              <a:t>Esta presión empuja el pistón de control para encima, de modo que la válvula (4) abre pasaje para el orificio de salida (2). </a:t>
            </a:r>
          </a:p>
        </p:txBody>
      </p:sp>
      <p:sp>
        <p:nvSpPr>
          <p:cNvPr id="9" name="1 Título"/>
          <p:cNvSpPr txBox="1">
            <a:spLocks/>
          </p:cNvSpPr>
          <p:nvPr/>
        </p:nvSpPr>
        <p:spPr>
          <a:xfrm>
            <a:off x="0" y="0"/>
            <a:ext cx="3829048" cy="1143000"/>
          </a:xfrm>
          <a:prstGeom prst="rect">
            <a:avLst/>
          </a:prstGeom>
          <a:solidFill>
            <a:schemeClr val="accent1">
              <a:lumMod val="60000"/>
              <a:lumOff val="40000"/>
            </a:schemeClr>
          </a:solidFill>
          <a:ln>
            <a:solidFill>
              <a:srgbClr val="FF0000"/>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600" b="1" i="0" u="none" strike="noStrike" kern="1200" cap="none" spc="0" normalizeH="0" baseline="0" noProof="0" smtClean="0">
                <a:ln>
                  <a:noFill/>
                </a:ln>
                <a:solidFill>
                  <a:schemeClr val="tx1"/>
                </a:solidFill>
                <a:effectLst/>
                <a:uLnTx/>
                <a:uFillTx/>
                <a:latin typeface="+mj-lt"/>
                <a:ea typeface="+mj-ea"/>
                <a:cs typeface="+mj-cs"/>
              </a:rPr>
              <a:t>VÁLVULA RELÉ</a:t>
            </a:r>
            <a:endParaRPr kumimoji="0" lang="es-ES" sz="36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71414"/>
            <a:ext cx="8229600" cy="796908"/>
          </a:xfrm>
          <a:solidFill>
            <a:schemeClr val="accent1">
              <a:lumMod val="60000"/>
              <a:lumOff val="40000"/>
            </a:schemeClr>
          </a:solidFill>
          <a:ln>
            <a:solidFill>
              <a:srgbClr val="FF0000"/>
            </a:solidFill>
          </a:ln>
        </p:spPr>
        <p:txBody>
          <a:bodyPr>
            <a:normAutofit fontScale="90000"/>
          </a:bodyPr>
          <a:lstStyle/>
          <a:p>
            <a:r>
              <a:rPr lang="es-ES" b="1" dirty="0" smtClean="0"/>
              <a:t>VISTA EXPUESTA DE LA VÁLVULA RELË</a:t>
            </a:r>
            <a:endParaRPr lang="es-ES" dirty="0"/>
          </a:p>
        </p:txBody>
      </p:sp>
      <p:sp>
        <p:nvSpPr>
          <p:cNvPr id="4" name="3 Marcador de pie de página"/>
          <p:cNvSpPr>
            <a:spLocks noGrp="1"/>
          </p:cNvSpPr>
          <p:nvPr>
            <p:ph type="ftr" sz="quarter" idx="11"/>
          </p:nvPr>
        </p:nvSpPr>
        <p:spPr/>
        <p:txBody>
          <a:bodyPr/>
          <a:lstStyle/>
          <a:p>
            <a:r>
              <a:rPr lang="fi-FI" smtClean="0"/>
              <a:t>ING. Juan Jose Nina Charaja</a:t>
            </a:r>
            <a:endParaRPr lang="es-ES"/>
          </a:p>
        </p:txBody>
      </p:sp>
      <p:pic>
        <p:nvPicPr>
          <p:cNvPr id="20482" name="Picture 2"/>
          <p:cNvPicPr>
            <a:picLocks noGrp="1" noChangeAspect="1" noChangeArrowheads="1"/>
          </p:cNvPicPr>
          <p:nvPr>
            <p:ph idx="1"/>
          </p:nvPr>
        </p:nvPicPr>
        <p:blipFill>
          <a:blip r:embed="rId2"/>
          <a:srcRect/>
          <a:stretch>
            <a:fillRect/>
          </a:stretch>
        </p:blipFill>
        <p:spPr bwMode="auto">
          <a:xfrm>
            <a:off x="4000497" y="903888"/>
            <a:ext cx="5143504" cy="5954112"/>
          </a:xfrm>
          <a:prstGeom prst="rect">
            <a:avLst/>
          </a:prstGeom>
          <a:noFill/>
          <a:ln w="9525">
            <a:noFill/>
            <a:miter lim="800000"/>
            <a:headEnd/>
            <a:tailEnd/>
          </a:ln>
          <a:effectLst/>
        </p:spPr>
      </p:pic>
      <p:sp>
        <p:nvSpPr>
          <p:cNvPr id="6" name="5 Rectángulo"/>
          <p:cNvSpPr/>
          <p:nvPr/>
        </p:nvSpPr>
        <p:spPr>
          <a:xfrm>
            <a:off x="0" y="928670"/>
            <a:ext cx="4143372" cy="2862322"/>
          </a:xfrm>
          <a:prstGeom prst="rect">
            <a:avLst/>
          </a:prstGeom>
        </p:spPr>
        <p:txBody>
          <a:bodyPr wrap="square">
            <a:spAutoFit/>
          </a:bodyPr>
          <a:lstStyle/>
          <a:p>
            <a:r>
              <a:rPr lang="es-ES" dirty="0" smtClean="0"/>
              <a:t>1. Armazón superior</a:t>
            </a:r>
          </a:p>
          <a:p>
            <a:r>
              <a:rPr lang="es-ES" dirty="0" smtClean="0"/>
              <a:t>2. Armazón inferior</a:t>
            </a:r>
          </a:p>
          <a:p>
            <a:r>
              <a:rPr lang="es-ES" dirty="0" smtClean="0"/>
              <a:t>3. Pistón tubular</a:t>
            </a:r>
          </a:p>
          <a:p>
            <a:r>
              <a:rPr lang="es-ES" dirty="0" smtClean="0"/>
              <a:t>4. Guía</a:t>
            </a:r>
          </a:p>
          <a:p>
            <a:r>
              <a:rPr lang="es-ES" dirty="0" smtClean="0"/>
              <a:t>5. Pistón</a:t>
            </a:r>
          </a:p>
          <a:p>
            <a:r>
              <a:rPr lang="es-ES" dirty="0" smtClean="0"/>
              <a:t>6. Conexión de descarga</a:t>
            </a:r>
          </a:p>
          <a:p>
            <a:r>
              <a:rPr lang="es-ES" dirty="0" smtClean="0"/>
              <a:t>7. Anillo tórico</a:t>
            </a:r>
          </a:p>
          <a:p>
            <a:r>
              <a:rPr lang="es-ES" dirty="0" smtClean="0"/>
              <a:t>8. Anillo traba</a:t>
            </a:r>
          </a:p>
          <a:p>
            <a:r>
              <a:rPr lang="es-ES" dirty="0" smtClean="0"/>
              <a:t>9. Anillo de la válvula</a:t>
            </a:r>
          </a:p>
          <a:p>
            <a:r>
              <a:rPr lang="es-ES" dirty="0" smtClean="0"/>
              <a:t>10. Anillo de vedamiento</a:t>
            </a:r>
            <a:endParaRPr lang="es-ES" dirty="0"/>
          </a:p>
        </p:txBody>
      </p:sp>
      <p:sp>
        <p:nvSpPr>
          <p:cNvPr id="7" name="6 Rectángulo"/>
          <p:cNvSpPr/>
          <p:nvPr/>
        </p:nvSpPr>
        <p:spPr>
          <a:xfrm>
            <a:off x="0" y="3786190"/>
            <a:ext cx="3857620" cy="2862322"/>
          </a:xfrm>
          <a:prstGeom prst="rect">
            <a:avLst/>
          </a:prstGeom>
        </p:spPr>
        <p:txBody>
          <a:bodyPr wrap="square">
            <a:spAutoFit/>
          </a:bodyPr>
          <a:lstStyle/>
          <a:p>
            <a:r>
              <a:rPr lang="es-ES" dirty="0" smtClean="0"/>
              <a:t>11. Anillo tórico</a:t>
            </a:r>
          </a:p>
          <a:p>
            <a:r>
              <a:rPr lang="es-ES" dirty="0" smtClean="0"/>
              <a:t>12. Arandela de presión</a:t>
            </a:r>
          </a:p>
          <a:p>
            <a:r>
              <a:rPr lang="es-ES" dirty="0" smtClean="0"/>
              <a:t>13. Tornillo</a:t>
            </a:r>
          </a:p>
          <a:p>
            <a:r>
              <a:rPr lang="es-ES" dirty="0" smtClean="0"/>
              <a:t>14. Anillo de vedamiento</a:t>
            </a:r>
          </a:p>
          <a:p>
            <a:r>
              <a:rPr lang="es-ES" dirty="0" smtClean="0"/>
              <a:t>15. Plato del resorte</a:t>
            </a:r>
          </a:p>
          <a:p>
            <a:r>
              <a:rPr lang="es-ES" dirty="0" smtClean="0"/>
              <a:t>16. Anillo tórico</a:t>
            </a:r>
          </a:p>
          <a:p>
            <a:r>
              <a:rPr lang="es-ES" dirty="0" smtClean="0"/>
              <a:t>17. Resorte</a:t>
            </a:r>
          </a:p>
          <a:p>
            <a:r>
              <a:rPr lang="es-ES" dirty="0" smtClean="0"/>
              <a:t>18. Anillo tórico</a:t>
            </a:r>
          </a:p>
          <a:p>
            <a:r>
              <a:rPr lang="es-ES" dirty="0" smtClean="0"/>
              <a:t>19. Anillo traba</a:t>
            </a:r>
          </a:p>
          <a:p>
            <a:r>
              <a:rPr lang="es-ES" dirty="0" smtClean="0"/>
              <a:t>20. Anillo traba.</a:t>
            </a:r>
            <a:endParaRPr lang="es-E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0"/>
            <a:ext cx="8229600" cy="725470"/>
          </a:xfrm>
          <a:solidFill>
            <a:schemeClr val="bg2">
              <a:lumMod val="90000"/>
            </a:schemeClr>
          </a:solidFill>
          <a:ln>
            <a:solidFill>
              <a:schemeClr val="accent1"/>
            </a:solidFill>
          </a:ln>
        </p:spPr>
        <p:txBody>
          <a:bodyPr>
            <a:normAutofit fontScale="90000"/>
          </a:bodyPr>
          <a:lstStyle/>
          <a:p>
            <a:r>
              <a:rPr lang="es-ES" b="1" dirty="0" smtClean="0"/>
              <a:t>VÁLVULA DE BLOQUEO</a:t>
            </a:r>
            <a:endParaRPr lang="es-ES" b="1" dirty="0"/>
          </a:p>
        </p:txBody>
      </p:sp>
      <p:sp>
        <p:nvSpPr>
          <p:cNvPr id="4" name="3 Marcador de pie de página"/>
          <p:cNvSpPr>
            <a:spLocks noGrp="1"/>
          </p:cNvSpPr>
          <p:nvPr>
            <p:ph type="ftr" sz="quarter" idx="11"/>
          </p:nvPr>
        </p:nvSpPr>
        <p:spPr/>
        <p:txBody>
          <a:bodyPr/>
          <a:lstStyle/>
          <a:p>
            <a:r>
              <a:rPr lang="fi-FI" smtClean="0"/>
              <a:t>ING. Juan Jose Nina Charaja</a:t>
            </a:r>
            <a:endParaRPr lang="es-ES"/>
          </a:p>
        </p:txBody>
      </p:sp>
      <p:pic>
        <p:nvPicPr>
          <p:cNvPr id="4098" name="Picture 2"/>
          <p:cNvPicPr>
            <a:picLocks noGrp="1" noChangeAspect="1" noChangeArrowheads="1"/>
          </p:cNvPicPr>
          <p:nvPr>
            <p:ph idx="1"/>
          </p:nvPr>
        </p:nvPicPr>
        <p:blipFill>
          <a:blip r:embed="rId2"/>
          <a:srcRect/>
          <a:stretch>
            <a:fillRect/>
          </a:stretch>
        </p:blipFill>
        <p:spPr bwMode="auto">
          <a:xfrm>
            <a:off x="2229546" y="760425"/>
            <a:ext cx="6914454" cy="4525963"/>
          </a:xfrm>
          <a:prstGeom prst="rect">
            <a:avLst/>
          </a:prstGeom>
          <a:noFill/>
          <a:ln w="9525">
            <a:noFill/>
            <a:miter lim="800000"/>
            <a:headEnd/>
            <a:tailEnd/>
          </a:ln>
          <a:effectLst/>
        </p:spPr>
      </p:pic>
      <p:sp>
        <p:nvSpPr>
          <p:cNvPr id="6" name="5 Rectángulo"/>
          <p:cNvSpPr/>
          <p:nvPr/>
        </p:nvSpPr>
        <p:spPr>
          <a:xfrm>
            <a:off x="0" y="5214950"/>
            <a:ext cx="9144000" cy="1477328"/>
          </a:xfrm>
          <a:prstGeom prst="rect">
            <a:avLst/>
          </a:prstGeom>
        </p:spPr>
        <p:txBody>
          <a:bodyPr wrap="square">
            <a:spAutoFit/>
          </a:bodyPr>
          <a:lstStyle/>
          <a:p>
            <a:pPr algn="just"/>
            <a:r>
              <a:rPr lang="es-ES" dirty="0" smtClean="0"/>
              <a:t>La válvula de bloqueo es un dispositivo de seguridad que evita destrabar el freno </a:t>
            </a:r>
            <a:r>
              <a:rPr lang="es-ES" dirty="0" smtClean="0"/>
              <a:t>de estacionamiento </a:t>
            </a:r>
            <a:r>
              <a:rPr lang="es-ES" dirty="0" smtClean="0"/>
              <a:t>sin que el conductor se encuentre en posición de controlar el vehículo. </a:t>
            </a:r>
            <a:r>
              <a:rPr lang="es-ES" dirty="0" smtClean="0"/>
              <a:t>Esta montada </a:t>
            </a:r>
            <a:r>
              <a:rPr lang="es-ES" dirty="0" smtClean="0"/>
              <a:t>junto al comando manual del freno de estacionamiento, </a:t>
            </a:r>
            <a:r>
              <a:rPr lang="es-ES" dirty="0" smtClean="0"/>
              <a:t>e </a:t>
            </a:r>
            <a:r>
              <a:rPr lang="es-ES" dirty="0" smtClean="0"/>
              <a:t>intercalada en la línea </a:t>
            </a:r>
            <a:r>
              <a:rPr lang="es-ES" dirty="0" smtClean="0"/>
              <a:t>de presión </a:t>
            </a:r>
            <a:r>
              <a:rPr lang="es-ES" dirty="0" smtClean="0"/>
              <a:t>del aire entre el comando manual y el depósito de aire del circuito del freno </a:t>
            </a:r>
            <a:r>
              <a:rPr lang="es-ES" dirty="0" smtClean="0"/>
              <a:t>de estacionamiento</a:t>
            </a:r>
            <a:r>
              <a:rPr lang="es-ES" dirty="0" smtClean="0"/>
              <a:t>.</a:t>
            </a:r>
            <a:endParaRPr lang="es-ES" dirty="0"/>
          </a:p>
        </p:txBody>
      </p:sp>
      <p:sp>
        <p:nvSpPr>
          <p:cNvPr id="7" name="6 Rectángulo"/>
          <p:cNvSpPr/>
          <p:nvPr/>
        </p:nvSpPr>
        <p:spPr>
          <a:xfrm>
            <a:off x="0" y="857232"/>
            <a:ext cx="2214546" cy="1600438"/>
          </a:xfrm>
          <a:prstGeom prst="rect">
            <a:avLst/>
          </a:prstGeom>
          <a:solidFill>
            <a:schemeClr val="bg1"/>
          </a:solidFill>
        </p:spPr>
        <p:txBody>
          <a:bodyPr wrap="square">
            <a:spAutoFit/>
          </a:bodyPr>
          <a:lstStyle/>
          <a:p>
            <a:r>
              <a:rPr lang="es-ES" sz="1400" dirty="0" smtClean="0"/>
              <a:t>1. Tapa</a:t>
            </a:r>
          </a:p>
          <a:p>
            <a:r>
              <a:rPr lang="es-ES" sz="1400" dirty="0" smtClean="0"/>
              <a:t>2. Resorte de presión</a:t>
            </a:r>
          </a:p>
          <a:p>
            <a:r>
              <a:rPr lang="es-ES" sz="1400" dirty="0" smtClean="0"/>
              <a:t>3. Anillo de traba 4. Anillo</a:t>
            </a:r>
          </a:p>
          <a:p>
            <a:r>
              <a:rPr lang="es-ES" sz="1400" dirty="0" smtClean="0"/>
              <a:t>5. Anillo de goma</a:t>
            </a:r>
          </a:p>
          <a:p>
            <a:r>
              <a:rPr lang="es-ES" sz="1400" dirty="0" smtClean="0"/>
              <a:t>6. Pistón</a:t>
            </a:r>
          </a:p>
          <a:p>
            <a:r>
              <a:rPr lang="es-ES" sz="1400" dirty="0" smtClean="0"/>
              <a:t>7. Válvula</a:t>
            </a:r>
          </a:p>
          <a:p>
            <a:r>
              <a:rPr lang="es-ES" sz="1400" dirty="0" smtClean="0"/>
              <a:t>8. Resorte de presión</a:t>
            </a:r>
            <a:endParaRPr lang="es-ES" sz="1400" dirty="0"/>
          </a:p>
        </p:txBody>
      </p:sp>
      <p:sp>
        <p:nvSpPr>
          <p:cNvPr id="8" name="7 Rectángulo"/>
          <p:cNvSpPr/>
          <p:nvPr/>
        </p:nvSpPr>
        <p:spPr>
          <a:xfrm>
            <a:off x="0" y="2428868"/>
            <a:ext cx="2214546" cy="2462213"/>
          </a:xfrm>
          <a:prstGeom prst="rect">
            <a:avLst/>
          </a:prstGeom>
          <a:solidFill>
            <a:schemeClr val="bg1"/>
          </a:solidFill>
        </p:spPr>
        <p:txBody>
          <a:bodyPr wrap="square">
            <a:spAutoFit/>
          </a:bodyPr>
          <a:lstStyle/>
          <a:p>
            <a:r>
              <a:rPr lang="es-ES" sz="1400" dirty="0" smtClean="0"/>
              <a:t>9. Entrada, del depósito de aire</a:t>
            </a:r>
          </a:p>
          <a:p>
            <a:r>
              <a:rPr lang="es-ES" sz="1400" dirty="0" smtClean="0"/>
              <a:t>10. Agujero para el exterior</a:t>
            </a:r>
          </a:p>
          <a:p>
            <a:r>
              <a:rPr lang="es-ES" sz="1400" dirty="0" smtClean="0"/>
              <a:t>11. Anillo</a:t>
            </a:r>
          </a:p>
          <a:p>
            <a:r>
              <a:rPr lang="es-ES" sz="1400" dirty="0" smtClean="0"/>
              <a:t>12. Anillos de goma</a:t>
            </a:r>
          </a:p>
          <a:p>
            <a:r>
              <a:rPr lang="es-ES" sz="1400" dirty="0" smtClean="0"/>
              <a:t>13. mango regulador</a:t>
            </a:r>
          </a:p>
          <a:p>
            <a:r>
              <a:rPr lang="es-ES" sz="1400" dirty="0" smtClean="0"/>
              <a:t>14. Tuerca</a:t>
            </a:r>
          </a:p>
          <a:p>
            <a:r>
              <a:rPr lang="es-ES" sz="1400" dirty="0" smtClean="0"/>
              <a:t>15. Salida para el comando del freno de estacionamiento</a:t>
            </a:r>
          </a:p>
          <a:p>
            <a:r>
              <a:rPr lang="es-ES" sz="1400" dirty="0" smtClean="0"/>
              <a:t>16. Cuerpo de la válvula</a:t>
            </a:r>
            <a:endParaRPr lang="es-ES" sz="14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6248400" y="6492875"/>
            <a:ext cx="2895600" cy="365125"/>
          </a:xfrm>
        </p:spPr>
        <p:txBody>
          <a:bodyPr/>
          <a:lstStyle/>
          <a:p>
            <a:r>
              <a:rPr lang="fi-FI" smtClean="0"/>
              <a:t>ING. Juan Jose Nina Charaja</a:t>
            </a:r>
            <a:endParaRPr lang="es-ES"/>
          </a:p>
        </p:txBody>
      </p:sp>
      <p:sp>
        <p:nvSpPr>
          <p:cNvPr id="5" name="1 Título"/>
          <p:cNvSpPr>
            <a:spLocks noGrp="1"/>
          </p:cNvSpPr>
          <p:nvPr>
            <p:ph type="title"/>
          </p:nvPr>
        </p:nvSpPr>
        <p:spPr>
          <a:xfrm>
            <a:off x="0" y="0"/>
            <a:ext cx="9144000" cy="868346"/>
          </a:xfrm>
          <a:solidFill>
            <a:schemeClr val="bg2">
              <a:lumMod val="90000"/>
            </a:schemeClr>
          </a:solidFill>
          <a:ln>
            <a:solidFill>
              <a:schemeClr val="accent1"/>
            </a:solidFill>
          </a:ln>
        </p:spPr>
        <p:txBody>
          <a:bodyPr>
            <a:normAutofit fontScale="90000"/>
          </a:bodyPr>
          <a:lstStyle/>
          <a:p>
            <a:r>
              <a:rPr lang="es-ES" b="1" dirty="0" smtClean="0"/>
              <a:t>FUNCIONAMIENTO VÁLVULA DE BLOQUEO</a:t>
            </a:r>
            <a:endParaRPr lang="es-ES" b="1" dirty="0"/>
          </a:p>
        </p:txBody>
      </p:sp>
      <p:sp>
        <p:nvSpPr>
          <p:cNvPr id="6" name="5 Rectángulo"/>
          <p:cNvSpPr/>
          <p:nvPr/>
        </p:nvSpPr>
        <p:spPr>
          <a:xfrm>
            <a:off x="0" y="4826675"/>
            <a:ext cx="9144000" cy="2031325"/>
          </a:xfrm>
          <a:prstGeom prst="rect">
            <a:avLst/>
          </a:prstGeom>
        </p:spPr>
        <p:txBody>
          <a:bodyPr wrap="square">
            <a:spAutoFit/>
          </a:bodyPr>
          <a:lstStyle/>
          <a:p>
            <a:pPr algn="just"/>
            <a:r>
              <a:rPr lang="es-ES" b="1" dirty="0" smtClean="0"/>
              <a:t>Posición de seguridad, carga del sistema del aire comprimido</a:t>
            </a:r>
          </a:p>
          <a:p>
            <a:pPr algn="just"/>
            <a:r>
              <a:rPr lang="es-ES" dirty="0" smtClean="0"/>
              <a:t>El aire que viene del depósito del circuito de freno de estacionamiento entra por la entrada (9) </a:t>
            </a:r>
            <a:r>
              <a:rPr lang="es-ES" dirty="0" smtClean="0"/>
              <a:t>y empuja </a:t>
            </a:r>
            <a:r>
              <a:rPr lang="es-ES" dirty="0" smtClean="0"/>
              <a:t>el pistón (6) para adentro. Cuando el pistón (6) hubiera sido empujado </a:t>
            </a:r>
            <a:r>
              <a:rPr lang="es-ES" dirty="0" smtClean="0"/>
              <a:t>completamente para </a:t>
            </a:r>
            <a:r>
              <a:rPr lang="es-ES" dirty="0" smtClean="0"/>
              <a:t>atrás, la válvula (7) es mantenida cerrada por la presión del aire en la entrada (9) y por </a:t>
            </a:r>
            <a:r>
              <a:rPr lang="es-ES" dirty="0" smtClean="0"/>
              <a:t>la fricción </a:t>
            </a:r>
            <a:r>
              <a:rPr lang="es-ES" dirty="0" smtClean="0"/>
              <a:t>de los anillos de goma (12). Una vez que la válvula (7) es mantenida cerrada, se </a:t>
            </a:r>
            <a:r>
              <a:rPr lang="es-ES" dirty="0" smtClean="0"/>
              <a:t>evita que </a:t>
            </a:r>
            <a:r>
              <a:rPr lang="es-ES" dirty="0" smtClean="0"/>
              <a:t>el freno de estacionamiento se desconecte, si el comando manual del freno </a:t>
            </a:r>
            <a:r>
              <a:rPr lang="es-ES" dirty="0" smtClean="0"/>
              <a:t>de estacionamiento </a:t>
            </a:r>
            <a:r>
              <a:rPr lang="es-ES" dirty="0" smtClean="0"/>
              <a:t>estuviera en la posición de conducción</a:t>
            </a:r>
            <a:endParaRPr lang="es-ES" dirty="0"/>
          </a:p>
        </p:txBody>
      </p:sp>
      <p:pic>
        <p:nvPicPr>
          <p:cNvPr id="6146" name="Picture 2"/>
          <p:cNvPicPr>
            <a:picLocks noGrp="1" noChangeAspect="1" noChangeArrowheads="1"/>
          </p:cNvPicPr>
          <p:nvPr>
            <p:ph idx="1"/>
          </p:nvPr>
        </p:nvPicPr>
        <p:blipFill>
          <a:blip r:embed="rId2"/>
          <a:srcRect/>
          <a:stretch>
            <a:fillRect/>
          </a:stretch>
        </p:blipFill>
        <p:spPr bwMode="auto">
          <a:xfrm>
            <a:off x="714348" y="714356"/>
            <a:ext cx="7948611" cy="4099517"/>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fi-FI" smtClean="0"/>
              <a:t>ING. Juan Jose Nina Charaja</a:t>
            </a:r>
            <a:endParaRPr lang="es-ES"/>
          </a:p>
        </p:txBody>
      </p:sp>
      <p:pic>
        <p:nvPicPr>
          <p:cNvPr id="7170" name="Picture 2"/>
          <p:cNvPicPr>
            <a:picLocks noGrp="1" noChangeAspect="1" noChangeArrowheads="1"/>
          </p:cNvPicPr>
          <p:nvPr>
            <p:ph idx="1"/>
          </p:nvPr>
        </p:nvPicPr>
        <p:blipFill>
          <a:blip r:embed="rId2"/>
          <a:srcRect/>
          <a:stretch>
            <a:fillRect/>
          </a:stretch>
        </p:blipFill>
        <p:spPr bwMode="auto">
          <a:xfrm>
            <a:off x="857224" y="857232"/>
            <a:ext cx="7877175" cy="4171950"/>
          </a:xfrm>
          <a:prstGeom prst="rect">
            <a:avLst/>
          </a:prstGeom>
          <a:noFill/>
          <a:ln w="9525">
            <a:noFill/>
            <a:miter lim="800000"/>
            <a:headEnd/>
            <a:tailEnd/>
          </a:ln>
          <a:effectLst/>
        </p:spPr>
      </p:pic>
      <p:sp>
        <p:nvSpPr>
          <p:cNvPr id="6" name="1 Título"/>
          <p:cNvSpPr txBox="1">
            <a:spLocks/>
          </p:cNvSpPr>
          <p:nvPr/>
        </p:nvSpPr>
        <p:spPr>
          <a:xfrm>
            <a:off x="0" y="0"/>
            <a:ext cx="9144000" cy="868346"/>
          </a:xfrm>
          <a:prstGeom prst="rect">
            <a:avLst/>
          </a:prstGeom>
          <a:solidFill>
            <a:schemeClr val="bg2">
              <a:lumMod val="90000"/>
            </a:schemeClr>
          </a:solidFill>
          <a:ln>
            <a:solidFill>
              <a:schemeClr val="accent1"/>
            </a:solidFill>
          </a:ln>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400" b="1" i="0" u="none" strike="noStrike" kern="1200" cap="none" spc="0" normalizeH="0" baseline="0" noProof="0" smtClean="0">
                <a:ln>
                  <a:noFill/>
                </a:ln>
                <a:solidFill>
                  <a:schemeClr val="tx1"/>
                </a:solidFill>
                <a:effectLst/>
                <a:uLnTx/>
                <a:uFillTx/>
                <a:latin typeface="+mj-lt"/>
                <a:ea typeface="+mj-ea"/>
                <a:cs typeface="+mj-cs"/>
              </a:rPr>
              <a:t>FUNCIONAMIENTO VÁLVULA DE BLOQUEO</a:t>
            </a:r>
            <a:endParaRPr kumimoji="0" lang="es-ES"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7" name="6 Rectángulo"/>
          <p:cNvSpPr/>
          <p:nvPr/>
        </p:nvSpPr>
        <p:spPr>
          <a:xfrm>
            <a:off x="0" y="5000636"/>
            <a:ext cx="9144000" cy="1477328"/>
          </a:xfrm>
          <a:prstGeom prst="rect">
            <a:avLst/>
          </a:prstGeom>
        </p:spPr>
        <p:txBody>
          <a:bodyPr wrap="square">
            <a:spAutoFit/>
          </a:bodyPr>
          <a:lstStyle/>
          <a:p>
            <a:pPr algn="just"/>
            <a:r>
              <a:rPr lang="es-ES" b="1" dirty="0" smtClean="0"/>
              <a:t>Posición de conducción, freno de estacionamiento desaplicado</a:t>
            </a:r>
          </a:p>
          <a:p>
            <a:pPr algn="just"/>
            <a:r>
              <a:rPr lang="es-ES" dirty="0" smtClean="0"/>
              <a:t>Cuando la presión del aire en la entrada (9) pasar de, 4 bar y el comando manual estuviera </a:t>
            </a:r>
            <a:r>
              <a:rPr lang="es-ES" dirty="0" smtClean="0"/>
              <a:t>en la </a:t>
            </a:r>
            <a:r>
              <a:rPr lang="es-ES" dirty="0" smtClean="0"/>
              <a:t>posición de conducción, se puede desaplicar el freno de estacionamiento empujando </a:t>
            </a:r>
            <a:r>
              <a:rPr lang="es-ES" dirty="0" smtClean="0"/>
              <a:t>para adentro </a:t>
            </a:r>
            <a:r>
              <a:rPr lang="es-ES" dirty="0" smtClean="0"/>
              <a:t>el mango regulador (13). El aire de entrada (9) puede circular por la válvula (7) hasta </a:t>
            </a:r>
            <a:r>
              <a:rPr lang="es-ES" dirty="0" smtClean="0"/>
              <a:t>la salida </a:t>
            </a:r>
            <a:r>
              <a:rPr lang="es-ES" dirty="0" smtClean="0"/>
              <a:t>(15).</a:t>
            </a:r>
            <a:endParaRPr lang="es-E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fi-FI" smtClean="0"/>
              <a:t>ING. Juan Jose Nina Charaja</a:t>
            </a:r>
            <a:endParaRPr lang="es-ES"/>
          </a:p>
        </p:txBody>
      </p:sp>
      <p:sp>
        <p:nvSpPr>
          <p:cNvPr id="6" name="1 Título"/>
          <p:cNvSpPr txBox="1">
            <a:spLocks/>
          </p:cNvSpPr>
          <p:nvPr/>
        </p:nvSpPr>
        <p:spPr>
          <a:xfrm>
            <a:off x="0" y="0"/>
            <a:ext cx="9144000" cy="868346"/>
          </a:xfrm>
          <a:prstGeom prst="rect">
            <a:avLst/>
          </a:prstGeom>
          <a:solidFill>
            <a:schemeClr val="bg2">
              <a:lumMod val="90000"/>
            </a:schemeClr>
          </a:solidFill>
          <a:ln>
            <a:solidFill>
              <a:schemeClr val="accent1"/>
            </a:solidFill>
          </a:ln>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400" b="1" i="0" u="none" strike="noStrike" kern="1200" cap="none" spc="0" normalizeH="0" baseline="0" noProof="0" smtClean="0">
                <a:ln>
                  <a:noFill/>
                </a:ln>
                <a:solidFill>
                  <a:schemeClr val="tx1"/>
                </a:solidFill>
                <a:effectLst/>
                <a:uLnTx/>
                <a:uFillTx/>
                <a:latin typeface="+mj-lt"/>
                <a:ea typeface="+mj-ea"/>
                <a:cs typeface="+mj-cs"/>
              </a:rPr>
              <a:t>FUNCIONAMIENTO VÁLVULA DE BLOQUEO</a:t>
            </a:r>
            <a:endParaRPr kumimoji="0" lang="es-ES"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7" name="6 Rectángulo"/>
          <p:cNvSpPr/>
          <p:nvPr/>
        </p:nvSpPr>
        <p:spPr>
          <a:xfrm>
            <a:off x="0" y="4826675"/>
            <a:ext cx="9144000" cy="2031325"/>
          </a:xfrm>
          <a:prstGeom prst="rect">
            <a:avLst/>
          </a:prstGeom>
        </p:spPr>
        <p:txBody>
          <a:bodyPr wrap="square">
            <a:spAutoFit/>
          </a:bodyPr>
          <a:lstStyle/>
          <a:p>
            <a:pPr algn="just"/>
            <a:r>
              <a:rPr lang="es-ES" b="1" dirty="0" smtClean="0"/>
              <a:t>Posición de la presión abajo de 4,0 bar</a:t>
            </a:r>
          </a:p>
          <a:p>
            <a:pPr algn="just"/>
            <a:r>
              <a:rPr lang="es-ES" dirty="0" smtClean="0"/>
              <a:t>Cuando la presión en el depósito de aire del circuito del freno de estacionamiento bajar </a:t>
            </a:r>
            <a:r>
              <a:rPr lang="es-ES" dirty="0" smtClean="0"/>
              <a:t>hasta menos </a:t>
            </a:r>
            <a:r>
              <a:rPr lang="es-ES" dirty="0" smtClean="0"/>
              <a:t>de 4,0 bar, el pistón (6) empuja para fuera la válvula (7) que entonces se cierra.</a:t>
            </a:r>
          </a:p>
          <a:p>
            <a:pPr algn="just"/>
            <a:r>
              <a:rPr lang="es-ES" dirty="0" smtClean="0"/>
              <a:t>El pasaje del aire entre la entrada (9) y la salida (15) es interrumpido.</a:t>
            </a:r>
          </a:p>
          <a:p>
            <a:pPr algn="just"/>
            <a:r>
              <a:rPr lang="es-ES" dirty="0" smtClean="0"/>
              <a:t>Entonces , será necesario cargar el sistema de aire comprimido hasta que la presión en </a:t>
            </a:r>
            <a:r>
              <a:rPr lang="es-ES" dirty="0" smtClean="0"/>
              <a:t>el depósito </a:t>
            </a:r>
            <a:r>
              <a:rPr lang="es-ES" dirty="0" smtClean="0"/>
              <a:t>del circuito de estacionamiento alcance 4,0 bar, para que el mango regulador </a:t>
            </a:r>
            <a:r>
              <a:rPr lang="es-ES" dirty="0" smtClean="0"/>
              <a:t>se mantenga </a:t>
            </a:r>
            <a:r>
              <a:rPr lang="es-ES" dirty="0" smtClean="0"/>
              <a:t>para adentro.</a:t>
            </a:r>
            <a:endParaRPr lang="es-ES" dirty="0"/>
          </a:p>
        </p:txBody>
      </p:sp>
      <p:pic>
        <p:nvPicPr>
          <p:cNvPr id="8194" name="Picture 2"/>
          <p:cNvPicPr>
            <a:picLocks noGrp="1" noChangeAspect="1" noChangeArrowheads="1"/>
          </p:cNvPicPr>
          <p:nvPr>
            <p:ph idx="1"/>
          </p:nvPr>
        </p:nvPicPr>
        <p:blipFill>
          <a:blip r:embed="rId2"/>
          <a:srcRect/>
          <a:stretch>
            <a:fillRect/>
          </a:stretch>
        </p:blipFill>
        <p:spPr bwMode="auto">
          <a:xfrm>
            <a:off x="428596" y="785794"/>
            <a:ext cx="8229600" cy="4100529"/>
          </a:xfrm>
          <a:prstGeom prst="rect">
            <a:avLst/>
          </a:prstGeom>
          <a:noFill/>
          <a:ln w="9525">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0"/>
            <a:ext cx="8229600" cy="796908"/>
          </a:xfrm>
          <a:solidFill>
            <a:schemeClr val="accent6">
              <a:lumMod val="40000"/>
              <a:lumOff val="60000"/>
            </a:schemeClr>
          </a:solidFill>
          <a:ln>
            <a:solidFill>
              <a:schemeClr val="accent6">
                <a:lumMod val="50000"/>
              </a:schemeClr>
            </a:solidFill>
          </a:ln>
        </p:spPr>
        <p:txBody>
          <a:bodyPr/>
          <a:lstStyle/>
          <a:p>
            <a:r>
              <a:rPr lang="es-ES" b="1" dirty="0" smtClean="0"/>
              <a:t>VÁLVULA DE DRENO MANUAL</a:t>
            </a:r>
            <a:endParaRPr lang="es-ES" dirty="0"/>
          </a:p>
        </p:txBody>
      </p:sp>
      <p:sp>
        <p:nvSpPr>
          <p:cNvPr id="4" name="3 Marcador de pie de página"/>
          <p:cNvSpPr>
            <a:spLocks noGrp="1"/>
          </p:cNvSpPr>
          <p:nvPr>
            <p:ph type="ftr" sz="quarter" idx="11"/>
          </p:nvPr>
        </p:nvSpPr>
        <p:spPr/>
        <p:txBody>
          <a:bodyPr/>
          <a:lstStyle/>
          <a:p>
            <a:r>
              <a:rPr lang="fi-FI" smtClean="0"/>
              <a:t>ING. Juan Jose Nina Charaja</a:t>
            </a:r>
            <a:endParaRPr lang="es-ES"/>
          </a:p>
        </p:txBody>
      </p:sp>
      <p:pic>
        <p:nvPicPr>
          <p:cNvPr id="9219" name="Picture 3"/>
          <p:cNvPicPr>
            <a:picLocks noGrp="1" noChangeAspect="1" noChangeArrowheads="1"/>
          </p:cNvPicPr>
          <p:nvPr>
            <p:ph idx="1"/>
          </p:nvPr>
        </p:nvPicPr>
        <p:blipFill>
          <a:blip r:embed="rId2"/>
          <a:srcRect/>
          <a:stretch>
            <a:fillRect/>
          </a:stretch>
        </p:blipFill>
        <p:spPr bwMode="auto">
          <a:xfrm>
            <a:off x="3347790" y="1285860"/>
            <a:ext cx="5796210" cy="3741937"/>
          </a:xfrm>
          <a:prstGeom prst="rect">
            <a:avLst/>
          </a:prstGeom>
          <a:noFill/>
          <a:ln w="9525">
            <a:noFill/>
            <a:miter lim="800000"/>
            <a:headEnd/>
            <a:tailEnd/>
          </a:ln>
          <a:effectLst/>
        </p:spPr>
      </p:pic>
      <p:sp>
        <p:nvSpPr>
          <p:cNvPr id="7" name="6 Rectángulo"/>
          <p:cNvSpPr/>
          <p:nvPr/>
        </p:nvSpPr>
        <p:spPr>
          <a:xfrm>
            <a:off x="0" y="1285860"/>
            <a:ext cx="3286116" cy="2585323"/>
          </a:xfrm>
          <a:prstGeom prst="rect">
            <a:avLst/>
          </a:prstGeom>
        </p:spPr>
        <p:txBody>
          <a:bodyPr wrap="square">
            <a:spAutoFit/>
          </a:bodyPr>
          <a:lstStyle/>
          <a:p>
            <a:pPr algn="just"/>
            <a:r>
              <a:rPr lang="es-ES" dirty="0" smtClean="0"/>
              <a:t>Todos los depósitos de </a:t>
            </a:r>
            <a:r>
              <a:rPr lang="es-ES" dirty="0" smtClean="0"/>
              <a:t>aire comprimido </a:t>
            </a:r>
            <a:r>
              <a:rPr lang="es-ES" dirty="0" smtClean="0"/>
              <a:t>son equipados con válvulas de dreno manual </a:t>
            </a:r>
            <a:r>
              <a:rPr lang="es-ES" dirty="0" smtClean="0"/>
              <a:t>para drenar </a:t>
            </a:r>
            <a:r>
              <a:rPr lang="es-ES" dirty="0" smtClean="0"/>
              <a:t>el agua condensada dentro de los depósitos.</a:t>
            </a:r>
          </a:p>
          <a:p>
            <a:pPr algn="just"/>
            <a:r>
              <a:rPr lang="es-ES" dirty="0" smtClean="0"/>
              <a:t>El drenaje debe ser hecho con regularidad, para evitar que el agua condensada penetre en </a:t>
            </a:r>
            <a:r>
              <a:rPr lang="es-ES" dirty="0" smtClean="0"/>
              <a:t>el sistema</a:t>
            </a:r>
            <a:r>
              <a:rPr lang="es-ES" dirty="0" smtClean="0"/>
              <a:t>.</a:t>
            </a:r>
            <a:endParaRPr lang="es-E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2143108" cy="1417638"/>
          </a:xfrm>
          <a:solidFill>
            <a:schemeClr val="accent6">
              <a:lumMod val="40000"/>
              <a:lumOff val="60000"/>
            </a:schemeClr>
          </a:solidFill>
          <a:ln>
            <a:solidFill>
              <a:schemeClr val="accent6">
                <a:lumMod val="50000"/>
              </a:schemeClr>
            </a:solidFill>
          </a:ln>
        </p:spPr>
        <p:txBody>
          <a:bodyPr>
            <a:noAutofit/>
          </a:bodyPr>
          <a:lstStyle/>
          <a:p>
            <a:r>
              <a:rPr lang="es-ES" sz="3200" b="1" dirty="0" smtClean="0"/>
              <a:t>VÁLVULA DE PROVISIÓN</a:t>
            </a:r>
            <a:endParaRPr lang="es-ES" sz="3200" dirty="0"/>
          </a:p>
        </p:txBody>
      </p:sp>
      <p:sp>
        <p:nvSpPr>
          <p:cNvPr id="4" name="3 Marcador de pie de página"/>
          <p:cNvSpPr>
            <a:spLocks noGrp="1"/>
          </p:cNvSpPr>
          <p:nvPr>
            <p:ph type="ftr" sz="quarter" idx="11"/>
          </p:nvPr>
        </p:nvSpPr>
        <p:spPr>
          <a:xfrm>
            <a:off x="5929322" y="6492875"/>
            <a:ext cx="2895600" cy="365125"/>
          </a:xfrm>
        </p:spPr>
        <p:txBody>
          <a:bodyPr/>
          <a:lstStyle/>
          <a:p>
            <a:r>
              <a:rPr lang="fi-FI" smtClean="0"/>
              <a:t>ING. Juan Jose Nina Charaja</a:t>
            </a:r>
            <a:endParaRPr lang="es-ES"/>
          </a:p>
        </p:txBody>
      </p:sp>
      <p:pic>
        <p:nvPicPr>
          <p:cNvPr id="10242" name="Picture 2"/>
          <p:cNvPicPr>
            <a:picLocks noGrp="1" noChangeAspect="1" noChangeArrowheads="1"/>
          </p:cNvPicPr>
          <p:nvPr>
            <p:ph idx="1"/>
          </p:nvPr>
        </p:nvPicPr>
        <p:blipFill>
          <a:blip r:embed="rId2"/>
          <a:srcRect/>
          <a:stretch>
            <a:fillRect/>
          </a:stretch>
        </p:blipFill>
        <p:spPr bwMode="auto">
          <a:xfrm>
            <a:off x="2167471" y="0"/>
            <a:ext cx="6976529" cy="4525963"/>
          </a:xfrm>
          <a:prstGeom prst="rect">
            <a:avLst/>
          </a:prstGeom>
          <a:noFill/>
          <a:ln w="9525">
            <a:noFill/>
            <a:miter lim="800000"/>
            <a:headEnd/>
            <a:tailEnd/>
          </a:ln>
          <a:effectLst/>
        </p:spPr>
      </p:pic>
      <p:sp>
        <p:nvSpPr>
          <p:cNvPr id="6" name="5 Rectángulo"/>
          <p:cNvSpPr/>
          <p:nvPr/>
        </p:nvSpPr>
        <p:spPr>
          <a:xfrm>
            <a:off x="0" y="1428736"/>
            <a:ext cx="2143108" cy="830997"/>
          </a:xfrm>
          <a:prstGeom prst="rect">
            <a:avLst/>
          </a:prstGeom>
        </p:spPr>
        <p:txBody>
          <a:bodyPr wrap="square">
            <a:spAutoFit/>
          </a:bodyPr>
          <a:lstStyle/>
          <a:p>
            <a:r>
              <a:rPr lang="es-ES" sz="1600" dirty="0" smtClean="0"/>
              <a:t>1. Tapa protectora</a:t>
            </a:r>
          </a:p>
          <a:p>
            <a:r>
              <a:rPr lang="es-ES" sz="1600" dirty="0" smtClean="0"/>
              <a:t>2. mango</a:t>
            </a:r>
          </a:p>
          <a:p>
            <a:r>
              <a:rPr lang="es-ES" sz="1600" dirty="0" smtClean="0"/>
              <a:t>3. Asiento de la válvula</a:t>
            </a:r>
            <a:endParaRPr lang="es-ES" sz="1600" dirty="0"/>
          </a:p>
        </p:txBody>
      </p:sp>
      <p:sp>
        <p:nvSpPr>
          <p:cNvPr id="7" name="6 Rectángulo"/>
          <p:cNvSpPr/>
          <p:nvPr/>
        </p:nvSpPr>
        <p:spPr>
          <a:xfrm>
            <a:off x="0" y="2143116"/>
            <a:ext cx="2143108" cy="830997"/>
          </a:xfrm>
          <a:prstGeom prst="rect">
            <a:avLst/>
          </a:prstGeom>
        </p:spPr>
        <p:txBody>
          <a:bodyPr wrap="square">
            <a:spAutoFit/>
          </a:bodyPr>
          <a:lstStyle/>
          <a:p>
            <a:r>
              <a:rPr lang="es-ES" sz="1600" dirty="0" smtClean="0"/>
              <a:t>4. Válvula</a:t>
            </a:r>
          </a:p>
          <a:p>
            <a:r>
              <a:rPr lang="es-ES" sz="1600" dirty="0" smtClean="0"/>
              <a:t>5. Resorte</a:t>
            </a:r>
          </a:p>
          <a:p>
            <a:r>
              <a:rPr lang="es-ES" sz="1600" dirty="0" smtClean="0"/>
              <a:t>6. Cuerpo de la válvula</a:t>
            </a:r>
            <a:endParaRPr lang="es-ES" sz="1600" dirty="0"/>
          </a:p>
        </p:txBody>
      </p:sp>
      <p:sp>
        <p:nvSpPr>
          <p:cNvPr id="8" name="7 Rectángulo"/>
          <p:cNvSpPr/>
          <p:nvPr/>
        </p:nvSpPr>
        <p:spPr>
          <a:xfrm>
            <a:off x="0" y="2928934"/>
            <a:ext cx="2143108" cy="3970318"/>
          </a:xfrm>
          <a:prstGeom prst="rect">
            <a:avLst/>
          </a:prstGeom>
        </p:spPr>
        <p:txBody>
          <a:bodyPr wrap="square">
            <a:spAutoFit/>
          </a:bodyPr>
          <a:lstStyle/>
          <a:p>
            <a:pPr algn="just"/>
            <a:r>
              <a:rPr lang="es-ES" dirty="0" smtClean="0"/>
              <a:t>Esta válvula esta conectada a la válvula del freno de estacionamiento. Por su intermedio se</a:t>
            </a:r>
          </a:p>
          <a:p>
            <a:pPr algn="just"/>
            <a:r>
              <a:rPr lang="es-ES" dirty="0" smtClean="0"/>
              <a:t>puede introducir aire comprimido de una fuente externa para librar el freno de </a:t>
            </a:r>
            <a:r>
              <a:rPr lang="es-ES" dirty="0" smtClean="0"/>
              <a:t>estacionamiento del </a:t>
            </a:r>
            <a:r>
              <a:rPr lang="es-ES" dirty="0" smtClean="0"/>
              <a:t>vehículo, caso el sistema de frenos se encuentre </a:t>
            </a:r>
            <a:r>
              <a:rPr lang="es-ES" dirty="0" smtClean="0"/>
              <a:t>sin </a:t>
            </a:r>
            <a:r>
              <a:rPr lang="es-ES" dirty="0" smtClean="0"/>
              <a:t>aire comprimido.</a:t>
            </a:r>
            <a:endParaRPr lang="es-ES" dirty="0"/>
          </a:p>
        </p:txBody>
      </p:sp>
      <p:sp>
        <p:nvSpPr>
          <p:cNvPr id="9" name="8 Rectángulo"/>
          <p:cNvSpPr/>
          <p:nvPr/>
        </p:nvSpPr>
        <p:spPr>
          <a:xfrm>
            <a:off x="2143108" y="4643446"/>
            <a:ext cx="7000892" cy="1477328"/>
          </a:xfrm>
          <a:prstGeom prst="rect">
            <a:avLst/>
          </a:prstGeom>
        </p:spPr>
        <p:txBody>
          <a:bodyPr wrap="square">
            <a:spAutoFit/>
          </a:bodyPr>
          <a:lstStyle/>
          <a:p>
            <a:pPr algn="just"/>
            <a:r>
              <a:rPr lang="es-ES" dirty="0" smtClean="0"/>
              <a:t>Esta válvula sirve también para llenar los neumáticos con el aire comprimido del sistema </a:t>
            </a:r>
            <a:r>
              <a:rPr lang="es-ES" dirty="0" smtClean="0"/>
              <a:t>de frenos</a:t>
            </a:r>
            <a:r>
              <a:rPr lang="es-ES" dirty="0" smtClean="0"/>
              <a:t>. Para esto hay una manguera especial entre las herramientas del vehículo, una de </a:t>
            </a:r>
            <a:r>
              <a:rPr lang="es-ES" dirty="0" smtClean="0"/>
              <a:t>las extremidades </a:t>
            </a:r>
            <a:r>
              <a:rPr lang="es-ES" dirty="0" smtClean="0"/>
              <a:t>de la manguera debe ser conectada a la válvula del neumático y la otra a </a:t>
            </a:r>
            <a:r>
              <a:rPr lang="es-ES" dirty="0" smtClean="0"/>
              <a:t>la válvula </a:t>
            </a:r>
            <a:r>
              <a:rPr lang="es-ES" dirty="0" smtClean="0"/>
              <a:t>de provisión.</a:t>
            </a:r>
            <a:endParaRPr lang="es-E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0"/>
            <a:ext cx="8229600" cy="1143000"/>
          </a:xfrm>
          <a:solidFill>
            <a:schemeClr val="accent1">
              <a:lumMod val="60000"/>
              <a:lumOff val="40000"/>
            </a:schemeClr>
          </a:solidFill>
          <a:ln>
            <a:solidFill>
              <a:srgbClr val="FF0000"/>
            </a:solidFill>
          </a:ln>
        </p:spPr>
        <p:txBody>
          <a:bodyPr>
            <a:normAutofit fontScale="90000"/>
          </a:bodyPr>
          <a:lstStyle/>
          <a:p>
            <a:r>
              <a:rPr lang="es-ES" b="1" dirty="0" smtClean="0"/>
              <a:t>Cilindro de los frenos - Cámara simple (Ruedas delanteras)</a:t>
            </a:r>
            <a:endParaRPr lang="es-ES" dirty="0"/>
          </a:p>
        </p:txBody>
      </p:sp>
      <p:sp>
        <p:nvSpPr>
          <p:cNvPr id="4" name="3 Marcador de pie de página"/>
          <p:cNvSpPr>
            <a:spLocks noGrp="1"/>
          </p:cNvSpPr>
          <p:nvPr>
            <p:ph type="ftr" sz="quarter" idx="11"/>
          </p:nvPr>
        </p:nvSpPr>
        <p:spPr>
          <a:xfrm>
            <a:off x="6248400" y="6492875"/>
            <a:ext cx="2895600" cy="365125"/>
          </a:xfrm>
        </p:spPr>
        <p:txBody>
          <a:bodyPr/>
          <a:lstStyle/>
          <a:p>
            <a:r>
              <a:rPr lang="fi-FI" dirty="0" smtClean="0"/>
              <a:t>ING. Juan Jose Nina Charaja</a:t>
            </a:r>
            <a:endParaRPr lang="es-ES" dirty="0"/>
          </a:p>
        </p:txBody>
      </p:sp>
      <p:pic>
        <p:nvPicPr>
          <p:cNvPr id="24578" name="Picture 2"/>
          <p:cNvPicPr>
            <a:picLocks noGrp="1" noChangeAspect="1" noChangeArrowheads="1"/>
          </p:cNvPicPr>
          <p:nvPr>
            <p:ph idx="1"/>
          </p:nvPr>
        </p:nvPicPr>
        <p:blipFill>
          <a:blip r:embed="rId2"/>
          <a:srcRect/>
          <a:stretch>
            <a:fillRect/>
          </a:stretch>
        </p:blipFill>
        <p:spPr bwMode="auto">
          <a:xfrm>
            <a:off x="3420420" y="1142984"/>
            <a:ext cx="5723580" cy="4525963"/>
          </a:xfrm>
          <a:prstGeom prst="rect">
            <a:avLst/>
          </a:prstGeom>
          <a:noFill/>
          <a:ln w="9525">
            <a:noFill/>
            <a:miter lim="800000"/>
            <a:headEnd/>
            <a:tailEnd/>
          </a:ln>
          <a:effectLst/>
        </p:spPr>
      </p:pic>
      <p:sp>
        <p:nvSpPr>
          <p:cNvPr id="6" name="5 Rectángulo"/>
          <p:cNvSpPr/>
          <p:nvPr/>
        </p:nvSpPr>
        <p:spPr>
          <a:xfrm>
            <a:off x="0" y="1357298"/>
            <a:ext cx="3428992" cy="1477328"/>
          </a:xfrm>
          <a:prstGeom prst="rect">
            <a:avLst/>
          </a:prstGeom>
        </p:spPr>
        <p:txBody>
          <a:bodyPr wrap="square">
            <a:spAutoFit/>
          </a:bodyPr>
          <a:lstStyle/>
          <a:p>
            <a:r>
              <a:rPr lang="es-ES" dirty="0" smtClean="0"/>
              <a:t>1. Tuerca</a:t>
            </a:r>
          </a:p>
          <a:p>
            <a:r>
              <a:rPr lang="es-ES" dirty="0" smtClean="0"/>
              <a:t>2. Tapa</a:t>
            </a:r>
          </a:p>
          <a:p>
            <a:r>
              <a:rPr lang="es-ES" dirty="0" smtClean="0"/>
              <a:t>3. Abrazadera</a:t>
            </a:r>
          </a:p>
          <a:p>
            <a:r>
              <a:rPr lang="es-ES" dirty="0" smtClean="0"/>
              <a:t>4. Diafragma</a:t>
            </a:r>
          </a:p>
          <a:p>
            <a:r>
              <a:rPr lang="es-ES" dirty="0" smtClean="0"/>
              <a:t>5. Cuerpo del cilindro</a:t>
            </a:r>
            <a:endParaRPr lang="es-ES" dirty="0"/>
          </a:p>
        </p:txBody>
      </p:sp>
      <p:sp>
        <p:nvSpPr>
          <p:cNvPr id="7" name="6 Rectángulo"/>
          <p:cNvSpPr/>
          <p:nvPr/>
        </p:nvSpPr>
        <p:spPr>
          <a:xfrm>
            <a:off x="0" y="2786058"/>
            <a:ext cx="3428992" cy="1754326"/>
          </a:xfrm>
          <a:prstGeom prst="rect">
            <a:avLst/>
          </a:prstGeom>
        </p:spPr>
        <p:txBody>
          <a:bodyPr wrap="square">
            <a:spAutoFit/>
          </a:bodyPr>
          <a:lstStyle/>
          <a:p>
            <a:r>
              <a:rPr lang="es-ES" dirty="0" smtClean="0"/>
              <a:t>6. Resorte</a:t>
            </a:r>
          </a:p>
          <a:p>
            <a:r>
              <a:rPr lang="es-ES" dirty="0" smtClean="0"/>
              <a:t>7. Mango</a:t>
            </a:r>
          </a:p>
          <a:p>
            <a:r>
              <a:rPr lang="es-ES" dirty="0" smtClean="0"/>
              <a:t>8. Contra-tuerca</a:t>
            </a:r>
          </a:p>
          <a:p>
            <a:r>
              <a:rPr lang="es-ES" dirty="0" smtClean="0"/>
              <a:t>9. Horquilla</a:t>
            </a:r>
          </a:p>
          <a:p>
            <a:r>
              <a:rPr lang="es-ES" dirty="0" smtClean="0"/>
              <a:t>10. Conexión para la entrada del aire comprimido</a:t>
            </a:r>
            <a:endParaRPr lang="es-ES" dirty="0"/>
          </a:p>
        </p:txBody>
      </p:sp>
      <p:sp>
        <p:nvSpPr>
          <p:cNvPr id="8" name="7 Rectángulo"/>
          <p:cNvSpPr/>
          <p:nvPr/>
        </p:nvSpPr>
        <p:spPr>
          <a:xfrm>
            <a:off x="0" y="5657671"/>
            <a:ext cx="9144000" cy="1200329"/>
          </a:xfrm>
          <a:prstGeom prst="rect">
            <a:avLst/>
          </a:prstGeom>
          <a:noFill/>
        </p:spPr>
        <p:txBody>
          <a:bodyPr wrap="square">
            <a:spAutoFit/>
          </a:bodyPr>
          <a:lstStyle/>
          <a:p>
            <a:pPr algn="just"/>
            <a:r>
              <a:rPr lang="es-ES" dirty="0" smtClean="0"/>
              <a:t>Cuando la válvula del freno de pié es accionada, el aire comprimido entra en la cámara </a:t>
            </a:r>
            <a:r>
              <a:rPr lang="es-ES" dirty="0" smtClean="0"/>
              <a:t>del cilindro </a:t>
            </a:r>
            <a:r>
              <a:rPr lang="es-ES" dirty="0" smtClean="0"/>
              <a:t>(10) y empuja el diafragma, aplicando el freno. Cuando la válvula del freno de </a:t>
            </a:r>
            <a:r>
              <a:rPr lang="es-ES" dirty="0" smtClean="0"/>
              <a:t>servicio es </a:t>
            </a:r>
            <a:r>
              <a:rPr lang="es-ES" dirty="0" smtClean="0"/>
              <a:t>desconectada, el aire comprimido es descargado por intermedio de la válvula de </a:t>
            </a:r>
            <a:r>
              <a:rPr lang="es-ES" dirty="0" smtClean="0"/>
              <a:t>descarga rápida</a:t>
            </a:r>
            <a:r>
              <a:rPr lang="es-ES" dirty="0" smtClean="0"/>
              <a:t>, y el freno es desaplicado por la tensión del resorte (6).</a:t>
            </a:r>
            <a:endParaRPr lang="es-E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143000"/>
          </a:xfrm>
          <a:solidFill>
            <a:schemeClr val="accent1">
              <a:lumMod val="60000"/>
              <a:lumOff val="40000"/>
            </a:schemeClr>
          </a:solidFill>
          <a:ln>
            <a:solidFill>
              <a:srgbClr val="FF0000"/>
            </a:solidFill>
          </a:ln>
        </p:spPr>
        <p:txBody>
          <a:bodyPr>
            <a:normAutofit fontScale="90000"/>
          </a:bodyPr>
          <a:lstStyle/>
          <a:p>
            <a:r>
              <a:rPr lang="es-ES" b="1" dirty="0" smtClean="0"/>
              <a:t>Cilindro de los frenos- Cámara doble (Ruedas traseras)</a:t>
            </a:r>
            <a:endParaRPr lang="es-ES" dirty="0"/>
          </a:p>
        </p:txBody>
      </p:sp>
      <p:sp>
        <p:nvSpPr>
          <p:cNvPr id="4" name="3 Marcador de pie de página"/>
          <p:cNvSpPr>
            <a:spLocks noGrp="1"/>
          </p:cNvSpPr>
          <p:nvPr>
            <p:ph type="ftr" sz="quarter" idx="11"/>
          </p:nvPr>
        </p:nvSpPr>
        <p:spPr/>
        <p:txBody>
          <a:bodyPr/>
          <a:lstStyle/>
          <a:p>
            <a:r>
              <a:rPr lang="fi-FI" smtClean="0"/>
              <a:t>ING. Juan Jose Nina Charaja</a:t>
            </a:r>
            <a:endParaRPr lang="es-ES"/>
          </a:p>
        </p:txBody>
      </p:sp>
      <p:pic>
        <p:nvPicPr>
          <p:cNvPr id="25602" name="Picture 2"/>
          <p:cNvPicPr>
            <a:picLocks noGrp="1" noChangeAspect="1" noChangeArrowheads="1"/>
          </p:cNvPicPr>
          <p:nvPr>
            <p:ph idx="1"/>
          </p:nvPr>
        </p:nvPicPr>
        <p:blipFill>
          <a:blip r:embed="rId2"/>
          <a:srcRect/>
          <a:stretch>
            <a:fillRect/>
          </a:stretch>
        </p:blipFill>
        <p:spPr bwMode="auto">
          <a:xfrm>
            <a:off x="2460734" y="1214422"/>
            <a:ext cx="6683266" cy="4525963"/>
          </a:xfrm>
          <a:prstGeom prst="rect">
            <a:avLst/>
          </a:prstGeom>
          <a:noFill/>
          <a:ln w="9525">
            <a:noFill/>
            <a:miter lim="800000"/>
            <a:headEnd/>
            <a:tailEnd/>
          </a:ln>
          <a:effectLst/>
        </p:spPr>
      </p:pic>
      <p:sp>
        <p:nvSpPr>
          <p:cNvPr id="6" name="5 Rectángulo"/>
          <p:cNvSpPr/>
          <p:nvPr/>
        </p:nvSpPr>
        <p:spPr>
          <a:xfrm>
            <a:off x="0" y="1142984"/>
            <a:ext cx="2428860" cy="3693319"/>
          </a:xfrm>
          <a:prstGeom prst="rect">
            <a:avLst/>
          </a:prstGeom>
        </p:spPr>
        <p:txBody>
          <a:bodyPr wrap="square">
            <a:spAutoFit/>
          </a:bodyPr>
          <a:lstStyle/>
          <a:p>
            <a:pPr marL="342900" indent="-342900">
              <a:buAutoNum type="arabicPeriod"/>
            </a:pPr>
            <a:r>
              <a:rPr lang="es-ES" dirty="0" smtClean="0"/>
              <a:t>Cámara </a:t>
            </a:r>
            <a:r>
              <a:rPr lang="es-ES" dirty="0" smtClean="0"/>
              <a:t>del freno </a:t>
            </a:r>
            <a:r>
              <a:rPr lang="es-ES" dirty="0" smtClean="0"/>
              <a:t>de</a:t>
            </a:r>
          </a:p>
          <a:p>
            <a:pPr marL="342900" indent="-342900"/>
            <a:r>
              <a:rPr lang="es-ES" dirty="0" smtClean="0"/>
              <a:t> </a:t>
            </a:r>
            <a:r>
              <a:rPr lang="es-ES" dirty="0" smtClean="0"/>
              <a:t>   </a:t>
            </a:r>
            <a:r>
              <a:rPr lang="es-ES" dirty="0" smtClean="0"/>
              <a:t>   servicio</a:t>
            </a:r>
            <a:endParaRPr lang="es-ES" dirty="0" smtClean="0"/>
          </a:p>
          <a:p>
            <a:r>
              <a:rPr lang="es-ES" dirty="0" smtClean="0"/>
              <a:t>2. Cámara del freno </a:t>
            </a:r>
            <a:r>
              <a:rPr lang="es-ES" dirty="0" smtClean="0"/>
              <a:t>de</a:t>
            </a:r>
          </a:p>
          <a:p>
            <a:r>
              <a:rPr lang="es-ES" dirty="0" smtClean="0"/>
              <a:t> </a:t>
            </a:r>
            <a:r>
              <a:rPr lang="es-ES" dirty="0" smtClean="0"/>
              <a:t>   </a:t>
            </a:r>
            <a:r>
              <a:rPr lang="es-ES" dirty="0" smtClean="0"/>
              <a:t> </a:t>
            </a:r>
            <a:r>
              <a:rPr lang="es-ES" dirty="0" smtClean="0"/>
              <a:t>estacionamiento</a:t>
            </a:r>
          </a:p>
          <a:p>
            <a:r>
              <a:rPr lang="es-ES" dirty="0" smtClean="0"/>
              <a:t>3. Resorte de retorno</a:t>
            </a:r>
          </a:p>
          <a:p>
            <a:r>
              <a:rPr lang="es-ES" dirty="0" smtClean="0"/>
              <a:t>4. Mango </a:t>
            </a:r>
            <a:r>
              <a:rPr lang="es-ES" dirty="0" smtClean="0"/>
              <a:t>de</a:t>
            </a:r>
          </a:p>
          <a:p>
            <a:r>
              <a:rPr lang="es-ES" dirty="0" smtClean="0"/>
              <a:t> </a:t>
            </a:r>
            <a:r>
              <a:rPr lang="es-ES" dirty="0" smtClean="0"/>
              <a:t>   </a:t>
            </a:r>
            <a:r>
              <a:rPr lang="es-ES" dirty="0" smtClean="0"/>
              <a:t> accionamiento-freno</a:t>
            </a:r>
          </a:p>
          <a:p>
            <a:r>
              <a:rPr lang="es-ES" dirty="0" smtClean="0"/>
              <a:t> </a:t>
            </a:r>
            <a:r>
              <a:rPr lang="es-ES" dirty="0" smtClean="0"/>
              <a:t>   </a:t>
            </a:r>
            <a:r>
              <a:rPr lang="es-ES" dirty="0" smtClean="0"/>
              <a:t> </a:t>
            </a:r>
            <a:r>
              <a:rPr lang="es-ES" dirty="0" smtClean="0"/>
              <a:t>de servicio</a:t>
            </a:r>
          </a:p>
          <a:p>
            <a:r>
              <a:rPr lang="es-ES" dirty="0" smtClean="0"/>
              <a:t>5. Diafragma</a:t>
            </a:r>
          </a:p>
          <a:p>
            <a:r>
              <a:rPr lang="es-ES" dirty="0" smtClean="0"/>
              <a:t>6. Pistón-freno de </a:t>
            </a:r>
            <a:endParaRPr lang="es-ES" dirty="0" smtClean="0"/>
          </a:p>
          <a:p>
            <a:r>
              <a:rPr lang="es-ES" dirty="0" smtClean="0"/>
              <a:t> </a:t>
            </a:r>
            <a:r>
              <a:rPr lang="es-ES" dirty="0" smtClean="0"/>
              <a:t>   </a:t>
            </a:r>
            <a:r>
              <a:rPr lang="es-ES" dirty="0" smtClean="0"/>
              <a:t>estacionamiento</a:t>
            </a:r>
            <a:endParaRPr lang="es-ES" dirty="0" smtClean="0"/>
          </a:p>
          <a:p>
            <a:r>
              <a:rPr lang="es-ES" dirty="0" smtClean="0"/>
              <a:t>7. Resorte del freno </a:t>
            </a:r>
            <a:r>
              <a:rPr lang="es-ES" dirty="0" smtClean="0"/>
              <a:t>de</a:t>
            </a:r>
          </a:p>
          <a:p>
            <a:r>
              <a:rPr lang="es-ES" dirty="0" smtClean="0"/>
              <a:t> </a:t>
            </a:r>
            <a:r>
              <a:rPr lang="es-ES" dirty="0" smtClean="0"/>
              <a:t>   </a:t>
            </a:r>
            <a:r>
              <a:rPr lang="es-ES" dirty="0" smtClean="0"/>
              <a:t>estacionamiento</a:t>
            </a:r>
            <a:endParaRPr lang="es-ES" dirty="0"/>
          </a:p>
        </p:txBody>
      </p:sp>
      <p:sp>
        <p:nvSpPr>
          <p:cNvPr id="7" name="6 Rectángulo"/>
          <p:cNvSpPr/>
          <p:nvPr/>
        </p:nvSpPr>
        <p:spPr>
          <a:xfrm>
            <a:off x="0" y="4826675"/>
            <a:ext cx="3929058" cy="2031325"/>
          </a:xfrm>
          <a:prstGeom prst="rect">
            <a:avLst/>
          </a:prstGeom>
        </p:spPr>
        <p:txBody>
          <a:bodyPr wrap="square">
            <a:spAutoFit/>
          </a:bodyPr>
          <a:lstStyle/>
          <a:p>
            <a:r>
              <a:rPr lang="es-ES" dirty="0" smtClean="0"/>
              <a:t>8. Tornillo de desactivación del freno de</a:t>
            </a:r>
          </a:p>
          <a:p>
            <a:r>
              <a:rPr lang="es-ES" dirty="0" smtClean="0"/>
              <a:t>estacionamiento</a:t>
            </a:r>
          </a:p>
          <a:p>
            <a:r>
              <a:rPr lang="es-ES" dirty="0" smtClean="0"/>
              <a:t>9. Horquilla</a:t>
            </a:r>
          </a:p>
          <a:p>
            <a:r>
              <a:rPr lang="es-ES" dirty="0" smtClean="0"/>
              <a:t>10. Abrazadera</a:t>
            </a:r>
          </a:p>
          <a:p>
            <a:r>
              <a:rPr lang="es-ES" dirty="0" smtClean="0"/>
              <a:t>11. Disco de presión</a:t>
            </a:r>
          </a:p>
          <a:p>
            <a:r>
              <a:rPr lang="es-ES" dirty="0" smtClean="0"/>
              <a:t>12. Mango de estacionamiento-freno</a:t>
            </a:r>
          </a:p>
          <a:p>
            <a:r>
              <a:rPr lang="es-ES" dirty="0" smtClean="0"/>
              <a:t>de estacionamiento</a:t>
            </a:r>
            <a:endParaRPr lang="es-E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2844" y="274638"/>
            <a:ext cx="2643206" cy="1143000"/>
          </a:xfrm>
        </p:spPr>
        <p:txBody>
          <a:bodyPr>
            <a:normAutofit fontScale="90000"/>
          </a:bodyPr>
          <a:lstStyle/>
          <a:p>
            <a:r>
              <a:rPr lang="es-ES" b="1" dirty="0" smtClean="0"/>
              <a:t>FRENOS DE AIRE </a:t>
            </a:r>
            <a:endParaRPr lang="es-ES" dirty="0"/>
          </a:p>
        </p:txBody>
      </p:sp>
      <p:pic>
        <p:nvPicPr>
          <p:cNvPr id="3074" name="Picture 2"/>
          <p:cNvPicPr>
            <a:picLocks noGrp="1" noChangeAspect="1" noChangeArrowheads="1"/>
          </p:cNvPicPr>
          <p:nvPr>
            <p:ph idx="1"/>
          </p:nvPr>
        </p:nvPicPr>
        <p:blipFill>
          <a:blip r:embed="rId2"/>
          <a:srcRect/>
          <a:stretch>
            <a:fillRect/>
          </a:stretch>
        </p:blipFill>
        <p:spPr bwMode="auto">
          <a:xfrm>
            <a:off x="3151016" y="0"/>
            <a:ext cx="5992984" cy="3714752"/>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857224" y="3703211"/>
            <a:ext cx="8286776" cy="3154790"/>
          </a:xfrm>
          <a:prstGeom prst="rect">
            <a:avLst/>
          </a:prstGeom>
          <a:noFill/>
          <a:ln w="9525">
            <a:noFill/>
            <a:miter lim="800000"/>
            <a:headEnd/>
            <a:tailEnd/>
          </a:ln>
          <a:effectLst/>
        </p:spPr>
      </p:pic>
      <p:sp>
        <p:nvSpPr>
          <p:cNvPr id="5" name="4 Marcador de pie de página"/>
          <p:cNvSpPr>
            <a:spLocks noGrp="1"/>
          </p:cNvSpPr>
          <p:nvPr>
            <p:ph type="ftr" sz="quarter" idx="11"/>
          </p:nvPr>
        </p:nvSpPr>
        <p:spPr/>
        <p:txBody>
          <a:bodyPr/>
          <a:lstStyle/>
          <a:p>
            <a:r>
              <a:rPr lang="fi-FI" smtClean="0"/>
              <a:t>ING. Juan Jose Nina Charaja</a:t>
            </a:r>
            <a:endParaRPr lang="es-E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74638"/>
            <a:ext cx="1643042" cy="1143000"/>
          </a:xfrm>
          <a:solidFill>
            <a:schemeClr val="accent1">
              <a:lumMod val="60000"/>
              <a:lumOff val="40000"/>
            </a:schemeClr>
          </a:solidFill>
          <a:ln>
            <a:solidFill>
              <a:srgbClr val="FF0000"/>
            </a:solidFill>
          </a:ln>
        </p:spPr>
        <p:txBody>
          <a:bodyPr>
            <a:noAutofit/>
          </a:bodyPr>
          <a:lstStyle/>
          <a:p>
            <a:r>
              <a:rPr lang="es-ES" sz="1600" b="1" dirty="0" smtClean="0"/>
              <a:t>Funcionamiento</a:t>
            </a:r>
            <a:endParaRPr lang="es-ES" sz="1600" dirty="0"/>
          </a:p>
        </p:txBody>
      </p:sp>
      <p:sp>
        <p:nvSpPr>
          <p:cNvPr id="4" name="3 Marcador de pie de página"/>
          <p:cNvSpPr>
            <a:spLocks noGrp="1"/>
          </p:cNvSpPr>
          <p:nvPr>
            <p:ph type="ftr" sz="quarter" idx="11"/>
          </p:nvPr>
        </p:nvSpPr>
        <p:spPr/>
        <p:txBody>
          <a:bodyPr/>
          <a:lstStyle/>
          <a:p>
            <a:r>
              <a:rPr lang="fi-FI" smtClean="0"/>
              <a:t>ING. Juan Jose Nina Charaja</a:t>
            </a:r>
            <a:endParaRPr lang="es-ES"/>
          </a:p>
        </p:txBody>
      </p:sp>
      <p:pic>
        <p:nvPicPr>
          <p:cNvPr id="26626" name="Picture 2"/>
          <p:cNvPicPr>
            <a:picLocks noGrp="1" noChangeAspect="1" noChangeArrowheads="1"/>
          </p:cNvPicPr>
          <p:nvPr>
            <p:ph idx="1"/>
          </p:nvPr>
        </p:nvPicPr>
        <p:blipFill>
          <a:blip r:embed="rId2"/>
          <a:srcRect/>
          <a:stretch>
            <a:fillRect/>
          </a:stretch>
        </p:blipFill>
        <p:spPr bwMode="auto">
          <a:xfrm>
            <a:off x="1653718" y="0"/>
            <a:ext cx="7490282" cy="4525963"/>
          </a:xfrm>
          <a:prstGeom prst="rect">
            <a:avLst/>
          </a:prstGeom>
          <a:noFill/>
          <a:ln w="9525">
            <a:noFill/>
            <a:miter lim="800000"/>
            <a:headEnd/>
            <a:tailEnd/>
          </a:ln>
          <a:effectLst/>
        </p:spPr>
      </p:pic>
      <p:sp>
        <p:nvSpPr>
          <p:cNvPr id="6" name="5 Rectángulo"/>
          <p:cNvSpPr/>
          <p:nvPr/>
        </p:nvSpPr>
        <p:spPr>
          <a:xfrm>
            <a:off x="0" y="4643446"/>
            <a:ext cx="9144000" cy="1477328"/>
          </a:xfrm>
          <a:prstGeom prst="rect">
            <a:avLst/>
          </a:prstGeom>
        </p:spPr>
        <p:txBody>
          <a:bodyPr wrap="square">
            <a:spAutoFit/>
          </a:bodyPr>
          <a:lstStyle/>
          <a:p>
            <a:pPr algn="just"/>
            <a:r>
              <a:rPr lang="es-ES" b="1" dirty="0" smtClean="0"/>
              <a:t>Posición del freno desaplicado</a:t>
            </a:r>
          </a:p>
          <a:p>
            <a:pPr algn="just"/>
            <a:r>
              <a:rPr lang="es-ES" dirty="0" smtClean="0"/>
              <a:t>Si la válvula del freno de servicio esta desaplicada, la cámara (1) queda sin aire comprimido,</a:t>
            </a:r>
          </a:p>
          <a:p>
            <a:pPr algn="just"/>
            <a:r>
              <a:rPr lang="es-ES" dirty="0" smtClean="0"/>
              <a:t>dejando el resorte (3) libre, y por tanto el mango en posición de freno desaplicado. La válvula</a:t>
            </a:r>
          </a:p>
          <a:p>
            <a:pPr algn="just"/>
            <a:r>
              <a:rPr lang="es-ES" dirty="0" smtClean="0"/>
              <a:t>del freno de estacionamiento, cuando esta desaplicado, llena la cámara (2) de aire</a:t>
            </a:r>
          </a:p>
          <a:p>
            <a:pPr algn="just"/>
            <a:r>
              <a:rPr lang="es-ES" dirty="0" smtClean="0"/>
              <a:t>comprimido, presionando el resorte (7) y dejando el mango en posición de freno desaplicado.</a:t>
            </a:r>
            <a:endParaRPr lang="es-E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fi-FI" smtClean="0"/>
              <a:t>ING. Juan Jose Nina Charaja</a:t>
            </a:r>
            <a:endParaRPr lang="es-ES"/>
          </a:p>
        </p:txBody>
      </p:sp>
      <p:pic>
        <p:nvPicPr>
          <p:cNvPr id="27651" name="Picture 3"/>
          <p:cNvPicPr>
            <a:picLocks noGrp="1" noChangeAspect="1" noChangeArrowheads="1"/>
          </p:cNvPicPr>
          <p:nvPr>
            <p:ph idx="1"/>
          </p:nvPr>
        </p:nvPicPr>
        <p:blipFill>
          <a:blip r:embed="rId2"/>
          <a:srcRect/>
          <a:stretch>
            <a:fillRect/>
          </a:stretch>
        </p:blipFill>
        <p:spPr bwMode="auto">
          <a:xfrm>
            <a:off x="357158" y="642918"/>
            <a:ext cx="8229600" cy="4438334"/>
          </a:xfrm>
          <a:prstGeom prst="rect">
            <a:avLst/>
          </a:prstGeom>
          <a:noFill/>
          <a:ln w="9525">
            <a:noFill/>
            <a:miter lim="800000"/>
            <a:headEnd/>
            <a:tailEnd/>
          </a:ln>
          <a:effectLst/>
        </p:spPr>
      </p:pic>
      <p:sp>
        <p:nvSpPr>
          <p:cNvPr id="7" name="6 Rectángulo"/>
          <p:cNvSpPr/>
          <p:nvPr/>
        </p:nvSpPr>
        <p:spPr>
          <a:xfrm>
            <a:off x="0" y="5103674"/>
            <a:ext cx="8429652" cy="1200329"/>
          </a:xfrm>
          <a:prstGeom prst="rect">
            <a:avLst/>
          </a:prstGeom>
        </p:spPr>
        <p:txBody>
          <a:bodyPr wrap="square">
            <a:spAutoFit/>
          </a:bodyPr>
          <a:lstStyle/>
          <a:p>
            <a:pPr algn="just"/>
            <a:r>
              <a:rPr lang="es-ES" b="1" dirty="0" smtClean="0"/>
              <a:t>Posición del freno de servicio aplicado</a:t>
            </a:r>
          </a:p>
          <a:p>
            <a:pPr algn="just"/>
            <a:r>
              <a:rPr lang="es-ES" dirty="0" smtClean="0"/>
              <a:t>Cuando el freno de servicio es aplicado, el aire comprimido entra en la cámara (1) por la</a:t>
            </a:r>
          </a:p>
          <a:p>
            <a:pPr algn="just"/>
            <a:r>
              <a:rPr lang="es-ES" dirty="0" smtClean="0"/>
              <a:t>conexión (A), presiona el diafragma (5) y comprime el resorte (3), aplicando el freno por</a:t>
            </a:r>
          </a:p>
          <a:p>
            <a:pPr algn="just"/>
            <a:r>
              <a:rPr lang="es-ES" dirty="0" smtClean="0"/>
              <a:t>intermedio del mango (4).</a:t>
            </a:r>
            <a:endParaRPr lang="es-ES" dirty="0"/>
          </a:p>
        </p:txBody>
      </p:sp>
      <p:sp>
        <p:nvSpPr>
          <p:cNvPr id="8" name="1 Título"/>
          <p:cNvSpPr>
            <a:spLocks noGrp="1"/>
          </p:cNvSpPr>
          <p:nvPr>
            <p:ph type="title"/>
          </p:nvPr>
        </p:nvSpPr>
        <p:spPr>
          <a:xfrm>
            <a:off x="357158" y="60324"/>
            <a:ext cx="8229600" cy="439718"/>
          </a:xfrm>
          <a:solidFill>
            <a:schemeClr val="accent1">
              <a:lumMod val="60000"/>
              <a:lumOff val="40000"/>
            </a:schemeClr>
          </a:solidFill>
          <a:ln>
            <a:solidFill>
              <a:srgbClr val="FF0000"/>
            </a:solidFill>
          </a:ln>
        </p:spPr>
        <p:txBody>
          <a:bodyPr>
            <a:noAutofit/>
          </a:bodyPr>
          <a:lstStyle/>
          <a:p>
            <a:r>
              <a:rPr lang="es-ES" sz="3200" b="1" dirty="0" smtClean="0"/>
              <a:t>Funcionamiento</a:t>
            </a:r>
            <a:endParaRPr lang="es-ES" sz="32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fi-FI" smtClean="0"/>
              <a:t>ING. Juan Jose Nina Charaja</a:t>
            </a:r>
            <a:endParaRPr lang="es-ES"/>
          </a:p>
        </p:txBody>
      </p:sp>
      <p:pic>
        <p:nvPicPr>
          <p:cNvPr id="28674" name="Picture 2"/>
          <p:cNvPicPr>
            <a:picLocks noGrp="1" noChangeAspect="1" noChangeArrowheads="1"/>
          </p:cNvPicPr>
          <p:nvPr>
            <p:ph idx="1"/>
          </p:nvPr>
        </p:nvPicPr>
        <p:blipFill>
          <a:blip r:embed="rId2"/>
          <a:srcRect/>
          <a:stretch>
            <a:fillRect/>
          </a:stretch>
        </p:blipFill>
        <p:spPr bwMode="auto">
          <a:xfrm>
            <a:off x="0" y="1214422"/>
            <a:ext cx="5076825" cy="3076575"/>
          </a:xfrm>
          <a:prstGeom prst="rect">
            <a:avLst/>
          </a:prstGeom>
          <a:noFill/>
          <a:ln w="9525">
            <a:noFill/>
            <a:miter lim="800000"/>
            <a:headEnd/>
            <a:tailEnd/>
          </a:ln>
          <a:effectLst/>
        </p:spPr>
      </p:pic>
      <p:pic>
        <p:nvPicPr>
          <p:cNvPr id="28675" name="Picture 3"/>
          <p:cNvPicPr>
            <a:picLocks noChangeAspect="1" noChangeArrowheads="1"/>
          </p:cNvPicPr>
          <p:nvPr/>
        </p:nvPicPr>
        <p:blipFill>
          <a:blip r:embed="rId3"/>
          <a:srcRect/>
          <a:stretch>
            <a:fillRect/>
          </a:stretch>
        </p:blipFill>
        <p:spPr bwMode="auto">
          <a:xfrm>
            <a:off x="5143504" y="1214422"/>
            <a:ext cx="4000496" cy="2114550"/>
          </a:xfrm>
          <a:prstGeom prst="rect">
            <a:avLst/>
          </a:prstGeom>
          <a:noFill/>
          <a:ln w="9525">
            <a:noFill/>
            <a:miter lim="800000"/>
            <a:headEnd/>
            <a:tailEnd/>
          </a:ln>
          <a:effectLst/>
        </p:spPr>
      </p:pic>
      <p:sp>
        <p:nvSpPr>
          <p:cNvPr id="7" name="6 Rectángulo"/>
          <p:cNvSpPr/>
          <p:nvPr/>
        </p:nvSpPr>
        <p:spPr>
          <a:xfrm>
            <a:off x="0" y="4272677"/>
            <a:ext cx="9144000" cy="2585323"/>
          </a:xfrm>
          <a:prstGeom prst="rect">
            <a:avLst/>
          </a:prstGeom>
        </p:spPr>
        <p:txBody>
          <a:bodyPr wrap="square">
            <a:spAutoFit/>
          </a:bodyPr>
          <a:lstStyle/>
          <a:p>
            <a:pPr algn="just"/>
            <a:r>
              <a:rPr lang="es-ES" b="1" dirty="0" smtClean="0"/>
              <a:t>Posición del freno de estacionamiento aplicado</a:t>
            </a:r>
          </a:p>
          <a:p>
            <a:pPr algn="just"/>
            <a:r>
              <a:rPr lang="es-ES" dirty="0" smtClean="0"/>
              <a:t>Cuando la válvula del freno de estacionamiento es aplicado para la posición de freno aplicado, el aire comprimido es retirado de la cámara (2) por medio de la abertura (B). De esta forma el resorte (7) es librado, accionando el mango (9) que por su vez empuja el mango (4), accionando el freno.</a:t>
            </a:r>
          </a:p>
          <a:p>
            <a:pPr algn="just"/>
            <a:r>
              <a:rPr lang="es-ES" dirty="0" smtClean="0"/>
              <a:t>Caso el sistema de frenos se encuentre completamente </a:t>
            </a:r>
            <a:r>
              <a:rPr lang="es-ES" dirty="0" smtClean="0"/>
              <a:t>sin </a:t>
            </a:r>
            <a:r>
              <a:rPr lang="es-ES" dirty="0" smtClean="0"/>
              <a:t>aire por motivo de pérdida del aire, el freno de estacionamiento esta necesariamente aplicado por la tensión del resorte del cilindro. Para dirigir el vehículo, se debe colocar cuñas en las ruedas y desaplicar el freno aflojando el tornillo (8).</a:t>
            </a:r>
            <a:endParaRPr lang="es-ES" dirty="0"/>
          </a:p>
        </p:txBody>
      </p:sp>
      <p:sp>
        <p:nvSpPr>
          <p:cNvPr id="8" name="1 Título"/>
          <p:cNvSpPr>
            <a:spLocks noGrp="1"/>
          </p:cNvSpPr>
          <p:nvPr>
            <p:ph type="title"/>
          </p:nvPr>
        </p:nvSpPr>
        <p:spPr>
          <a:xfrm>
            <a:off x="457200" y="274638"/>
            <a:ext cx="8229600" cy="725470"/>
          </a:xfrm>
          <a:solidFill>
            <a:schemeClr val="accent1">
              <a:lumMod val="60000"/>
              <a:lumOff val="40000"/>
            </a:schemeClr>
          </a:solidFill>
          <a:ln>
            <a:solidFill>
              <a:srgbClr val="FF0000"/>
            </a:solidFill>
          </a:ln>
        </p:spPr>
        <p:txBody>
          <a:bodyPr>
            <a:noAutofit/>
          </a:bodyPr>
          <a:lstStyle/>
          <a:p>
            <a:r>
              <a:rPr lang="es-ES" sz="3200" b="1" dirty="0" smtClean="0"/>
              <a:t>Funcionamiento</a:t>
            </a:r>
            <a:endParaRPr lang="es-ES" sz="32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0"/>
            <a:ext cx="8229600" cy="928670"/>
          </a:xfrm>
          <a:solidFill>
            <a:schemeClr val="accent1">
              <a:lumMod val="60000"/>
              <a:lumOff val="40000"/>
            </a:schemeClr>
          </a:solidFill>
          <a:ln>
            <a:solidFill>
              <a:srgbClr val="FF0000"/>
            </a:solidFill>
          </a:ln>
        </p:spPr>
        <p:txBody>
          <a:bodyPr>
            <a:noAutofit/>
          </a:bodyPr>
          <a:lstStyle/>
          <a:p>
            <a:r>
              <a:rPr lang="es-ES" sz="3600" b="1" dirty="0" smtClean="0"/>
              <a:t>Vista expuesta del cilindro del freno de cámara doble</a:t>
            </a:r>
            <a:endParaRPr lang="es-ES" sz="3600" dirty="0"/>
          </a:p>
        </p:txBody>
      </p:sp>
      <p:sp>
        <p:nvSpPr>
          <p:cNvPr id="4" name="3 Marcador de pie de página"/>
          <p:cNvSpPr>
            <a:spLocks noGrp="1"/>
          </p:cNvSpPr>
          <p:nvPr>
            <p:ph type="ftr" sz="quarter" idx="11"/>
          </p:nvPr>
        </p:nvSpPr>
        <p:spPr/>
        <p:txBody>
          <a:bodyPr/>
          <a:lstStyle/>
          <a:p>
            <a:r>
              <a:rPr lang="fi-FI" smtClean="0"/>
              <a:t>ING. Juan Jose Nina Charaja</a:t>
            </a:r>
            <a:endParaRPr lang="es-ES"/>
          </a:p>
        </p:txBody>
      </p:sp>
      <p:pic>
        <p:nvPicPr>
          <p:cNvPr id="29698" name="Picture 2"/>
          <p:cNvPicPr>
            <a:picLocks noGrp="1" noChangeAspect="1" noChangeArrowheads="1"/>
          </p:cNvPicPr>
          <p:nvPr>
            <p:ph idx="1"/>
          </p:nvPr>
        </p:nvPicPr>
        <p:blipFill>
          <a:blip r:embed="rId2"/>
          <a:srcRect/>
          <a:stretch>
            <a:fillRect/>
          </a:stretch>
        </p:blipFill>
        <p:spPr bwMode="auto">
          <a:xfrm>
            <a:off x="2855909" y="928670"/>
            <a:ext cx="6288091" cy="4525963"/>
          </a:xfrm>
          <a:prstGeom prst="rect">
            <a:avLst/>
          </a:prstGeom>
          <a:noFill/>
          <a:ln w="9525">
            <a:noFill/>
            <a:miter lim="800000"/>
            <a:headEnd/>
            <a:tailEnd/>
          </a:ln>
          <a:effectLst/>
        </p:spPr>
      </p:pic>
      <p:sp>
        <p:nvSpPr>
          <p:cNvPr id="6" name="5 Rectángulo"/>
          <p:cNvSpPr/>
          <p:nvPr/>
        </p:nvSpPr>
        <p:spPr>
          <a:xfrm>
            <a:off x="0" y="1142984"/>
            <a:ext cx="2857488" cy="4247317"/>
          </a:xfrm>
          <a:prstGeom prst="rect">
            <a:avLst/>
          </a:prstGeom>
        </p:spPr>
        <p:txBody>
          <a:bodyPr wrap="square">
            <a:spAutoFit/>
          </a:bodyPr>
          <a:lstStyle/>
          <a:p>
            <a:r>
              <a:rPr lang="es-ES" b="1" dirty="0" smtClean="0"/>
              <a:t>Ruedas traseras</a:t>
            </a:r>
          </a:p>
          <a:p>
            <a:r>
              <a:rPr lang="es-ES" dirty="0" smtClean="0"/>
              <a:t>1. Tuerca</a:t>
            </a:r>
          </a:p>
          <a:p>
            <a:r>
              <a:rPr lang="es-ES" dirty="0" smtClean="0"/>
              <a:t>2. Tapa</a:t>
            </a:r>
          </a:p>
          <a:p>
            <a:r>
              <a:rPr lang="es-ES" dirty="0" smtClean="0"/>
              <a:t>3. Resorte</a:t>
            </a:r>
          </a:p>
          <a:p>
            <a:r>
              <a:rPr lang="es-ES" dirty="0" smtClean="0"/>
              <a:t>4. Mango de accionamiento</a:t>
            </a:r>
          </a:p>
          <a:p>
            <a:r>
              <a:rPr lang="es-ES" dirty="0" smtClean="0"/>
              <a:t>5. Abrazadera</a:t>
            </a:r>
          </a:p>
          <a:p>
            <a:r>
              <a:rPr lang="es-ES" dirty="0" smtClean="0"/>
              <a:t>6. Tornillo</a:t>
            </a:r>
          </a:p>
          <a:p>
            <a:r>
              <a:rPr lang="es-ES" dirty="0" smtClean="0"/>
              <a:t>7. Tuerca</a:t>
            </a:r>
          </a:p>
          <a:p>
            <a:r>
              <a:rPr lang="es-ES" dirty="0" smtClean="0"/>
              <a:t>8. Diafragma</a:t>
            </a:r>
          </a:p>
          <a:p>
            <a:r>
              <a:rPr lang="es-ES" dirty="0" smtClean="0"/>
              <a:t>9. Tornillo</a:t>
            </a:r>
          </a:p>
          <a:p>
            <a:r>
              <a:rPr lang="es-ES" dirty="0" smtClean="0"/>
              <a:t>10. Tabla de apoyo</a:t>
            </a:r>
          </a:p>
          <a:p>
            <a:r>
              <a:rPr lang="es-ES" dirty="0" smtClean="0"/>
              <a:t>11. Cuerpo</a:t>
            </a:r>
          </a:p>
          <a:p>
            <a:r>
              <a:rPr lang="es-ES" dirty="0" smtClean="0"/>
              <a:t>12. Anillo de vedamiento</a:t>
            </a:r>
          </a:p>
          <a:p>
            <a:r>
              <a:rPr lang="es-ES" dirty="0" smtClean="0"/>
              <a:t>13. Mango</a:t>
            </a:r>
          </a:p>
          <a:p>
            <a:r>
              <a:rPr lang="es-ES" dirty="0" smtClean="0"/>
              <a:t>14. Anillo - traba</a:t>
            </a:r>
            <a:endParaRPr lang="es-ES" dirty="0"/>
          </a:p>
        </p:txBody>
      </p:sp>
      <p:sp>
        <p:nvSpPr>
          <p:cNvPr id="7" name="6 Rectángulo"/>
          <p:cNvSpPr/>
          <p:nvPr/>
        </p:nvSpPr>
        <p:spPr>
          <a:xfrm>
            <a:off x="0" y="5357826"/>
            <a:ext cx="2857488" cy="1200329"/>
          </a:xfrm>
          <a:prstGeom prst="rect">
            <a:avLst/>
          </a:prstGeom>
        </p:spPr>
        <p:txBody>
          <a:bodyPr wrap="square">
            <a:spAutoFit/>
          </a:bodyPr>
          <a:lstStyle/>
          <a:p>
            <a:r>
              <a:rPr lang="es-ES" dirty="0" smtClean="0"/>
              <a:t>15. Anillo de vedamiento</a:t>
            </a:r>
          </a:p>
          <a:p>
            <a:r>
              <a:rPr lang="es-ES" dirty="0" smtClean="0"/>
              <a:t>16. Anillo de vedamiento</a:t>
            </a:r>
          </a:p>
          <a:p>
            <a:r>
              <a:rPr lang="es-ES" dirty="0" smtClean="0"/>
              <a:t>17. Anillo de vedamiento</a:t>
            </a:r>
          </a:p>
          <a:p>
            <a:r>
              <a:rPr lang="es-ES" dirty="0" smtClean="0"/>
              <a:t>18. Anillo tórico</a:t>
            </a:r>
            <a:endParaRPr lang="es-ES" dirty="0"/>
          </a:p>
        </p:txBody>
      </p:sp>
      <p:sp>
        <p:nvSpPr>
          <p:cNvPr id="8" name="7 Rectángulo"/>
          <p:cNvSpPr/>
          <p:nvPr/>
        </p:nvSpPr>
        <p:spPr>
          <a:xfrm>
            <a:off x="2643174" y="5380672"/>
            <a:ext cx="2500330" cy="1477328"/>
          </a:xfrm>
          <a:prstGeom prst="rect">
            <a:avLst/>
          </a:prstGeom>
        </p:spPr>
        <p:txBody>
          <a:bodyPr wrap="square">
            <a:spAutoFit/>
          </a:bodyPr>
          <a:lstStyle/>
          <a:p>
            <a:r>
              <a:rPr lang="es-ES" dirty="0" smtClean="0"/>
              <a:t>19. Pistón</a:t>
            </a:r>
          </a:p>
          <a:p>
            <a:r>
              <a:rPr lang="es-ES" dirty="0" smtClean="0"/>
              <a:t>20. Arandela de apoyo</a:t>
            </a:r>
          </a:p>
          <a:p>
            <a:r>
              <a:rPr lang="es-ES" dirty="0" smtClean="0"/>
              <a:t>21. Resorte</a:t>
            </a:r>
          </a:p>
          <a:p>
            <a:r>
              <a:rPr lang="es-ES" dirty="0" smtClean="0"/>
              <a:t>22. Tapa</a:t>
            </a:r>
          </a:p>
          <a:p>
            <a:r>
              <a:rPr lang="es-ES" dirty="0" smtClean="0"/>
              <a:t>23. Anillo-traba</a:t>
            </a:r>
            <a:endParaRPr lang="es-ES" dirty="0"/>
          </a:p>
        </p:txBody>
      </p:sp>
      <p:sp>
        <p:nvSpPr>
          <p:cNvPr id="9" name="8 Rectángulo"/>
          <p:cNvSpPr/>
          <p:nvPr/>
        </p:nvSpPr>
        <p:spPr>
          <a:xfrm>
            <a:off x="5572132" y="5380672"/>
            <a:ext cx="3357586" cy="1477328"/>
          </a:xfrm>
          <a:prstGeom prst="rect">
            <a:avLst/>
          </a:prstGeom>
        </p:spPr>
        <p:txBody>
          <a:bodyPr wrap="square">
            <a:spAutoFit/>
          </a:bodyPr>
          <a:lstStyle/>
          <a:p>
            <a:r>
              <a:rPr lang="es-ES" dirty="0" smtClean="0"/>
              <a:t>24. Anillo de vedamiento</a:t>
            </a:r>
          </a:p>
          <a:p>
            <a:r>
              <a:rPr lang="es-ES" dirty="0" smtClean="0"/>
              <a:t>25. Arandela</a:t>
            </a:r>
          </a:p>
          <a:p>
            <a:r>
              <a:rPr lang="es-ES" dirty="0" smtClean="0"/>
              <a:t>26. Arandela</a:t>
            </a:r>
          </a:p>
          <a:p>
            <a:r>
              <a:rPr lang="es-ES" dirty="0" smtClean="0"/>
              <a:t>27. Tornillo que desactiva el freno</a:t>
            </a:r>
          </a:p>
          <a:p>
            <a:r>
              <a:rPr lang="es-ES" dirty="0" smtClean="0"/>
              <a:t>28. Tapa.</a:t>
            </a:r>
            <a:endParaRPr lang="es-E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p:cNvPicPr>
            <a:picLocks noGrp="1"/>
          </p:cNvPicPr>
          <p:nvPr>
            <p:ph idx="1"/>
          </p:nvPr>
        </p:nvPicPr>
        <p:blipFill>
          <a:blip r:embed="rId2"/>
          <a:srcRect/>
          <a:stretch>
            <a:fillRect/>
          </a:stretch>
        </p:blipFill>
        <p:spPr bwMode="auto">
          <a:xfrm rot="16200000">
            <a:off x="2262054" y="-2262057"/>
            <a:ext cx="4619888" cy="9144003"/>
          </a:xfrm>
          <a:prstGeom prst="rect">
            <a:avLst/>
          </a:prstGeom>
          <a:noFill/>
          <a:ln w="9525">
            <a:noFill/>
            <a:miter lim="800000"/>
            <a:headEnd/>
            <a:tailEnd/>
          </a:ln>
        </p:spPr>
      </p:pic>
      <p:sp>
        <p:nvSpPr>
          <p:cNvPr id="7" name="6 Rectángulo"/>
          <p:cNvSpPr/>
          <p:nvPr/>
        </p:nvSpPr>
        <p:spPr>
          <a:xfrm>
            <a:off x="0" y="4549676"/>
            <a:ext cx="4572000" cy="2308324"/>
          </a:xfrm>
          <a:prstGeom prst="rect">
            <a:avLst/>
          </a:prstGeom>
        </p:spPr>
        <p:txBody>
          <a:bodyPr>
            <a:spAutoFit/>
          </a:bodyPr>
          <a:lstStyle/>
          <a:p>
            <a:r>
              <a:rPr lang="es-ES" sz="1600" b="1" dirty="0" smtClean="0"/>
              <a:t>a - Circuito de suspensión</a:t>
            </a:r>
          </a:p>
          <a:p>
            <a:r>
              <a:rPr lang="es-ES" sz="1600" b="1" dirty="0" smtClean="0"/>
              <a:t>b - Circuito de abastecimiento</a:t>
            </a:r>
          </a:p>
          <a:p>
            <a:r>
              <a:rPr lang="es-ES" sz="1600" b="1" dirty="0" smtClean="0"/>
              <a:t>c - Circuito delantero</a:t>
            </a:r>
          </a:p>
          <a:p>
            <a:r>
              <a:rPr lang="es-ES" sz="1600" b="1" dirty="0" smtClean="0"/>
              <a:t>d - Circuito trasero</a:t>
            </a:r>
          </a:p>
          <a:p>
            <a:r>
              <a:rPr lang="es-ES" sz="1600" b="1" dirty="0" smtClean="0"/>
              <a:t>e - Circuito de estacionamiento</a:t>
            </a:r>
          </a:p>
          <a:p>
            <a:r>
              <a:rPr lang="es-ES" sz="1600" b="1" dirty="0" smtClean="0"/>
              <a:t>f - Presión comandada circuito de abastecimiento</a:t>
            </a:r>
          </a:p>
          <a:p>
            <a:r>
              <a:rPr lang="es-ES" sz="1600" b="1" dirty="0" smtClean="0"/>
              <a:t>g - Presión comandada circuito delantero</a:t>
            </a:r>
          </a:p>
          <a:p>
            <a:r>
              <a:rPr lang="es-ES" sz="1600" b="1" dirty="0" smtClean="0"/>
              <a:t>h - Presión comandada circuito trasero</a:t>
            </a:r>
          </a:p>
          <a:p>
            <a:r>
              <a:rPr lang="es-ES" sz="1600" b="1" dirty="0" smtClean="0"/>
              <a:t>i - Presión comandada circuito de estacionamiento</a:t>
            </a:r>
            <a:endParaRPr lang="es-ES" sz="1600" dirty="0"/>
          </a:p>
        </p:txBody>
      </p:sp>
      <p:pic>
        <p:nvPicPr>
          <p:cNvPr id="1026" name="Picture 2"/>
          <p:cNvPicPr>
            <a:picLocks noChangeAspect="1" noChangeArrowheads="1"/>
          </p:cNvPicPr>
          <p:nvPr/>
        </p:nvPicPr>
        <p:blipFill>
          <a:blip r:embed="rId3"/>
          <a:srcRect/>
          <a:stretch>
            <a:fillRect/>
          </a:stretch>
        </p:blipFill>
        <p:spPr bwMode="auto">
          <a:xfrm rot="16200000">
            <a:off x="6219825" y="3805251"/>
            <a:ext cx="1371600" cy="4476750"/>
          </a:xfrm>
          <a:prstGeom prst="rect">
            <a:avLst/>
          </a:prstGeom>
          <a:noFill/>
          <a:ln w="9525">
            <a:noFill/>
            <a:miter lim="800000"/>
            <a:headEnd/>
            <a:tailEnd/>
          </a:ln>
          <a:effectLst/>
        </p:spPr>
      </p:pic>
      <p:sp>
        <p:nvSpPr>
          <p:cNvPr id="10" name="1 Título"/>
          <p:cNvSpPr>
            <a:spLocks noGrp="1"/>
          </p:cNvSpPr>
          <p:nvPr>
            <p:ph type="title"/>
          </p:nvPr>
        </p:nvSpPr>
        <p:spPr>
          <a:xfrm>
            <a:off x="2643174" y="4500570"/>
            <a:ext cx="6500826" cy="785818"/>
          </a:xfrm>
        </p:spPr>
        <p:txBody>
          <a:bodyPr>
            <a:normAutofit fontScale="90000"/>
          </a:bodyPr>
          <a:lstStyle/>
          <a:p>
            <a:r>
              <a:rPr lang="es-ES" dirty="0" smtClean="0"/>
              <a:t>Circuito Neumático Completo</a:t>
            </a:r>
            <a:endParaRPr lang="es-ES" dirty="0"/>
          </a:p>
        </p:txBody>
      </p:sp>
      <p:sp>
        <p:nvSpPr>
          <p:cNvPr id="8" name="7 Marcador de pie de página"/>
          <p:cNvSpPr>
            <a:spLocks noGrp="1"/>
          </p:cNvSpPr>
          <p:nvPr>
            <p:ph type="ftr" sz="quarter" idx="11"/>
          </p:nvPr>
        </p:nvSpPr>
        <p:spPr/>
        <p:txBody>
          <a:bodyPr/>
          <a:lstStyle/>
          <a:p>
            <a:r>
              <a:rPr lang="fi-FI" smtClean="0"/>
              <a:t>ING. Juan Jose Nina Charaja</a:t>
            </a:r>
            <a:endParaRPr lang="es-E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0"/>
            <a:ext cx="8229600" cy="1143000"/>
          </a:xfrm>
          <a:solidFill>
            <a:srgbClr val="92D050"/>
          </a:solidFill>
        </p:spPr>
        <p:txBody>
          <a:bodyPr/>
          <a:lstStyle/>
          <a:p>
            <a:r>
              <a:rPr lang="es-ES" dirty="0" smtClean="0"/>
              <a:t>VALVULA DE CUATRO VÍAS</a:t>
            </a:r>
            <a:endParaRPr lang="es-ES" dirty="0"/>
          </a:p>
        </p:txBody>
      </p:sp>
      <p:sp>
        <p:nvSpPr>
          <p:cNvPr id="3" name="2 Marcador de contenido"/>
          <p:cNvSpPr>
            <a:spLocks noGrp="1"/>
          </p:cNvSpPr>
          <p:nvPr>
            <p:ph idx="1"/>
          </p:nvPr>
        </p:nvSpPr>
        <p:spPr>
          <a:xfrm>
            <a:off x="314356" y="1428736"/>
            <a:ext cx="8686800" cy="5214974"/>
          </a:xfrm>
          <a:solidFill>
            <a:schemeClr val="bg1"/>
          </a:solidFill>
        </p:spPr>
        <p:txBody>
          <a:bodyPr>
            <a:noAutofit/>
          </a:bodyPr>
          <a:lstStyle/>
          <a:p>
            <a:r>
              <a:rPr lang="pt-BR" sz="2000" b="1" dirty="0" smtClean="0">
                <a:solidFill>
                  <a:srgbClr val="FF0000"/>
                </a:solidFill>
              </a:rPr>
              <a:t>1 - 11 - 12 - 13</a:t>
            </a:r>
            <a:r>
              <a:rPr lang="pt-BR" sz="2000" b="1" dirty="0" smtClean="0"/>
              <a:t>...........Entradas</a:t>
            </a:r>
          </a:p>
          <a:p>
            <a:r>
              <a:rPr lang="es-ES" sz="2000" b="1" dirty="0" smtClean="0">
                <a:solidFill>
                  <a:srgbClr val="FF0000"/>
                </a:solidFill>
              </a:rPr>
              <a:t>2 - 21 - 22 - 23</a:t>
            </a:r>
            <a:r>
              <a:rPr lang="es-ES" sz="2000" b="1" dirty="0" smtClean="0"/>
              <a:t>...........Salidas</a:t>
            </a:r>
          </a:p>
          <a:p>
            <a:r>
              <a:rPr lang="es-ES" sz="2000" b="1" dirty="0" smtClean="0">
                <a:solidFill>
                  <a:srgbClr val="FF0000"/>
                </a:solidFill>
              </a:rPr>
              <a:t>3</a:t>
            </a:r>
            <a:r>
              <a:rPr lang="es-ES" sz="2000" b="1" dirty="0" smtClean="0"/>
              <a:t>...............................Descarga</a:t>
            </a:r>
          </a:p>
          <a:p>
            <a:r>
              <a:rPr lang="it-IT" sz="2000" b="1" dirty="0" smtClean="0">
                <a:solidFill>
                  <a:srgbClr val="FF0000"/>
                </a:solidFill>
              </a:rPr>
              <a:t>4 - 41 - 42 - 43</a:t>
            </a:r>
            <a:r>
              <a:rPr lang="it-IT" sz="2000" b="1" dirty="0" smtClean="0"/>
              <a:t>...........Comando</a:t>
            </a:r>
          </a:p>
          <a:p>
            <a:pPr>
              <a:buNone/>
            </a:pPr>
            <a:endParaRPr lang="es-ES" sz="2000" b="1" dirty="0" smtClean="0"/>
          </a:p>
          <a:p>
            <a:r>
              <a:rPr lang="es-ES" sz="2000" b="1" dirty="0" smtClean="0"/>
              <a:t>a - Circuito de suspensión</a:t>
            </a:r>
          </a:p>
          <a:p>
            <a:r>
              <a:rPr lang="es-ES" sz="2000" b="1" dirty="0" smtClean="0"/>
              <a:t>b - Circuito de abastecimiento</a:t>
            </a:r>
          </a:p>
          <a:p>
            <a:r>
              <a:rPr lang="es-ES" sz="2000" b="1" dirty="0" smtClean="0"/>
              <a:t>c - Circuito delantero</a:t>
            </a:r>
          </a:p>
          <a:p>
            <a:r>
              <a:rPr lang="es-ES" sz="2000" b="1" dirty="0" smtClean="0"/>
              <a:t>d - Circuito trasero</a:t>
            </a:r>
          </a:p>
          <a:p>
            <a:r>
              <a:rPr lang="es-ES" sz="2000" b="1" dirty="0" smtClean="0"/>
              <a:t>e - Circuito de estacionamiento</a:t>
            </a:r>
          </a:p>
          <a:p>
            <a:r>
              <a:rPr lang="es-ES" sz="2000" b="1" dirty="0" smtClean="0"/>
              <a:t>f - Presión comandada circuito de abastecimiento</a:t>
            </a:r>
          </a:p>
          <a:p>
            <a:r>
              <a:rPr lang="es-ES" sz="2000" b="1" dirty="0" smtClean="0"/>
              <a:t>g - Presión comandada circuito delantero</a:t>
            </a:r>
          </a:p>
          <a:p>
            <a:r>
              <a:rPr lang="es-ES" sz="2000" b="1" dirty="0" smtClean="0"/>
              <a:t>h - Presión comandada circuito trasero</a:t>
            </a:r>
          </a:p>
          <a:p>
            <a:r>
              <a:rPr lang="es-ES" sz="2000" b="1" dirty="0" smtClean="0"/>
              <a:t>i - Presión comandada circuito de estacionamiento</a:t>
            </a:r>
          </a:p>
        </p:txBody>
      </p:sp>
      <p:pic>
        <p:nvPicPr>
          <p:cNvPr id="1026" name="Picture 2"/>
          <p:cNvPicPr>
            <a:picLocks noChangeAspect="1" noChangeArrowheads="1"/>
          </p:cNvPicPr>
          <p:nvPr/>
        </p:nvPicPr>
        <p:blipFill>
          <a:blip r:embed="rId2"/>
          <a:srcRect/>
          <a:stretch>
            <a:fillRect/>
          </a:stretch>
        </p:blipFill>
        <p:spPr bwMode="auto">
          <a:xfrm>
            <a:off x="4572000" y="1428736"/>
            <a:ext cx="4405323" cy="3305754"/>
          </a:xfrm>
          <a:prstGeom prst="rect">
            <a:avLst/>
          </a:prstGeom>
          <a:noFill/>
          <a:ln w="9525">
            <a:noFill/>
            <a:miter lim="800000"/>
            <a:headEnd/>
            <a:tailEnd/>
          </a:ln>
          <a:effectLst/>
        </p:spPr>
      </p:pic>
      <p:sp>
        <p:nvSpPr>
          <p:cNvPr id="5" name="4 Marcador de pie de página"/>
          <p:cNvSpPr>
            <a:spLocks noGrp="1"/>
          </p:cNvSpPr>
          <p:nvPr>
            <p:ph type="ftr" sz="quarter" idx="11"/>
          </p:nvPr>
        </p:nvSpPr>
        <p:spPr/>
        <p:txBody>
          <a:bodyPr/>
          <a:lstStyle/>
          <a:p>
            <a:r>
              <a:rPr lang="fi-FI" smtClean="0"/>
              <a:t>ING. Juan Jose Nina Charaja</a:t>
            </a:r>
            <a:endParaRPr lang="es-E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0"/>
            <a:ext cx="8229600" cy="725470"/>
          </a:xfrm>
        </p:spPr>
        <p:txBody>
          <a:bodyPr>
            <a:normAutofit fontScale="90000"/>
          </a:bodyPr>
          <a:lstStyle/>
          <a:p>
            <a:r>
              <a:rPr lang="es-ES" dirty="0" smtClean="0"/>
              <a:t>EL MÁS SIMPLE</a:t>
            </a:r>
            <a:endParaRPr lang="es-ES" dirty="0"/>
          </a:p>
        </p:txBody>
      </p:sp>
      <p:pic>
        <p:nvPicPr>
          <p:cNvPr id="1027" name="Picture 3"/>
          <p:cNvPicPr>
            <a:picLocks noGrp="1" noChangeAspect="1" noChangeArrowheads="1"/>
          </p:cNvPicPr>
          <p:nvPr>
            <p:ph idx="1"/>
          </p:nvPr>
        </p:nvPicPr>
        <p:blipFill>
          <a:blip r:embed="rId2"/>
          <a:srcRect/>
          <a:stretch>
            <a:fillRect/>
          </a:stretch>
        </p:blipFill>
        <p:spPr bwMode="auto">
          <a:xfrm>
            <a:off x="714348" y="571480"/>
            <a:ext cx="7304110" cy="6143644"/>
          </a:xfrm>
          <a:prstGeom prst="rect">
            <a:avLst/>
          </a:prstGeom>
          <a:noFill/>
          <a:ln w="9525">
            <a:noFill/>
            <a:miter lim="800000"/>
            <a:headEnd/>
            <a:tailEnd/>
          </a:ln>
          <a:effectLst/>
        </p:spPr>
      </p:pic>
      <p:sp>
        <p:nvSpPr>
          <p:cNvPr id="4" name="3 Marcador de pie de página"/>
          <p:cNvSpPr>
            <a:spLocks noGrp="1"/>
          </p:cNvSpPr>
          <p:nvPr>
            <p:ph type="ftr" sz="quarter" idx="11"/>
          </p:nvPr>
        </p:nvSpPr>
        <p:spPr/>
        <p:txBody>
          <a:bodyPr/>
          <a:lstStyle/>
          <a:p>
            <a:r>
              <a:rPr lang="fi-FI" smtClean="0"/>
              <a:t>ING. Juan Jose Nina Charaja</a:t>
            </a:r>
            <a:endParaRPr lang="es-E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0"/>
            <a:ext cx="8229600" cy="785794"/>
          </a:xfrm>
          <a:solidFill>
            <a:srgbClr val="92D050"/>
          </a:solidFill>
        </p:spPr>
        <p:txBody>
          <a:bodyPr>
            <a:normAutofit/>
          </a:bodyPr>
          <a:lstStyle/>
          <a:p>
            <a:r>
              <a:rPr lang="es-ES" dirty="0" smtClean="0"/>
              <a:t>Frenos de tracto camión</a:t>
            </a:r>
            <a:endParaRPr lang="es-ES" dirty="0"/>
          </a:p>
        </p:txBody>
      </p:sp>
      <p:pic>
        <p:nvPicPr>
          <p:cNvPr id="4098" name="Picture 2"/>
          <p:cNvPicPr>
            <a:picLocks noGrp="1" noChangeAspect="1" noChangeArrowheads="1"/>
          </p:cNvPicPr>
          <p:nvPr>
            <p:ph idx="1"/>
          </p:nvPr>
        </p:nvPicPr>
        <p:blipFill>
          <a:blip r:embed="rId2"/>
          <a:srcRect/>
          <a:stretch>
            <a:fillRect/>
          </a:stretch>
        </p:blipFill>
        <p:spPr bwMode="auto">
          <a:xfrm>
            <a:off x="17673" y="928670"/>
            <a:ext cx="9126327" cy="5929330"/>
          </a:xfrm>
          <a:prstGeom prst="rect">
            <a:avLst/>
          </a:prstGeom>
          <a:noFill/>
          <a:ln w="9525">
            <a:noFill/>
            <a:miter lim="800000"/>
            <a:headEnd/>
            <a:tailEnd/>
          </a:ln>
          <a:effectLst/>
        </p:spPr>
      </p:pic>
      <p:sp>
        <p:nvSpPr>
          <p:cNvPr id="4" name="3 Marcador de pie de página"/>
          <p:cNvSpPr>
            <a:spLocks noGrp="1"/>
          </p:cNvSpPr>
          <p:nvPr>
            <p:ph type="ftr" sz="quarter" idx="11"/>
          </p:nvPr>
        </p:nvSpPr>
        <p:spPr/>
        <p:txBody>
          <a:bodyPr/>
          <a:lstStyle/>
          <a:p>
            <a:r>
              <a:rPr lang="fi-FI" smtClean="0"/>
              <a:t>ING. Juan Jose Nina Charaja</a:t>
            </a:r>
            <a:endParaRPr lang="es-E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142852"/>
            <a:ext cx="8229600" cy="868346"/>
          </a:xfrm>
          <a:solidFill>
            <a:srgbClr val="92D050"/>
          </a:solidFill>
        </p:spPr>
        <p:txBody>
          <a:bodyPr>
            <a:normAutofit fontScale="90000"/>
          </a:bodyPr>
          <a:lstStyle/>
          <a:p>
            <a:r>
              <a:rPr lang="es-ES" dirty="0" smtClean="0"/>
              <a:t>Descripción de freno de tracto camión</a:t>
            </a:r>
            <a:endParaRPr lang="es-ES" dirty="0"/>
          </a:p>
        </p:txBody>
      </p:sp>
      <p:pic>
        <p:nvPicPr>
          <p:cNvPr id="5122" name="Picture 2"/>
          <p:cNvPicPr>
            <a:picLocks noGrp="1" noChangeAspect="1" noChangeArrowheads="1"/>
          </p:cNvPicPr>
          <p:nvPr>
            <p:ph idx="1"/>
          </p:nvPr>
        </p:nvPicPr>
        <p:blipFill>
          <a:blip r:embed="rId2"/>
          <a:srcRect/>
          <a:stretch>
            <a:fillRect/>
          </a:stretch>
        </p:blipFill>
        <p:spPr bwMode="auto">
          <a:xfrm>
            <a:off x="142844" y="1357298"/>
            <a:ext cx="1085850" cy="285750"/>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142844" y="1857364"/>
            <a:ext cx="1885950" cy="657225"/>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a:srcRect/>
          <a:stretch>
            <a:fillRect/>
          </a:stretch>
        </p:blipFill>
        <p:spPr bwMode="auto">
          <a:xfrm>
            <a:off x="142844" y="2714620"/>
            <a:ext cx="1876425" cy="495300"/>
          </a:xfrm>
          <a:prstGeom prst="rect">
            <a:avLst/>
          </a:prstGeom>
          <a:noFill/>
          <a:ln w="9525">
            <a:noFill/>
            <a:miter lim="800000"/>
            <a:headEnd/>
            <a:tailEnd/>
          </a:ln>
          <a:effectLst/>
        </p:spPr>
      </p:pic>
      <p:pic>
        <p:nvPicPr>
          <p:cNvPr id="5125" name="Picture 5"/>
          <p:cNvPicPr>
            <a:picLocks noChangeAspect="1" noChangeArrowheads="1"/>
          </p:cNvPicPr>
          <p:nvPr/>
        </p:nvPicPr>
        <p:blipFill>
          <a:blip r:embed="rId5"/>
          <a:srcRect/>
          <a:stretch>
            <a:fillRect/>
          </a:stretch>
        </p:blipFill>
        <p:spPr bwMode="auto">
          <a:xfrm>
            <a:off x="142844" y="5429264"/>
            <a:ext cx="1914525" cy="533400"/>
          </a:xfrm>
          <a:prstGeom prst="rect">
            <a:avLst/>
          </a:prstGeom>
          <a:noFill/>
          <a:ln w="9525">
            <a:noFill/>
            <a:miter lim="800000"/>
            <a:headEnd/>
            <a:tailEnd/>
          </a:ln>
          <a:effectLst/>
        </p:spPr>
      </p:pic>
      <p:pic>
        <p:nvPicPr>
          <p:cNvPr id="5126" name="Picture 6"/>
          <p:cNvPicPr>
            <a:picLocks noChangeAspect="1" noChangeArrowheads="1"/>
          </p:cNvPicPr>
          <p:nvPr/>
        </p:nvPicPr>
        <p:blipFill>
          <a:blip r:embed="rId6"/>
          <a:srcRect/>
          <a:stretch>
            <a:fillRect/>
          </a:stretch>
        </p:blipFill>
        <p:spPr bwMode="auto">
          <a:xfrm>
            <a:off x="142844" y="6143644"/>
            <a:ext cx="1781175" cy="514350"/>
          </a:xfrm>
          <a:prstGeom prst="rect">
            <a:avLst/>
          </a:prstGeom>
          <a:noFill/>
          <a:ln w="9525">
            <a:noFill/>
            <a:miter lim="800000"/>
            <a:headEnd/>
            <a:tailEnd/>
          </a:ln>
          <a:effectLst/>
        </p:spPr>
      </p:pic>
      <p:pic>
        <p:nvPicPr>
          <p:cNvPr id="5127" name="Picture 7"/>
          <p:cNvPicPr>
            <a:picLocks noChangeAspect="1" noChangeArrowheads="1"/>
          </p:cNvPicPr>
          <p:nvPr/>
        </p:nvPicPr>
        <p:blipFill>
          <a:blip r:embed="rId7"/>
          <a:srcRect/>
          <a:stretch>
            <a:fillRect/>
          </a:stretch>
        </p:blipFill>
        <p:spPr bwMode="auto">
          <a:xfrm>
            <a:off x="2214546" y="1071546"/>
            <a:ext cx="1828800" cy="1476375"/>
          </a:xfrm>
          <a:prstGeom prst="rect">
            <a:avLst/>
          </a:prstGeom>
          <a:noFill/>
          <a:ln w="9525">
            <a:noFill/>
            <a:miter lim="800000"/>
            <a:headEnd/>
            <a:tailEnd/>
          </a:ln>
          <a:effectLst/>
        </p:spPr>
      </p:pic>
      <p:pic>
        <p:nvPicPr>
          <p:cNvPr id="5128" name="Picture 8"/>
          <p:cNvPicPr>
            <a:picLocks noChangeAspect="1" noChangeArrowheads="1"/>
          </p:cNvPicPr>
          <p:nvPr/>
        </p:nvPicPr>
        <p:blipFill>
          <a:blip r:embed="rId8"/>
          <a:srcRect/>
          <a:stretch>
            <a:fillRect/>
          </a:stretch>
        </p:blipFill>
        <p:spPr bwMode="auto">
          <a:xfrm>
            <a:off x="2214546" y="2571744"/>
            <a:ext cx="1857375" cy="1295400"/>
          </a:xfrm>
          <a:prstGeom prst="rect">
            <a:avLst/>
          </a:prstGeom>
          <a:noFill/>
          <a:ln w="9525">
            <a:noFill/>
            <a:miter lim="800000"/>
            <a:headEnd/>
            <a:tailEnd/>
          </a:ln>
          <a:effectLst/>
        </p:spPr>
      </p:pic>
      <p:pic>
        <p:nvPicPr>
          <p:cNvPr id="5129" name="Picture 9"/>
          <p:cNvPicPr>
            <a:picLocks noChangeAspect="1" noChangeArrowheads="1"/>
          </p:cNvPicPr>
          <p:nvPr/>
        </p:nvPicPr>
        <p:blipFill>
          <a:blip r:embed="rId9"/>
          <a:srcRect/>
          <a:stretch>
            <a:fillRect/>
          </a:stretch>
        </p:blipFill>
        <p:spPr bwMode="auto">
          <a:xfrm>
            <a:off x="2214546" y="5143512"/>
            <a:ext cx="3657600" cy="514350"/>
          </a:xfrm>
          <a:prstGeom prst="rect">
            <a:avLst/>
          </a:prstGeom>
          <a:noFill/>
          <a:ln w="9525">
            <a:noFill/>
            <a:miter lim="800000"/>
            <a:headEnd/>
            <a:tailEnd/>
          </a:ln>
          <a:effectLst/>
        </p:spPr>
      </p:pic>
      <p:pic>
        <p:nvPicPr>
          <p:cNvPr id="5131" name="Picture 11"/>
          <p:cNvPicPr>
            <a:picLocks noChangeAspect="1" noChangeArrowheads="1"/>
          </p:cNvPicPr>
          <p:nvPr/>
        </p:nvPicPr>
        <p:blipFill>
          <a:blip r:embed="rId10"/>
          <a:srcRect/>
          <a:stretch>
            <a:fillRect/>
          </a:stretch>
        </p:blipFill>
        <p:spPr bwMode="auto">
          <a:xfrm>
            <a:off x="142844" y="3429000"/>
            <a:ext cx="1704975" cy="533400"/>
          </a:xfrm>
          <a:prstGeom prst="rect">
            <a:avLst/>
          </a:prstGeom>
          <a:noFill/>
          <a:ln w="9525">
            <a:noFill/>
            <a:miter lim="800000"/>
            <a:headEnd/>
            <a:tailEnd/>
          </a:ln>
          <a:effectLst/>
        </p:spPr>
      </p:pic>
      <p:pic>
        <p:nvPicPr>
          <p:cNvPr id="5132" name="Picture 12"/>
          <p:cNvPicPr>
            <a:picLocks noChangeAspect="1" noChangeArrowheads="1"/>
          </p:cNvPicPr>
          <p:nvPr/>
        </p:nvPicPr>
        <p:blipFill>
          <a:blip r:embed="rId11"/>
          <a:srcRect/>
          <a:stretch>
            <a:fillRect/>
          </a:stretch>
        </p:blipFill>
        <p:spPr bwMode="auto">
          <a:xfrm>
            <a:off x="142844" y="4071942"/>
            <a:ext cx="1895475" cy="676275"/>
          </a:xfrm>
          <a:prstGeom prst="rect">
            <a:avLst/>
          </a:prstGeom>
          <a:noFill/>
          <a:ln w="9525">
            <a:noFill/>
            <a:miter lim="800000"/>
            <a:headEnd/>
            <a:tailEnd/>
          </a:ln>
          <a:effectLst/>
        </p:spPr>
      </p:pic>
      <p:pic>
        <p:nvPicPr>
          <p:cNvPr id="5133" name="Picture 13"/>
          <p:cNvPicPr>
            <a:picLocks noChangeAspect="1" noChangeArrowheads="1"/>
          </p:cNvPicPr>
          <p:nvPr/>
        </p:nvPicPr>
        <p:blipFill>
          <a:blip r:embed="rId12"/>
          <a:srcRect/>
          <a:stretch>
            <a:fillRect/>
          </a:stretch>
        </p:blipFill>
        <p:spPr bwMode="auto">
          <a:xfrm>
            <a:off x="142844" y="4857760"/>
            <a:ext cx="952500" cy="476250"/>
          </a:xfrm>
          <a:prstGeom prst="rect">
            <a:avLst/>
          </a:prstGeom>
          <a:noFill/>
          <a:ln w="9525">
            <a:noFill/>
            <a:miter lim="800000"/>
            <a:headEnd/>
            <a:tailEnd/>
          </a:ln>
          <a:effectLst/>
        </p:spPr>
      </p:pic>
      <p:pic>
        <p:nvPicPr>
          <p:cNvPr id="5134" name="Picture 14"/>
          <p:cNvPicPr>
            <a:picLocks noChangeAspect="1" noChangeArrowheads="1"/>
          </p:cNvPicPr>
          <p:nvPr/>
        </p:nvPicPr>
        <p:blipFill>
          <a:blip r:embed="rId13"/>
          <a:srcRect/>
          <a:stretch>
            <a:fillRect/>
          </a:stretch>
        </p:blipFill>
        <p:spPr bwMode="auto">
          <a:xfrm>
            <a:off x="2214546" y="4000504"/>
            <a:ext cx="1685925" cy="495300"/>
          </a:xfrm>
          <a:prstGeom prst="rect">
            <a:avLst/>
          </a:prstGeom>
          <a:noFill/>
          <a:ln w="9525">
            <a:noFill/>
            <a:miter lim="800000"/>
            <a:headEnd/>
            <a:tailEnd/>
          </a:ln>
          <a:effectLst/>
        </p:spPr>
      </p:pic>
      <p:pic>
        <p:nvPicPr>
          <p:cNvPr id="5135" name="Picture 15"/>
          <p:cNvPicPr>
            <a:picLocks noChangeAspect="1" noChangeArrowheads="1"/>
          </p:cNvPicPr>
          <p:nvPr/>
        </p:nvPicPr>
        <p:blipFill>
          <a:blip r:embed="rId14"/>
          <a:srcRect/>
          <a:stretch>
            <a:fillRect/>
          </a:stretch>
        </p:blipFill>
        <p:spPr bwMode="auto">
          <a:xfrm>
            <a:off x="2214546" y="4572008"/>
            <a:ext cx="1847850" cy="485775"/>
          </a:xfrm>
          <a:prstGeom prst="rect">
            <a:avLst/>
          </a:prstGeom>
          <a:noFill/>
          <a:ln w="9525">
            <a:noFill/>
            <a:miter lim="800000"/>
            <a:headEnd/>
            <a:tailEnd/>
          </a:ln>
          <a:effectLst/>
        </p:spPr>
      </p:pic>
      <p:pic>
        <p:nvPicPr>
          <p:cNvPr id="5136" name="Picture 16"/>
          <p:cNvPicPr>
            <a:picLocks noChangeAspect="1" noChangeArrowheads="1"/>
          </p:cNvPicPr>
          <p:nvPr/>
        </p:nvPicPr>
        <p:blipFill>
          <a:blip r:embed="rId15"/>
          <a:srcRect/>
          <a:stretch>
            <a:fillRect/>
          </a:stretch>
        </p:blipFill>
        <p:spPr bwMode="auto">
          <a:xfrm>
            <a:off x="4357686" y="1500174"/>
            <a:ext cx="1924050" cy="847725"/>
          </a:xfrm>
          <a:prstGeom prst="rect">
            <a:avLst/>
          </a:prstGeom>
          <a:noFill/>
          <a:ln w="9525">
            <a:noFill/>
            <a:miter lim="800000"/>
            <a:headEnd/>
            <a:tailEnd/>
          </a:ln>
          <a:effectLst/>
        </p:spPr>
      </p:pic>
      <p:pic>
        <p:nvPicPr>
          <p:cNvPr id="5137" name="Picture 17"/>
          <p:cNvPicPr>
            <a:picLocks noChangeAspect="1" noChangeArrowheads="1"/>
          </p:cNvPicPr>
          <p:nvPr/>
        </p:nvPicPr>
        <p:blipFill>
          <a:blip r:embed="rId16"/>
          <a:srcRect/>
          <a:stretch>
            <a:fillRect/>
          </a:stretch>
        </p:blipFill>
        <p:spPr bwMode="auto">
          <a:xfrm>
            <a:off x="4357686" y="2500306"/>
            <a:ext cx="1905000" cy="333375"/>
          </a:xfrm>
          <a:prstGeom prst="rect">
            <a:avLst/>
          </a:prstGeom>
          <a:noFill/>
          <a:ln w="9525">
            <a:noFill/>
            <a:miter lim="800000"/>
            <a:headEnd/>
            <a:tailEnd/>
          </a:ln>
          <a:effectLst/>
        </p:spPr>
      </p:pic>
      <p:pic>
        <p:nvPicPr>
          <p:cNvPr id="5138" name="Picture 18"/>
          <p:cNvPicPr>
            <a:picLocks noChangeAspect="1" noChangeArrowheads="1"/>
          </p:cNvPicPr>
          <p:nvPr/>
        </p:nvPicPr>
        <p:blipFill>
          <a:blip r:embed="rId17"/>
          <a:srcRect/>
          <a:stretch>
            <a:fillRect/>
          </a:stretch>
        </p:blipFill>
        <p:spPr bwMode="auto">
          <a:xfrm>
            <a:off x="4357686" y="3000372"/>
            <a:ext cx="2057400" cy="323850"/>
          </a:xfrm>
          <a:prstGeom prst="rect">
            <a:avLst/>
          </a:prstGeom>
          <a:noFill/>
          <a:ln w="9525">
            <a:noFill/>
            <a:miter lim="800000"/>
            <a:headEnd/>
            <a:tailEnd/>
          </a:ln>
          <a:effectLst/>
        </p:spPr>
      </p:pic>
      <p:pic>
        <p:nvPicPr>
          <p:cNvPr id="5139" name="Picture 19"/>
          <p:cNvPicPr>
            <a:picLocks noChangeAspect="1" noChangeArrowheads="1"/>
          </p:cNvPicPr>
          <p:nvPr/>
        </p:nvPicPr>
        <p:blipFill>
          <a:blip r:embed="rId18"/>
          <a:srcRect/>
          <a:stretch>
            <a:fillRect/>
          </a:stretch>
        </p:blipFill>
        <p:spPr bwMode="auto">
          <a:xfrm>
            <a:off x="6643702" y="1142984"/>
            <a:ext cx="1952625" cy="638175"/>
          </a:xfrm>
          <a:prstGeom prst="rect">
            <a:avLst/>
          </a:prstGeom>
          <a:noFill/>
          <a:ln w="9525">
            <a:noFill/>
            <a:miter lim="800000"/>
            <a:headEnd/>
            <a:tailEnd/>
          </a:ln>
          <a:effectLst/>
        </p:spPr>
      </p:pic>
      <p:pic>
        <p:nvPicPr>
          <p:cNvPr id="5140" name="Picture 20"/>
          <p:cNvPicPr>
            <a:picLocks noChangeAspect="1" noChangeArrowheads="1"/>
          </p:cNvPicPr>
          <p:nvPr/>
        </p:nvPicPr>
        <p:blipFill>
          <a:blip r:embed="rId19"/>
          <a:srcRect/>
          <a:stretch>
            <a:fillRect/>
          </a:stretch>
        </p:blipFill>
        <p:spPr bwMode="auto">
          <a:xfrm>
            <a:off x="6643702" y="1928802"/>
            <a:ext cx="1990725" cy="857250"/>
          </a:xfrm>
          <a:prstGeom prst="rect">
            <a:avLst/>
          </a:prstGeom>
          <a:noFill/>
          <a:ln w="9525">
            <a:noFill/>
            <a:miter lim="800000"/>
            <a:headEnd/>
            <a:tailEnd/>
          </a:ln>
          <a:effectLst/>
        </p:spPr>
      </p:pic>
      <p:pic>
        <p:nvPicPr>
          <p:cNvPr id="5141" name="Picture 21"/>
          <p:cNvPicPr>
            <a:picLocks noChangeAspect="1" noChangeArrowheads="1"/>
          </p:cNvPicPr>
          <p:nvPr/>
        </p:nvPicPr>
        <p:blipFill>
          <a:blip r:embed="rId20"/>
          <a:srcRect/>
          <a:stretch>
            <a:fillRect/>
          </a:stretch>
        </p:blipFill>
        <p:spPr bwMode="auto">
          <a:xfrm>
            <a:off x="6715140" y="3000372"/>
            <a:ext cx="1438275" cy="314325"/>
          </a:xfrm>
          <a:prstGeom prst="rect">
            <a:avLst/>
          </a:prstGeom>
          <a:noFill/>
          <a:ln w="9525">
            <a:noFill/>
            <a:miter lim="800000"/>
            <a:headEnd/>
            <a:tailEnd/>
          </a:ln>
          <a:effectLst/>
        </p:spPr>
      </p:pic>
      <p:pic>
        <p:nvPicPr>
          <p:cNvPr id="5142" name="Picture 22"/>
          <p:cNvPicPr>
            <a:picLocks noChangeAspect="1" noChangeArrowheads="1"/>
          </p:cNvPicPr>
          <p:nvPr/>
        </p:nvPicPr>
        <p:blipFill>
          <a:blip r:embed="rId21"/>
          <a:srcRect/>
          <a:stretch>
            <a:fillRect/>
          </a:stretch>
        </p:blipFill>
        <p:spPr bwMode="auto">
          <a:xfrm>
            <a:off x="5429256" y="3500438"/>
            <a:ext cx="3190875" cy="381000"/>
          </a:xfrm>
          <a:prstGeom prst="rect">
            <a:avLst/>
          </a:prstGeom>
          <a:noFill/>
          <a:ln w="9525">
            <a:noFill/>
            <a:miter lim="800000"/>
            <a:headEnd/>
            <a:tailEnd/>
          </a:ln>
          <a:effectLst/>
        </p:spPr>
      </p:pic>
      <p:pic>
        <p:nvPicPr>
          <p:cNvPr id="5143" name="Picture 23"/>
          <p:cNvPicPr>
            <a:picLocks noChangeAspect="1" noChangeArrowheads="1"/>
          </p:cNvPicPr>
          <p:nvPr/>
        </p:nvPicPr>
        <p:blipFill>
          <a:blip r:embed="rId22"/>
          <a:srcRect/>
          <a:stretch>
            <a:fillRect/>
          </a:stretch>
        </p:blipFill>
        <p:spPr bwMode="auto">
          <a:xfrm>
            <a:off x="5429256" y="4071942"/>
            <a:ext cx="1990725" cy="904875"/>
          </a:xfrm>
          <a:prstGeom prst="rect">
            <a:avLst/>
          </a:prstGeom>
          <a:noFill/>
          <a:ln w="9525">
            <a:noFill/>
            <a:miter lim="800000"/>
            <a:headEnd/>
            <a:tailEnd/>
          </a:ln>
          <a:effectLst/>
        </p:spPr>
      </p:pic>
      <p:pic>
        <p:nvPicPr>
          <p:cNvPr id="5144" name="Picture 24"/>
          <p:cNvPicPr>
            <a:picLocks noChangeAspect="1" noChangeArrowheads="1"/>
          </p:cNvPicPr>
          <p:nvPr/>
        </p:nvPicPr>
        <p:blipFill>
          <a:blip r:embed="rId23"/>
          <a:srcRect/>
          <a:stretch>
            <a:fillRect/>
          </a:stretch>
        </p:blipFill>
        <p:spPr bwMode="auto">
          <a:xfrm>
            <a:off x="6357950" y="5214950"/>
            <a:ext cx="1838325" cy="428625"/>
          </a:xfrm>
          <a:prstGeom prst="rect">
            <a:avLst/>
          </a:prstGeom>
          <a:noFill/>
          <a:ln w="9525">
            <a:noFill/>
            <a:miter lim="800000"/>
            <a:headEnd/>
            <a:tailEnd/>
          </a:ln>
          <a:effectLst/>
        </p:spPr>
      </p:pic>
      <p:pic>
        <p:nvPicPr>
          <p:cNvPr id="5145" name="Picture 25"/>
          <p:cNvPicPr>
            <a:picLocks noChangeAspect="1" noChangeArrowheads="1"/>
          </p:cNvPicPr>
          <p:nvPr/>
        </p:nvPicPr>
        <p:blipFill>
          <a:blip r:embed="rId24"/>
          <a:srcRect/>
          <a:stretch>
            <a:fillRect/>
          </a:stretch>
        </p:blipFill>
        <p:spPr bwMode="auto">
          <a:xfrm>
            <a:off x="6357950" y="5929330"/>
            <a:ext cx="1933575" cy="581025"/>
          </a:xfrm>
          <a:prstGeom prst="rect">
            <a:avLst/>
          </a:prstGeom>
          <a:noFill/>
          <a:ln w="9525">
            <a:noFill/>
            <a:miter lim="800000"/>
            <a:headEnd/>
            <a:tailEnd/>
          </a:ln>
          <a:effectLst/>
        </p:spPr>
      </p:pic>
      <p:pic>
        <p:nvPicPr>
          <p:cNvPr id="5146" name="Picture 26"/>
          <p:cNvPicPr>
            <a:picLocks noChangeAspect="1" noChangeArrowheads="1"/>
          </p:cNvPicPr>
          <p:nvPr/>
        </p:nvPicPr>
        <p:blipFill>
          <a:blip r:embed="rId25"/>
          <a:srcRect/>
          <a:stretch>
            <a:fillRect/>
          </a:stretch>
        </p:blipFill>
        <p:spPr bwMode="auto">
          <a:xfrm>
            <a:off x="4357686" y="1142984"/>
            <a:ext cx="1981200" cy="342900"/>
          </a:xfrm>
          <a:prstGeom prst="rect">
            <a:avLst/>
          </a:prstGeom>
          <a:noFill/>
          <a:ln w="9525">
            <a:noFill/>
            <a:miter lim="800000"/>
            <a:headEnd/>
            <a:tailEnd/>
          </a:ln>
          <a:effectLst/>
        </p:spPr>
      </p:pic>
      <p:pic>
        <p:nvPicPr>
          <p:cNvPr id="5147" name="Picture 27"/>
          <p:cNvPicPr>
            <a:picLocks noChangeAspect="1" noChangeArrowheads="1"/>
          </p:cNvPicPr>
          <p:nvPr/>
        </p:nvPicPr>
        <p:blipFill>
          <a:blip r:embed="rId26"/>
          <a:srcRect/>
          <a:stretch>
            <a:fillRect/>
          </a:stretch>
        </p:blipFill>
        <p:spPr bwMode="auto">
          <a:xfrm>
            <a:off x="2214546" y="5786454"/>
            <a:ext cx="3028950" cy="400050"/>
          </a:xfrm>
          <a:prstGeom prst="rect">
            <a:avLst/>
          </a:prstGeom>
          <a:noFill/>
          <a:ln w="9525">
            <a:noFill/>
            <a:miter lim="800000"/>
            <a:headEnd/>
            <a:tailEnd/>
          </a:ln>
          <a:effectLst/>
        </p:spPr>
      </p:pic>
      <p:pic>
        <p:nvPicPr>
          <p:cNvPr id="5148" name="Picture 28"/>
          <p:cNvPicPr>
            <a:picLocks noChangeAspect="1" noChangeArrowheads="1"/>
          </p:cNvPicPr>
          <p:nvPr/>
        </p:nvPicPr>
        <p:blipFill>
          <a:blip r:embed="rId27"/>
          <a:srcRect/>
          <a:stretch>
            <a:fillRect/>
          </a:stretch>
        </p:blipFill>
        <p:spPr bwMode="auto">
          <a:xfrm>
            <a:off x="2214546" y="6286520"/>
            <a:ext cx="1752600" cy="419100"/>
          </a:xfrm>
          <a:prstGeom prst="rect">
            <a:avLst/>
          </a:prstGeom>
          <a:noFill/>
          <a:ln w="9525">
            <a:noFill/>
            <a:miter lim="800000"/>
            <a:headEnd/>
            <a:tailEnd/>
          </a:ln>
          <a:effectLst/>
        </p:spPr>
      </p:pic>
      <p:sp>
        <p:nvSpPr>
          <p:cNvPr id="29" name="28 Marcador de pie de página"/>
          <p:cNvSpPr>
            <a:spLocks noGrp="1"/>
          </p:cNvSpPr>
          <p:nvPr>
            <p:ph type="ftr" sz="quarter" idx="11"/>
          </p:nvPr>
        </p:nvSpPr>
        <p:spPr/>
        <p:txBody>
          <a:bodyPr/>
          <a:lstStyle/>
          <a:p>
            <a:r>
              <a:rPr lang="fi-FI" smtClean="0"/>
              <a:t>ING. Juan Jose Nina Charaja</a:t>
            </a:r>
            <a:endParaRPr lang="es-E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0"/>
            <a:ext cx="8229600" cy="1143000"/>
          </a:xfrm>
        </p:spPr>
        <p:txBody>
          <a:bodyPr/>
          <a:lstStyle/>
          <a:p>
            <a:r>
              <a:rPr lang="es-ES" dirty="0" smtClean="0"/>
              <a:t>FRENO DE TRACTO CAMIÓN</a:t>
            </a:r>
            <a:endParaRPr lang="es-ES" dirty="0"/>
          </a:p>
        </p:txBody>
      </p:sp>
      <p:pic>
        <p:nvPicPr>
          <p:cNvPr id="8194" name="Picture 2"/>
          <p:cNvPicPr>
            <a:picLocks noGrp="1" noChangeAspect="1" noChangeArrowheads="1"/>
          </p:cNvPicPr>
          <p:nvPr>
            <p:ph idx="1"/>
          </p:nvPr>
        </p:nvPicPr>
        <p:blipFill>
          <a:blip r:embed="rId2"/>
          <a:srcRect/>
          <a:stretch>
            <a:fillRect/>
          </a:stretch>
        </p:blipFill>
        <p:spPr bwMode="auto">
          <a:xfrm>
            <a:off x="75225" y="1071546"/>
            <a:ext cx="8997369" cy="5786454"/>
          </a:xfrm>
          <a:prstGeom prst="rect">
            <a:avLst/>
          </a:prstGeom>
          <a:noFill/>
          <a:ln w="9525">
            <a:noFill/>
            <a:miter lim="800000"/>
            <a:headEnd/>
            <a:tailEnd/>
          </a:ln>
          <a:effectLst/>
        </p:spPr>
      </p:pic>
      <p:sp>
        <p:nvSpPr>
          <p:cNvPr id="4" name="3 Marcador de pie de página"/>
          <p:cNvSpPr>
            <a:spLocks noGrp="1"/>
          </p:cNvSpPr>
          <p:nvPr>
            <p:ph type="ftr" sz="quarter" idx="11"/>
          </p:nvPr>
        </p:nvSpPr>
        <p:spPr/>
        <p:txBody>
          <a:bodyPr/>
          <a:lstStyle/>
          <a:p>
            <a:r>
              <a:rPr lang="fi-FI" smtClean="0"/>
              <a:t>ING. Juan Jose Nina Charaja</a:t>
            </a:r>
            <a:endParaRPr lang="es-E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a:stretch>
            <a:fillRect/>
          </a:stretch>
        </p:blipFill>
        <p:spPr bwMode="auto">
          <a:xfrm>
            <a:off x="1285852" y="642918"/>
            <a:ext cx="6691988" cy="4786322"/>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17761" y="5500702"/>
            <a:ext cx="9161762" cy="1357298"/>
          </a:xfrm>
          <a:prstGeom prst="rect">
            <a:avLst/>
          </a:prstGeom>
          <a:noFill/>
          <a:ln w="9525">
            <a:noFill/>
            <a:miter lim="800000"/>
            <a:headEnd/>
            <a:tailEnd/>
          </a:ln>
          <a:effectLst/>
        </p:spPr>
      </p:pic>
      <p:sp>
        <p:nvSpPr>
          <p:cNvPr id="5" name="4 Marcador de pie de página"/>
          <p:cNvSpPr>
            <a:spLocks noGrp="1"/>
          </p:cNvSpPr>
          <p:nvPr>
            <p:ph type="ftr" sz="quarter" idx="11"/>
          </p:nvPr>
        </p:nvSpPr>
        <p:spPr/>
        <p:txBody>
          <a:bodyPr/>
          <a:lstStyle/>
          <a:p>
            <a:r>
              <a:rPr lang="fi-FI" smtClean="0"/>
              <a:t>ING. Juan Jose Nina Charaja</a:t>
            </a:r>
            <a:endParaRPr lang="es-ES"/>
          </a:p>
        </p:txBody>
      </p:sp>
      <p:sp>
        <p:nvSpPr>
          <p:cNvPr id="6" name="1 Título"/>
          <p:cNvSpPr>
            <a:spLocks noGrp="1"/>
          </p:cNvSpPr>
          <p:nvPr>
            <p:ph type="title"/>
          </p:nvPr>
        </p:nvSpPr>
        <p:spPr>
          <a:xfrm>
            <a:off x="285720" y="0"/>
            <a:ext cx="8229600" cy="725470"/>
          </a:xfrm>
        </p:spPr>
        <p:txBody>
          <a:bodyPr>
            <a:normAutofit fontScale="90000"/>
          </a:bodyPr>
          <a:lstStyle/>
          <a:p>
            <a:r>
              <a:rPr lang="es-ES" b="1" dirty="0" smtClean="0"/>
              <a:t>FRENOS DE AIRE </a:t>
            </a:r>
            <a:endParaRPr lang="es-E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srcRect/>
          <a:stretch>
            <a:fillRect/>
          </a:stretch>
        </p:blipFill>
        <p:spPr bwMode="auto">
          <a:xfrm>
            <a:off x="0" y="464550"/>
            <a:ext cx="9144000" cy="6399052"/>
          </a:xfrm>
          <a:prstGeom prst="rect">
            <a:avLst/>
          </a:prstGeom>
          <a:noFill/>
          <a:ln w="9525">
            <a:noFill/>
            <a:miter lim="800000"/>
            <a:headEnd/>
            <a:tailEnd/>
          </a:ln>
          <a:effectLst/>
        </p:spPr>
      </p:pic>
      <p:sp>
        <p:nvSpPr>
          <p:cNvPr id="3" name="1 Título"/>
          <p:cNvSpPr>
            <a:spLocks noGrp="1"/>
          </p:cNvSpPr>
          <p:nvPr>
            <p:ph type="title"/>
          </p:nvPr>
        </p:nvSpPr>
        <p:spPr>
          <a:xfrm>
            <a:off x="428596" y="0"/>
            <a:ext cx="8229600" cy="500042"/>
          </a:xfrm>
        </p:spPr>
        <p:txBody>
          <a:bodyPr>
            <a:normAutofit fontScale="90000"/>
          </a:bodyPr>
          <a:lstStyle/>
          <a:p>
            <a:r>
              <a:rPr lang="es-ES" dirty="0" smtClean="0"/>
              <a:t>FRENO DE TRACTO CAMIÓN</a:t>
            </a:r>
            <a:endParaRPr lang="es-ES" dirty="0"/>
          </a:p>
        </p:txBody>
      </p:sp>
      <p:sp>
        <p:nvSpPr>
          <p:cNvPr id="4" name="3 Marcador de pie de página"/>
          <p:cNvSpPr>
            <a:spLocks noGrp="1"/>
          </p:cNvSpPr>
          <p:nvPr>
            <p:ph type="ftr" sz="quarter" idx="11"/>
          </p:nvPr>
        </p:nvSpPr>
        <p:spPr/>
        <p:txBody>
          <a:bodyPr/>
          <a:lstStyle/>
          <a:p>
            <a:r>
              <a:rPr lang="fi-FI" smtClean="0"/>
              <a:t>ING. Juan Jose Nina Charaja</a:t>
            </a:r>
            <a:endParaRPr lang="es-E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429396"/>
          </a:xfrm>
        </p:spPr>
        <p:txBody>
          <a:bodyPr>
            <a:noAutofit/>
          </a:bodyPr>
          <a:lstStyle/>
          <a:p>
            <a:pPr algn="ctr">
              <a:buNone/>
            </a:pPr>
            <a:r>
              <a:rPr lang="es-ES" sz="2400" u="sng" dirty="0" smtClean="0"/>
              <a:t>PARTES:</a:t>
            </a:r>
          </a:p>
          <a:p>
            <a:r>
              <a:rPr lang="es-ES" sz="1400" b="1" dirty="0" smtClean="0"/>
              <a:t>1- COMPRESOR. </a:t>
            </a:r>
            <a:r>
              <a:rPr lang="es-ES" sz="1400" dirty="0" smtClean="0"/>
              <a:t>Es accionado por el motor por medio de engranajes internos comprimiendo el aire a presión que es almacenado en los tanques.</a:t>
            </a:r>
          </a:p>
          <a:p>
            <a:r>
              <a:rPr lang="es-ES" sz="1400" b="1" dirty="0" smtClean="0"/>
              <a:t>2- TANQUES DE SUMINISTRO</a:t>
            </a:r>
            <a:r>
              <a:rPr lang="es-ES" sz="1400" dirty="0" smtClean="0"/>
              <a:t>. Es el encargado de recibir el aire comprimido para luego suministrarlo a los tanques de aire primario y secundario.</a:t>
            </a:r>
          </a:p>
          <a:p>
            <a:r>
              <a:rPr lang="es-ES" sz="1400" b="1" dirty="0" smtClean="0"/>
              <a:t>3- TANQUES DE AIRE PRIMARIO Y SECUNDARIO. </a:t>
            </a:r>
            <a:r>
              <a:rPr lang="es-ES" sz="1400" dirty="0" smtClean="0"/>
              <a:t>Suministra el aire a los sistemas de frenos delanteros o traseros del vehículo automotor.</a:t>
            </a:r>
          </a:p>
          <a:p>
            <a:r>
              <a:rPr lang="es-ES" sz="1400" b="1" dirty="0" smtClean="0"/>
              <a:t>4- VÁLVULA DE SEGURIDAD</a:t>
            </a:r>
            <a:r>
              <a:rPr lang="es-ES" sz="1400" dirty="0" smtClean="0"/>
              <a:t>. En el propio regulador de presión hay instalada una válvulas de seguridad que en caso de avería descarga la presión al exterior.</a:t>
            </a:r>
          </a:p>
          <a:p>
            <a:r>
              <a:rPr lang="es-ES" sz="1400" b="1" dirty="0" smtClean="0"/>
              <a:t>5- VÁLVULAS DE DRENAJE</a:t>
            </a:r>
            <a:r>
              <a:rPr lang="es-ES" sz="1400" dirty="0" smtClean="0"/>
              <a:t>. Permite evacuar los residuos de condensación (agua) que se encuentran en el fondo de los tanques acumuladores.</a:t>
            </a:r>
          </a:p>
          <a:p>
            <a:r>
              <a:rPr lang="es-ES" sz="1400" b="1" dirty="0" smtClean="0"/>
              <a:t>6- SECADOR DE AIRE AUTOMÁTICO</a:t>
            </a:r>
            <a:r>
              <a:rPr lang="es-ES" sz="1400" dirty="0" smtClean="0"/>
              <a:t>. Elimina los vapores de agua y aceite contenidos en el aire, dicha separación se efectúa por centrifugación, un filtro retiene las partículas solidas que pudiera haber, los productos de decantación se eliminan automáticamente.</a:t>
            </a:r>
          </a:p>
          <a:p>
            <a:r>
              <a:rPr lang="es-ES" sz="1400" b="1" dirty="0" smtClean="0"/>
              <a:t>7- GOVERNADOR</a:t>
            </a:r>
            <a:r>
              <a:rPr lang="es-ES" sz="1400" dirty="0" smtClean="0"/>
              <a:t>. Su misión es mantener de forma automática un determinado nivel de presión en los depósitos, cuando hay sobrepresión se abre una válvula dejando escapar el aire comprimido sobrante.</a:t>
            </a:r>
          </a:p>
          <a:p>
            <a:r>
              <a:rPr lang="es-ES" sz="1400" b="1" dirty="0" smtClean="0"/>
              <a:t>8- MANÓMETROS DE PRESION</a:t>
            </a:r>
            <a:r>
              <a:rPr lang="es-ES" sz="1400" dirty="0" smtClean="0"/>
              <a:t>. Es el encargado de indicar la presión de aire en los depósitos y cuando frena la presión de trabajo en las tuberías.</a:t>
            </a:r>
          </a:p>
          <a:p>
            <a:pPr>
              <a:buNone/>
            </a:pPr>
            <a:r>
              <a:rPr lang="es-ES" sz="1400" dirty="0" smtClean="0"/>
              <a:t>         Las medidas de presión las encontramos en:     P.S.I. (1 P.S.I.), Kg/Cm2. (14.2 P.S.I.), Bar. (14.5 P.S.I.), KPa. (0.14 P.S.I.) </a:t>
            </a:r>
          </a:p>
          <a:p>
            <a:r>
              <a:rPr lang="es-ES" sz="1400" b="1" dirty="0" smtClean="0"/>
              <a:t>9- VÁLVULA DE CONTROL DE FRENO DE SERVICIO. </a:t>
            </a:r>
            <a:r>
              <a:rPr lang="es-ES" sz="1400" dirty="0" smtClean="0"/>
              <a:t>La válvula de freno  de servicio es un reductor de doble presión ajustable, permite dosificar con precisión las presiones de salida de forma proporcional al recorrido del pedal.</a:t>
            </a:r>
          </a:p>
          <a:p>
            <a:r>
              <a:rPr lang="es-ES" sz="1400" b="1" dirty="0" smtClean="0"/>
              <a:t>10- VÁLVULA DE DESCARGA. </a:t>
            </a:r>
            <a:r>
              <a:rPr lang="es-ES" sz="1400" dirty="0" smtClean="0"/>
              <a:t>Situada en las bifurcaciones de las canalizaciones tanto de las ruedas traseras como delanteras eliminando automáticamente el aire contenido en los cilindros de las ruedas cuando cesa la acción de frenado.</a:t>
            </a:r>
          </a:p>
          <a:p>
            <a:r>
              <a:rPr lang="es-ES" sz="1400" b="1" dirty="0" smtClean="0"/>
              <a:t>11- CÁMARA DEL FRENO. </a:t>
            </a:r>
            <a:r>
              <a:rPr lang="es-ES" sz="1400" dirty="0" smtClean="0"/>
              <a:t>Recibe una presión neumática que transforma en fuerza mecánica para accionar las zapatas del freno por medio de las palancas del freno.</a:t>
            </a:r>
          </a:p>
        </p:txBody>
      </p:sp>
      <p:sp>
        <p:nvSpPr>
          <p:cNvPr id="4" name="3 Marcador de pie de página"/>
          <p:cNvSpPr>
            <a:spLocks noGrp="1"/>
          </p:cNvSpPr>
          <p:nvPr>
            <p:ph type="ftr" sz="quarter" idx="11"/>
          </p:nvPr>
        </p:nvSpPr>
        <p:spPr/>
        <p:txBody>
          <a:bodyPr/>
          <a:lstStyle/>
          <a:p>
            <a:r>
              <a:rPr lang="fi-FI" smtClean="0"/>
              <a:t>ING. Juan Jose Nina Charaja</a:t>
            </a:r>
            <a:endParaRPr lang="es-E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p:spPr>
        <p:txBody>
          <a:bodyPr>
            <a:noAutofit/>
          </a:bodyPr>
          <a:lstStyle/>
          <a:p>
            <a:pPr>
              <a:buNone/>
            </a:pPr>
            <a:r>
              <a:rPr lang="es-ES" sz="1600" b="1" dirty="0" smtClean="0"/>
              <a:t>CONTINUACION:</a:t>
            </a:r>
          </a:p>
          <a:p>
            <a:r>
              <a:rPr lang="es-ES" sz="1600" b="1" dirty="0" smtClean="0"/>
              <a:t>12- AJUSTADOR DE HOLGURA (RACHE). </a:t>
            </a:r>
            <a:r>
              <a:rPr lang="es-ES" sz="1600" dirty="0" smtClean="0"/>
              <a:t>Los mecanismos de ajustes manuales deben ser utilizados solamente cuando los frenos estén fríos y cuando el freno de estacionamiento no esté accionado. Los ajustadores manuales son compuestos básicamente por un piñón sin fin y una corona conectada con el cuerpo del eje. A medida que las zapatas se desgastan, la aproximación de los patines es realizada manualmente por el accionamiento del piñón sin fin.</a:t>
            </a:r>
          </a:p>
          <a:p>
            <a:r>
              <a:rPr lang="es-ES" sz="1600" b="1" dirty="0" smtClean="0"/>
              <a:t>13- VÁLVULA RELAY. </a:t>
            </a:r>
            <a:r>
              <a:rPr lang="es-ES" sz="1600" dirty="0" smtClean="0"/>
              <a:t>La válvula funciona como una válvula de freno a control remoto que entrega o suelta el aire a las cámaras en respuesta al aire entregado de control desde la válvula de freno de servicio.</a:t>
            </a:r>
          </a:p>
          <a:p>
            <a:r>
              <a:rPr lang="es-ES" sz="1600" b="1" dirty="0" smtClean="0"/>
              <a:t>14- VÁLVULA DE CONTROL MANUAL</a:t>
            </a:r>
            <a:r>
              <a:rPr lang="es-ES" sz="1600" dirty="0" smtClean="0"/>
              <a:t>. La válvula de control manual más conocida como pivote actúa sobre los frenos del semirremolque y es accionada en terrenos especialmente lisos o majados de acuerdo a la necesidad del operador.</a:t>
            </a:r>
          </a:p>
          <a:p>
            <a:r>
              <a:rPr lang="es-ES" sz="1600" b="1" dirty="0" smtClean="0"/>
              <a:t>15- VALVULA CONTROL DE ESTACIONAMIENTO</a:t>
            </a:r>
            <a:r>
              <a:rPr lang="es-ES" sz="1600" dirty="0" smtClean="0"/>
              <a:t>. Es una válvula de empujar-halar, para operar manualmente y esta montada en el tablero de instrumentos y provee al camión o autobús un control de los frenos de estacionamiento. La válvula es sensible a la presión automáticamente se mueve a la posición de aplicación si la presión cae por debajo de 20 a 30 P.S.I</a:t>
            </a:r>
          </a:p>
          <a:p>
            <a:r>
              <a:rPr lang="es-ES" sz="1600" b="1" dirty="0" smtClean="0"/>
              <a:t>16- VÁLVULA DEL FRENO DE SEGURIDAD</a:t>
            </a:r>
            <a:r>
              <a:rPr lang="es-ES" sz="1600" dirty="0" smtClean="0"/>
              <a:t>. Es una válvula de función doble, la función primaria es servir al lado de la de emergencia como válvula de liberación rápida haciendo que la aplicación del freno de servicio y emergencia ocurra simultáneamente.</a:t>
            </a:r>
          </a:p>
          <a:p>
            <a:r>
              <a:rPr lang="es-ES" sz="1600" b="1" dirty="0" smtClean="0"/>
              <a:t>17- LÍNEAS DE AIRE PARA EL SEMIRREMOLQUE</a:t>
            </a:r>
            <a:r>
              <a:rPr lang="es-ES" sz="1600" dirty="0" smtClean="0"/>
              <a:t>. Las conexiones para el freno del semirremolque se realizan a través de las cabezas de acoplamiento, cuya misión es realizar la unión flexible en las instalaciones del freno de aire comprimido entre la unidad tractora y el semirremolque.</a:t>
            </a:r>
          </a:p>
          <a:p>
            <a:endParaRPr lang="es-ES" sz="1600" dirty="0" smtClean="0"/>
          </a:p>
          <a:p>
            <a:r>
              <a:rPr lang="es-ES" sz="1600" b="1" dirty="0" smtClean="0"/>
              <a:t>CABEZAS DE ACOPLAMIENTO</a:t>
            </a:r>
            <a:r>
              <a:rPr lang="es-ES" sz="1600" dirty="0" smtClean="0"/>
              <a:t>: Las que lleva el tracto-camión son de tipo B que dejan pasar aire al semirremolque, pero van equipadas de unas válvulas automáticas de cierre de aire para cuando el tractor y el semirremolque estén desenganchados.</a:t>
            </a:r>
          </a:p>
          <a:p>
            <a:endParaRPr lang="es-ES" sz="1600" dirty="0"/>
          </a:p>
        </p:txBody>
      </p:sp>
      <p:sp>
        <p:nvSpPr>
          <p:cNvPr id="4" name="3 Marcador de pie de página"/>
          <p:cNvSpPr>
            <a:spLocks noGrp="1"/>
          </p:cNvSpPr>
          <p:nvPr>
            <p:ph type="ftr" sz="quarter" idx="11"/>
          </p:nvPr>
        </p:nvSpPr>
        <p:spPr/>
        <p:txBody>
          <a:bodyPr/>
          <a:lstStyle/>
          <a:p>
            <a:r>
              <a:rPr lang="fi-FI" smtClean="0"/>
              <a:t>ING. Juan Jose Nina Charaja</a:t>
            </a:r>
            <a:endParaRPr lang="es-E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1026" name="Picture 2"/>
          <p:cNvPicPr>
            <a:picLocks noGrp="1" noChangeAspect="1" noChangeArrowheads="1"/>
          </p:cNvPicPr>
          <p:nvPr>
            <p:ph idx="1"/>
          </p:nvPr>
        </p:nvPicPr>
        <p:blipFill>
          <a:blip r:embed="rId2"/>
          <a:srcRect/>
          <a:stretch>
            <a:fillRect/>
          </a:stretch>
        </p:blipFill>
        <p:spPr bwMode="auto">
          <a:xfrm>
            <a:off x="71406" y="642918"/>
            <a:ext cx="9048429" cy="6215082"/>
          </a:xfrm>
          <a:prstGeom prst="rect">
            <a:avLst/>
          </a:prstGeom>
          <a:noFill/>
          <a:ln w="9525">
            <a:noFill/>
            <a:miter lim="800000"/>
            <a:headEnd/>
            <a:tailEnd/>
          </a:ln>
          <a:effectLst/>
        </p:spPr>
      </p:pic>
      <p:sp>
        <p:nvSpPr>
          <p:cNvPr id="4" name="3 Marcador de pie de página"/>
          <p:cNvSpPr>
            <a:spLocks noGrp="1"/>
          </p:cNvSpPr>
          <p:nvPr>
            <p:ph type="ftr" sz="quarter" idx="11"/>
          </p:nvPr>
        </p:nvSpPr>
        <p:spPr/>
        <p:txBody>
          <a:bodyPr/>
          <a:lstStyle/>
          <a:p>
            <a:r>
              <a:rPr lang="fi-FI" smtClean="0"/>
              <a:t>ING. Juan Jose Nina Charaja</a:t>
            </a:r>
            <a:endParaRPr lang="es-E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42852"/>
            <a:ext cx="9144000" cy="714380"/>
          </a:xfrm>
          <a:solidFill>
            <a:schemeClr val="tx2">
              <a:lumMod val="20000"/>
              <a:lumOff val="80000"/>
            </a:schemeClr>
          </a:solidFill>
          <a:ln>
            <a:solidFill>
              <a:schemeClr val="accent6">
                <a:lumMod val="50000"/>
              </a:schemeClr>
            </a:solidFill>
          </a:ln>
        </p:spPr>
        <p:txBody>
          <a:bodyPr>
            <a:normAutofit/>
          </a:bodyPr>
          <a:lstStyle/>
          <a:p>
            <a:r>
              <a:rPr lang="es-ES" sz="3600" dirty="0" smtClean="0"/>
              <a:t>Circuito neumático de frenos de un camión.</a:t>
            </a:r>
            <a:endParaRPr lang="es-ES" sz="3600" dirty="0"/>
          </a:p>
        </p:txBody>
      </p:sp>
      <p:pic>
        <p:nvPicPr>
          <p:cNvPr id="1026" name="Picture 2"/>
          <p:cNvPicPr>
            <a:picLocks noGrp="1" noChangeAspect="1" noChangeArrowheads="1"/>
          </p:cNvPicPr>
          <p:nvPr>
            <p:ph idx="1"/>
          </p:nvPr>
        </p:nvPicPr>
        <p:blipFill>
          <a:blip r:embed="rId2"/>
          <a:srcRect/>
          <a:stretch>
            <a:fillRect/>
          </a:stretch>
        </p:blipFill>
        <p:spPr bwMode="auto">
          <a:xfrm>
            <a:off x="2380506" y="928670"/>
            <a:ext cx="6763494" cy="5929330"/>
          </a:xfrm>
          <a:prstGeom prst="rect">
            <a:avLst/>
          </a:prstGeom>
          <a:noFill/>
          <a:ln w="9525">
            <a:noFill/>
            <a:miter lim="800000"/>
            <a:headEnd/>
            <a:tailEnd/>
          </a:ln>
          <a:effectLst/>
        </p:spPr>
      </p:pic>
      <p:sp>
        <p:nvSpPr>
          <p:cNvPr id="5" name="4 Rectángulo"/>
          <p:cNvSpPr/>
          <p:nvPr/>
        </p:nvSpPr>
        <p:spPr>
          <a:xfrm>
            <a:off x="0" y="928670"/>
            <a:ext cx="2357422" cy="4616648"/>
          </a:xfrm>
          <a:prstGeom prst="rect">
            <a:avLst/>
          </a:prstGeom>
          <a:solidFill>
            <a:schemeClr val="bg1"/>
          </a:solidFill>
        </p:spPr>
        <p:txBody>
          <a:bodyPr wrap="square">
            <a:spAutoFit/>
          </a:bodyPr>
          <a:lstStyle/>
          <a:p>
            <a:pPr marL="342900" indent="-342900">
              <a:buAutoNum type="arabicParenR"/>
            </a:pPr>
            <a:r>
              <a:rPr lang="es-ES" sz="1400" dirty="0" smtClean="0"/>
              <a:t>Compresor. </a:t>
            </a:r>
          </a:p>
          <a:p>
            <a:pPr marL="342900" indent="-342900">
              <a:buAutoNum type="arabicParenR"/>
            </a:pPr>
            <a:r>
              <a:rPr lang="es-ES" sz="1400" dirty="0" smtClean="0"/>
              <a:t>Regulador de presión. </a:t>
            </a:r>
          </a:p>
          <a:p>
            <a:pPr marL="342900" indent="-342900">
              <a:buAutoNum type="arabicParenR"/>
            </a:pPr>
            <a:r>
              <a:rPr lang="es-ES" sz="1400" dirty="0" smtClean="0"/>
              <a:t>Secador de aire. </a:t>
            </a:r>
          </a:p>
          <a:p>
            <a:pPr marL="342900" indent="-342900">
              <a:buAutoNum type="arabicParenR"/>
            </a:pPr>
            <a:r>
              <a:rPr lang="es-ES" sz="1400" dirty="0" smtClean="0"/>
              <a:t>Depósito de regeneración. </a:t>
            </a:r>
          </a:p>
          <a:p>
            <a:pPr marL="342900" indent="-342900">
              <a:buAutoNum type="arabicParenR"/>
            </a:pPr>
            <a:r>
              <a:rPr lang="es-ES" sz="1400" dirty="0" smtClean="0"/>
              <a:t>Válvula de protección de cuatro vías. </a:t>
            </a:r>
          </a:p>
          <a:p>
            <a:pPr marL="342900" indent="-342900">
              <a:buAutoNum type="arabicParenR"/>
            </a:pPr>
            <a:r>
              <a:rPr lang="es-ES" sz="1400" dirty="0" smtClean="0"/>
              <a:t>Depósitos de aire comprimido. </a:t>
            </a:r>
          </a:p>
          <a:p>
            <a:pPr marL="342900" indent="-342900">
              <a:buAutoNum type="arabicParenR"/>
            </a:pPr>
            <a:r>
              <a:rPr lang="es-ES" sz="1400" dirty="0" smtClean="0"/>
              <a:t>Válvula de freno de mano. </a:t>
            </a:r>
          </a:p>
          <a:p>
            <a:pPr marL="342900" indent="-342900">
              <a:buAutoNum type="arabicParenR"/>
            </a:pPr>
            <a:r>
              <a:rPr lang="es-ES" sz="1400" dirty="0" smtClean="0"/>
              <a:t>Válvula de descarga del freno de mano.</a:t>
            </a:r>
          </a:p>
          <a:p>
            <a:pPr marL="342900" indent="-342900">
              <a:buAutoNum type="arabicParenR"/>
            </a:pPr>
            <a:r>
              <a:rPr lang="es-ES" sz="1400" dirty="0" smtClean="0"/>
              <a:t>Válvula de freno de servicio. </a:t>
            </a:r>
          </a:p>
          <a:p>
            <a:pPr marL="342900" indent="-342900">
              <a:buAutoNum type="arabicParenR"/>
            </a:pPr>
            <a:r>
              <a:rPr lang="es-ES" sz="1400" dirty="0" smtClean="0"/>
              <a:t>Cámaras de aire de frenos delanteros. </a:t>
            </a:r>
          </a:p>
          <a:p>
            <a:pPr marL="342900" indent="-342900">
              <a:buAutoNum type="arabicParenR"/>
            </a:pPr>
            <a:r>
              <a:rPr lang="es-ES" sz="1400" dirty="0" smtClean="0"/>
              <a:t>Válvula de control del reparto de frenada. </a:t>
            </a:r>
          </a:p>
          <a:p>
            <a:pPr marL="342900" indent="-342900">
              <a:buAutoNum type="arabicParenR"/>
            </a:pPr>
            <a:r>
              <a:rPr lang="es-ES" sz="1400" dirty="0" smtClean="0"/>
              <a:t>Cámaras de aire de frenos traseros.</a:t>
            </a:r>
            <a:endParaRPr lang="es-ES" sz="1400" dirty="0"/>
          </a:p>
        </p:txBody>
      </p:sp>
      <p:sp>
        <p:nvSpPr>
          <p:cNvPr id="6" name="5 Marcador de pie de página"/>
          <p:cNvSpPr>
            <a:spLocks noGrp="1"/>
          </p:cNvSpPr>
          <p:nvPr>
            <p:ph type="ftr" sz="quarter" idx="11"/>
          </p:nvPr>
        </p:nvSpPr>
        <p:spPr/>
        <p:txBody>
          <a:bodyPr/>
          <a:lstStyle/>
          <a:p>
            <a:r>
              <a:rPr lang="fi-FI" smtClean="0"/>
              <a:t>ING. Juan Jose Nina Charaja</a:t>
            </a:r>
            <a:endParaRPr lang="es-E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p:cNvPicPr>
            <a:picLocks noGrp="1"/>
          </p:cNvPicPr>
          <p:nvPr>
            <p:ph idx="1"/>
          </p:nvPr>
        </p:nvPicPr>
        <p:blipFill>
          <a:blip r:embed="rId2"/>
          <a:srcRect l="11548" t="11782" r="11506" b="12069"/>
          <a:stretch>
            <a:fillRect/>
          </a:stretch>
        </p:blipFill>
        <p:spPr bwMode="auto">
          <a:xfrm>
            <a:off x="0" y="0"/>
            <a:ext cx="9144000" cy="6858000"/>
          </a:xfrm>
          <a:prstGeom prst="rect">
            <a:avLst/>
          </a:prstGeom>
          <a:noFill/>
          <a:ln w="9525">
            <a:noFill/>
            <a:miter lim="800000"/>
            <a:headEnd/>
            <a:tailEnd/>
          </a:ln>
        </p:spPr>
      </p:pic>
      <p:sp>
        <p:nvSpPr>
          <p:cNvPr id="5" name="4 Marcador de pie de página"/>
          <p:cNvSpPr>
            <a:spLocks noGrp="1"/>
          </p:cNvSpPr>
          <p:nvPr>
            <p:ph type="ftr" sz="quarter" idx="11"/>
          </p:nvPr>
        </p:nvSpPr>
        <p:spPr/>
        <p:txBody>
          <a:bodyPr/>
          <a:lstStyle/>
          <a:p>
            <a:r>
              <a:rPr lang="fi-FI" smtClean="0"/>
              <a:t>ING. Juan Jose Nina Charaja</a:t>
            </a:r>
            <a:endParaRPr lang="es-E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2050" name="Picture 2"/>
          <p:cNvPicPr>
            <a:picLocks noGrp="1" noChangeAspect="1" noChangeArrowheads="1"/>
          </p:cNvPicPr>
          <p:nvPr>
            <p:ph idx="1"/>
          </p:nvPr>
        </p:nvPicPr>
        <p:blipFill>
          <a:blip r:embed="rId2"/>
          <a:srcRect/>
          <a:stretch>
            <a:fillRect/>
          </a:stretch>
        </p:blipFill>
        <p:spPr bwMode="auto">
          <a:xfrm>
            <a:off x="0" y="0"/>
            <a:ext cx="9118818" cy="6858000"/>
          </a:xfrm>
          <a:prstGeom prst="rect">
            <a:avLst/>
          </a:prstGeom>
          <a:noFill/>
          <a:ln w="9525">
            <a:noFill/>
            <a:miter lim="800000"/>
            <a:headEnd/>
            <a:tailEnd/>
          </a:ln>
          <a:effectLst/>
        </p:spPr>
      </p:pic>
      <p:sp>
        <p:nvSpPr>
          <p:cNvPr id="4" name="3 Marcador de pie de página"/>
          <p:cNvSpPr>
            <a:spLocks noGrp="1"/>
          </p:cNvSpPr>
          <p:nvPr>
            <p:ph type="ftr" sz="quarter" idx="11"/>
          </p:nvPr>
        </p:nvSpPr>
        <p:spPr/>
        <p:txBody>
          <a:bodyPr/>
          <a:lstStyle/>
          <a:p>
            <a:r>
              <a:rPr lang="fi-FI" smtClean="0"/>
              <a:t>ING. Juan Jose Nina Charaja</a:t>
            </a:r>
            <a:endParaRPr lang="es-E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srcRect/>
          <a:stretch>
            <a:fillRect/>
          </a:stretch>
        </p:blipFill>
        <p:spPr bwMode="auto">
          <a:xfrm>
            <a:off x="4071933" y="0"/>
            <a:ext cx="5072067" cy="3516904"/>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1071538" y="3529163"/>
            <a:ext cx="8072462" cy="3328838"/>
          </a:xfrm>
          <a:prstGeom prst="rect">
            <a:avLst/>
          </a:prstGeom>
          <a:noFill/>
          <a:ln w="9525">
            <a:noFill/>
            <a:miter lim="800000"/>
            <a:headEnd/>
            <a:tailEnd/>
          </a:ln>
          <a:effectLst/>
        </p:spPr>
      </p:pic>
      <p:sp>
        <p:nvSpPr>
          <p:cNvPr id="5" name="4 Marcador de pie de página"/>
          <p:cNvSpPr>
            <a:spLocks noGrp="1"/>
          </p:cNvSpPr>
          <p:nvPr>
            <p:ph type="ftr" sz="quarter" idx="11"/>
          </p:nvPr>
        </p:nvSpPr>
        <p:spPr/>
        <p:txBody>
          <a:bodyPr/>
          <a:lstStyle/>
          <a:p>
            <a:r>
              <a:rPr lang="fi-FI" smtClean="0"/>
              <a:t>ING. Juan Jose Nina Charaja</a:t>
            </a:r>
            <a:endParaRPr lang="es-ES"/>
          </a:p>
        </p:txBody>
      </p:sp>
      <p:sp>
        <p:nvSpPr>
          <p:cNvPr id="6" name="1 Título"/>
          <p:cNvSpPr>
            <a:spLocks noGrp="1"/>
          </p:cNvSpPr>
          <p:nvPr>
            <p:ph type="title"/>
          </p:nvPr>
        </p:nvSpPr>
        <p:spPr>
          <a:xfrm>
            <a:off x="0" y="0"/>
            <a:ext cx="3543296" cy="1143000"/>
          </a:xfrm>
        </p:spPr>
        <p:txBody>
          <a:bodyPr>
            <a:normAutofit fontScale="90000"/>
          </a:bodyPr>
          <a:lstStyle/>
          <a:p>
            <a:r>
              <a:rPr lang="es-ES" b="1" dirty="0" smtClean="0"/>
              <a:t>FRENOS DE AIRE </a:t>
            </a:r>
            <a:endParaRPr lang="es-E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srcRect/>
          <a:stretch>
            <a:fillRect/>
          </a:stretch>
        </p:blipFill>
        <p:spPr bwMode="auto">
          <a:xfrm>
            <a:off x="3857620" y="0"/>
            <a:ext cx="4752975" cy="3295650"/>
          </a:xfrm>
          <a:prstGeom prst="rect">
            <a:avLst/>
          </a:prstGeom>
          <a:noFill/>
          <a:ln w="9525">
            <a:noFill/>
            <a:miter lim="800000"/>
            <a:headEnd/>
            <a:tailEnd/>
          </a:ln>
          <a:effectLst/>
        </p:spPr>
      </p:pic>
      <p:pic>
        <p:nvPicPr>
          <p:cNvPr id="7170" name="Picture 2"/>
          <p:cNvPicPr>
            <a:picLocks noChangeAspect="1" noChangeArrowheads="1"/>
          </p:cNvPicPr>
          <p:nvPr/>
        </p:nvPicPr>
        <p:blipFill>
          <a:blip r:embed="rId3"/>
          <a:srcRect/>
          <a:stretch>
            <a:fillRect/>
          </a:stretch>
        </p:blipFill>
        <p:spPr bwMode="auto">
          <a:xfrm>
            <a:off x="571472" y="3339598"/>
            <a:ext cx="8072462" cy="3518402"/>
          </a:xfrm>
          <a:prstGeom prst="rect">
            <a:avLst/>
          </a:prstGeom>
          <a:noFill/>
          <a:ln w="9525">
            <a:noFill/>
            <a:miter lim="800000"/>
            <a:headEnd/>
            <a:tailEnd/>
          </a:ln>
          <a:effectLst/>
        </p:spPr>
      </p:pic>
      <p:sp>
        <p:nvSpPr>
          <p:cNvPr id="5" name="4 Marcador de pie de página"/>
          <p:cNvSpPr>
            <a:spLocks noGrp="1"/>
          </p:cNvSpPr>
          <p:nvPr>
            <p:ph type="ftr" sz="quarter" idx="11"/>
          </p:nvPr>
        </p:nvSpPr>
        <p:spPr/>
        <p:txBody>
          <a:bodyPr/>
          <a:lstStyle/>
          <a:p>
            <a:r>
              <a:rPr lang="fi-FI" smtClean="0"/>
              <a:t>ING. Juan Jose Nina Charaja</a:t>
            </a:r>
            <a:endParaRPr lang="es-ES"/>
          </a:p>
        </p:txBody>
      </p:sp>
      <p:sp>
        <p:nvSpPr>
          <p:cNvPr id="6" name="1 Título"/>
          <p:cNvSpPr>
            <a:spLocks noGrp="1"/>
          </p:cNvSpPr>
          <p:nvPr>
            <p:ph type="title"/>
          </p:nvPr>
        </p:nvSpPr>
        <p:spPr>
          <a:xfrm>
            <a:off x="285720" y="214290"/>
            <a:ext cx="3186106" cy="1143000"/>
          </a:xfrm>
        </p:spPr>
        <p:txBody>
          <a:bodyPr>
            <a:normAutofit fontScale="90000"/>
          </a:bodyPr>
          <a:lstStyle/>
          <a:p>
            <a:r>
              <a:rPr lang="es-ES" b="1" dirty="0" smtClean="0"/>
              <a:t>FRENOS DE AIRE </a:t>
            </a:r>
            <a:endParaRPr lang="es-E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srcRect/>
          <a:stretch>
            <a:fillRect/>
          </a:stretch>
        </p:blipFill>
        <p:spPr bwMode="auto">
          <a:xfrm>
            <a:off x="2742617" y="0"/>
            <a:ext cx="6401383" cy="4438634"/>
          </a:xfrm>
          <a:prstGeom prst="rect">
            <a:avLst/>
          </a:prstGeom>
          <a:noFill/>
          <a:ln w="9525">
            <a:noFill/>
            <a:miter lim="800000"/>
            <a:headEnd/>
            <a:tailEnd/>
          </a:ln>
          <a:effectLst/>
        </p:spPr>
      </p:pic>
      <p:pic>
        <p:nvPicPr>
          <p:cNvPr id="8194" name="Picture 2"/>
          <p:cNvPicPr>
            <a:picLocks noChangeAspect="1" noChangeArrowheads="1"/>
          </p:cNvPicPr>
          <p:nvPr/>
        </p:nvPicPr>
        <p:blipFill>
          <a:blip r:embed="rId3"/>
          <a:srcRect/>
          <a:stretch>
            <a:fillRect/>
          </a:stretch>
        </p:blipFill>
        <p:spPr bwMode="auto">
          <a:xfrm>
            <a:off x="1" y="4455898"/>
            <a:ext cx="9144000" cy="2402102"/>
          </a:xfrm>
          <a:prstGeom prst="rect">
            <a:avLst/>
          </a:prstGeom>
          <a:noFill/>
          <a:ln w="9525">
            <a:noFill/>
            <a:miter lim="800000"/>
            <a:headEnd/>
            <a:tailEnd/>
          </a:ln>
          <a:effectLst/>
        </p:spPr>
      </p:pic>
      <p:sp>
        <p:nvSpPr>
          <p:cNvPr id="5" name="4 Marcador de pie de página"/>
          <p:cNvSpPr>
            <a:spLocks noGrp="1"/>
          </p:cNvSpPr>
          <p:nvPr>
            <p:ph type="ftr" sz="quarter" idx="11"/>
          </p:nvPr>
        </p:nvSpPr>
        <p:spPr/>
        <p:txBody>
          <a:bodyPr/>
          <a:lstStyle/>
          <a:p>
            <a:r>
              <a:rPr lang="fi-FI" smtClean="0"/>
              <a:t>ING. Juan Jose Nina Charaja</a:t>
            </a:r>
            <a:endParaRPr lang="es-ES"/>
          </a:p>
        </p:txBody>
      </p:sp>
      <p:sp>
        <p:nvSpPr>
          <p:cNvPr id="6" name="1 Título"/>
          <p:cNvSpPr>
            <a:spLocks noGrp="1"/>
          </p:cNvSpPr>
          <p:nvPr>
            <p:ph type="title"/>
          </p:nvPr>
        </p:nvSpPr>
        <p:spPr>
          <a:xfrm>
            <a:off x="142844" y="274638"/>
            <a:ext cx="2500330" cy="1143000"/>
          </a:xfrm>
        </p:spPr>
        <p:txBody>
          <a:bodyPr>
            <a:normAutofit fontScale="90000"/>
          </a:bodyPr>
          <a:lstStyle/>
          <a:p>
            <a:r>
              <a:rPr lang="es-ES" b="1" dirty="0" smtClean="0"/>
              <a:t>FRENOS DE AIRE </a:t>
            </a:r>
            <a:endParaRPr lang="es-ES" dirty="0"/>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831</TotalTime>
  <Words>6905</Words>
  <Application>Microsoft Office PowerPoint</Application>
  <PresentationFormat>Presentación en pantalla (4:3)</PresentationFormat>
  <Paragraphs>575</Paragraphs>
  <Slides>66</Slides>
  <Notes>0</Notes>
  <HiddenSlides>0</HiddenSlides>
  <MMClips>0</MMClips>
  <ScaleCrop>false</ScaleCrop>
  <HeadingPairs>
    <vt:vector size="4" baseType="variant">
      <vt:variant>
        <vt:lpstr>Tema</vt:lpstr>
      </vt:variant>
      <vt:variant>
        <vt:i4>1</vt:i4>
      </vt:variant>
      <vt:variant>
        <vt:lpstr>Títulos de diapositiva</vt:lpstr>
      </vt:variant>
      <vt:variant>
        <vt:i4>66</vt:i4>
      </vt:variant>
    </vt:vector>
  </HeadingPairs>
  <TitlesOfParts>
    <vt:vector size="67" baseType="lpstr">
      <vt:lpstr>Tema de Office</vt:lpstr>
      <vt:lpstr>FRENOS DE AIRE</vt:lpstr>
      <vt:lpstr>FRENOS DE AIRE</vt:lpstr>
      <vt:lpstr>Diapositiva 3</vt:lpstr>
      <vt:lpstr>FRENOS DE AIRE </vt:lpstr>
      <vt:lpstr>FRENOS DE AIRE </vt:lpstr>
      <vt:lpstr>FRENOS DE AIRE </vt:lpstr>
      <vt:lpstr>FRENOS DE AIRE </vt:lpstr>
      <vt:lpstr>FRENOS DE AIRE </vt:lpstr>
      <vt:lpstr>FRENOS DE AIRE </vt:lpstr>
      <vt:lpstr>SECADOR DE AIRE</vt:lpstr>
      <vt:lpstr>FILTRO SECADOR DE AIRE</vt:lpstr>
      <vt:lpstr>Diapositiva 12</vt:lpstr>
      <vt:lpstr>Diapositiva 13</vt:lpstr>
      <vt:lpstr>SENSOR DE PRESIÓN DEL AIRE</vt:lpstr>
      <vt:lpstr>CONTACTO DE LA LUZ DEL FRENO</vt:lpstr>
      <vt:lpstr>VÁLVULA PROTECTORA DE CUATRO CIRCUITOS</vt:lpstr>
      <vt:lpstr>VÁLVULA PROTECTORA DE CUATRO CIRCUITOS</vt:lpstr>
      <vt:lpstr>VÁLVULA PROTECTORA DE CUATRO CIRCUITOS</vt:lpstr>
      <vt:lpstr>VÁLVULA DE DESCARGA RÁPIDA</vt:lpstr>
      <vt:lpstr>VÁLVULA DE DESCARGA RÁPIDA (NUEVA)</vt:lpstr>
      <vt:lpstr>VÁLVULA DE DESCARGA RÁPIDA</vt:lpstr>
      <vt:lpstr>VÁLVULA DE DOS VÍAS</vt:lpstr>
      <vt:lpstr>VÁLVULA DEL FRENO DE SERVICIO</vt:lpstr>
      <vt:lpstr>VÁLVULA DEL FRENO DE SERVICIO</vt:lpstr>
      <vt:lpstr>VÁLVULA DEL FRENO DE SERVICIO</vt:lpstr>
      <vt:lpstr>Diapositiva 26</vt:lpstr>
      <vt:lpstr>Diapositiva 27</vt:lpstr>
      <vt:lpstr>VÁLVULA PROTECTORA DE CUATRO CIRCUITOS</vt:lpstr>
      <vt:lpstr>VÁLVULA DEL FRENO DE ESTACIONAMIENTO</vt:lpstr>
      <vt:lpstr>VÁLVULA DEL FRENO DE ESTACIONAMIENTO</vt:lpstr>
      <vt:lpstr>VÁLVULA DEL FRENO DE ESTACIONAMIENTO</vt:lpstr>
      <vt:lpstr>Diapositiva 32</vt:lpstr>
      <vt:lpstr>VÁLVULA DEL FRENO DE ESTACIONAMIENTO</vt:lpstr>
      <vt:lpstr>VÁLVULA RELÉ</vt:lpstr>
      <vt:lpstr>Diapositiva 35</vt:lpstr>
      <vt:lpstr>VÁLVULA RELÉ</vt:lpstr>
      <vt:lpstr>Diapositiva 37</vt:lpstr>
      <vt:lpstr>Diapositiva 38</vt:lpstr>
      <vt:lpstr>Diapositiva 39</vt:lpstr>
      <vt:lpstr>Diapositiva 40</vt:lpstr>
      <vt:lpstr>VISTA EXPUESTA DE LA VÁLVULA RELË</vt:lpstr>
      <vt:lpstr>VÁLVULA DE BLOQUEO</vt:lpstr>
      <vt:lpstr>FUNCIONAMIENTO VÁLVULA DE BLOQUEO</vt:lpstr>
      <vt:lpstr>Diapositiva 44</vt:lpstr>
      <vt:lpstr>Diapositiva 45</vt:lpstr>
      <vt:lpstr>VÁLVULA DE DRENO MANUAL</vt:lpstr>
      <vt:lpstr>VÁLVULA DE PROVISIÓN</vt:lpstr>
      <vt:lpstr>Cilindro de los frenos - Cámara simple (Ruedas delanteras)</vt:lpstr>
      <vt:lpstr>Cilindro de los frenos- Cámara doble (Ruedas traseras)</vt:lpstr>
      <vt:lpstr>Funcionamiento</vt:lpstr>
      <vt:lpstr>Funcionamiento</vt:lpstr>
      <vt:lpstr>Funcionamiento</vt:lpstr>
      <vt:lpstr>Vista expuesta del cilindro del freno de cámara doble</vt:lpstr>
      <vt:lpstr>Circuito Neumático Completo</vt:lpstr>
      <vt:lpstr>VALVULA DE CUATRO VÍAS</vt:lpstr>
      <vt:lpstr>EL MÁS SIMPLE</vt:lpstr>
      <vt:lpstr>Frenos de tracto camión</vt:lpstr>
      <vt:lpstr>Descripción de freno de tracto camión</vt:lpstr>
      <vt:lpstr>FRENO DE TRACTO CAMIÓN</vt:lpstr>
      <vt:lpstr>FRENO DE TRACTO CAMIÓN</vt:lpstr>
      <vt:lpstr>Diapositiva 61</vt:lpstr>
      <vt:lpstr>Diapositiva 62</vt:lpstr>
      <vt:lpstr>Diapositiva 63</vt:lpstr>
      <vt:lpstr>Circuito neumático de frenos de un camión.</vt:lpstr>
      <vt:lpstr>Diapositiva 65</vt:lpstr>
      <vt:lpstr>Diapositiva 66</vt:lpstr>
    </vt:vector>
  </TitlesOfParts>
  <Company>SystemNet Computer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FRENOS DE AIRE</dc:title>
  <dc:creator>WinXP</dc:creator>
  <cp:lastModifiedBy>WinXP</cp:lastModifiedBy>
  <cp:revision>184</cp:revision>
  <dcterms:created xsi:type="dcterms:W3CDTF">2011-11-25T00:22:24Z</dcterms:created>
  <dcterms:modified xsi:type="dcterms:W3CDTF">2011-11-27T11:41:04Z</dcterms:modified>
</cp:coreProperties>
</file>