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65" r:id="rId4"/>
    <p:sldId id="266" r:id="rId5"/>
    <p:sldId id="267" r:id="rId6"/>
    <p:sldId id="264" r:id="rId7"/>
    <p:sldId id="258" r:id="rId8"/>
    <p:sldId id="259" r:id="rId9"/>
    <p:sldId id="260" r:id="rId10"/>
    <p:sldId id="261" r:id="rId11"/>
    <p:sldId id="263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CB706-6110-4114-BC7A-F4EDDF6316A1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551C6-05AD-4B71-95E6-21776B4757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30824-85A9-40D1-BBF0-2F09053F2D9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99A82-DF2F-4C16-9597-41C52D6E59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6559C-8A29-4DEC-9865-AEA5A32F566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D3B32-C346-49AD-AE26-97AE30ACD14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34F78-57DD-4692-8BDB-CC1E9C53821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51589-6A29-4235-BF95-D24E53E6509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A47B2-06B1-4DAC-8671-C71E395D6A1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872F-882B-420B-8F5F-205BF846BF3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5F0A3-BCFE-4E36-B4C6-D576AF378B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9C9A9-9030-4732-8470-D758FEDD17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1DEAD-A64F-4973-8B7E-F5D083C0E65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2" y="152400"/>
            <a:ext cx="5688623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B929-6D67-42E8-867B-FF3CC07119E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BFB4B-DA37-415A-9CC3-B4EC835D9473}" type="datetimeFigureOut">
              <a:rPr lang="es-ES" smtClean="0"/>
              <a:pPr/>
              <a:t>24/11/2011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E891A-C7DA-4D29-9134-C7DF5144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68EF6AD-6B4A-49AB-9CE3-994C27731335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1031" name="Picture 7" descr="A:\paint.GIF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14300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98632" y="2143118"/>
            <a:ext cx="575945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6000" b="1" dirty="0" smtClean="0">
                <a:solidFill>
                  <a:srgbClr val="C00000"/>
                </a:solidFill>
              </a:rPr>
              <a:t>LEY DE GASES</a:t>
            </a:r>
            <a:endParaRPr lang="es-ES" sz="6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71736" y="4143380"/>
            <a:ext cx="3929090" cy="104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Ing</a:t>
            </a:r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. </a:t>
            </a:r>
            <a:r>
              <a:rPr lang="es-ES" sz="2000" b="1" dirty="0" smtClean="0">
                <a:solidFill>
                  <a:srgbClr val="0000FF"/>
                </a:solidFill>
                <a:latin typeface="Arial" charset="0"/>
              </a:rPr>
              <a:t>Juan J. Nina Charaja</a:t>
            </a:r>
          </a:p>
          <a:p>
            <a:pPr algn="ctr">
              <a:spcBef>
                <a:spcPct val="50000"/>
              </a:spcBef>
            </a:pPr>
            <a:r>
              <a:rPr lang="es-ES" sz="1200" b="1" dirty="0" smtClean="0">
                <a:solidFill>
                  <a:srgbClr val="0000FF"/>
                </a:solidFill>
                <a:latin typeface="Arial" charset="0"/>
              </a:rPr>
              <a:t>CIP 99002</a:t>
            </a:r>
            <a:endParaRPr lang="es-ES" sz="1050" b="1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rgbClr val="00B0F0"/>
                </a:solidFill>
                <a:latin typeface="Arial" charset="0"/>
              </a:rPr>
              <a:t>juan_jose.24@hotmail.com</a:t>
            </a:r>
            <a:r>
              <a:rPr lang="es-ES" sz="1600" b="1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s-ES" sz="16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00364" y="5715019"/>
            <a:ext cx="300039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solidFill>
                  <a:srgbClr val="C00000"/>
                </a:solidFill>
              </a:rPr>
              <a:t>Docente de Mecánica Automotriz</a:t>
            </a:r>
            <a:endParaRPr lang="es-ES" sz="1400" b="1" dirty="0">
              <a:solidFill>
                <a:srgbClr val="C00000"/>
              </a:solidFill>
            </a:endParaRPr>
          </a:p>
        </p:txBody>
      </p:sp>
      <p:pic>
        <p:nvPicPr>
          <p:cNvPr id="2061" name="Picture 13" descr="D:\Mis imágenes\Imagen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54" y="3929066"/>
            <a:ext cx="1821670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28795" y="278950"/>
            <a:ext cx="5429288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INSTITUTO DE</a:t>
            </a:r>
            <a:r>
              <a:rPr kumimoji="0" lang="es-ES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EDUCACIÓN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SUPERIOR TECNOLÓGICO PÚBLICO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“FRANCISCO DE PAULA GONZALES VIGIL”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TACNA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Revalidado por el Ministerio de Educación R.D. Nº 0668-2006-ED y R.D. Nº 0025-2007-ED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D:\Mis imágenes\logo 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32" y="3929066"/>
            <a:ext cx="1444635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D:\Mis imágenes\LOGO 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929198"/>
            <a:ext cx="1428760" cy="18735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D:\Mis imágenes\CI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56" y="243568"/>
            <a:ext cx="1406524" cy="1614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996" y="214290"/>
            <a:ext cx="1639026" cy="16225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RESUMEN DE LA LEY DE LOS GASES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874" y="1285862"/>
            <a:ext cx="8800582" cy="53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Times New Roman" pitchFamily="18" charset="0"/>
              </a:rPr>
              <a:t>Propiedades de los fluidos, principios básicos</a:t>
            </a:r>
            <a:r>
              <a:rPr lang="es-ES">
                <a:latin typeface="Arial Black" pitchFamily="34" charset="0"/>
              </a:rPr>
              <a:t> </a:t>
            </a:r>
            <a:endParaRPr lang="es-ES_tradnl">
              <a:latin typeface="Arial Black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883877" y="2514605"/>
            <a:ext cx="3727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Presión = Fuerza / Superficie</a:t>
            </a:r>
            <a:r>
              <a:rPr lang="es-ES" sz="2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1693" y="1752605"/>
            <a:ext cx="829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Presión</a:t>
            </a:r>
            <a:r>
              <a:rPr lang="es-ES" sz="2000">
                <a:latin typeface="Arial" charset="0"/>
                <a:cs typeface="Arial" charset="0"/>
              </a:rPr>
              <a:t>: se define como la relación entre la fuerza ejercida sobre la superficie de un cuerpo.</a:t>
            </a:r>
            <a:endParaRPr lang="es-ES" sz="2000">
              <a:latin typeface="Arial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51692" y="3032130"/>
            <a:ext cx="675249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Arial" charset="0"/>
                <a:cs typeface="Arial" charset="0"/>
              </a:rPr>
              <a:t>Unidades</a:t>
            </a:r>
            <a:r>
              <a:rPr lang="en-GB" sz="2000" b="1">
                <a:latin typeface="Arial" charset="0"/>
                <a:cs typeface="Arial" charset="0"/>
              </a:rPr>
              <a:t>: 1 atmósfera ≈ 1 bar = 1 kg/cm</a:t>
            </a:r>
            <a:r>
              <a:rPr lang="en-GB" sz="2000" b="1" baseline="30000">
                <a:latin typeface="Arial" charset="0"/>
                <a:cs typeface="Arial" charset="0"/>
              </a:rPr>
              <a:t>2</a:t>
            </a:r>
            <a:r>
              <a:rPr lang="en-GB" sz="2000" b="1">
                <a:latin typeface="Arial" charset="0"/>
                <a:cs typeface="Arial" charset="0"/>
              </a:rPr>
              <a:t> = 10</a:t>
            </a:r>
            <a:r>
              <a:rPr lang="en-GB" sz="2000" b="1" baseline="30000">
                <a:latin typeface="Arial" charset="0"/>
                <a:cs typeface="Arial" charset="0"/>
              </a:rPr>
              <a:t>5</a:t>
            </a:r>
            <a:r>
              <a:rPr lang="en-GB" sz="2000" b="1">
                <a:latin typeface="Arial" charset="0"/>
                <a:cs typeface="Arial" charset="0"/>
              </a:rPr>
              <a:t> pascal</a:t>
            </a:r>
            <a:r>
              <a:rPr lang="es-ES" sz="2000" b="1">
                <a:latin typeface="Arial" charset="0"/>
              </a:rPr>
              <a:t> 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22031" y="3657600"/>
            <a:ext cx="829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 b="1">
                <a:solidFill>
                  <a:schemeClr val="accent2"/>
                </a:solidFill>
                <a:latin typeface="Arial" charset="0"/>
                <a:cs typeface="Arial" charset="0"/>
              </a:rPr>
              <a:t>Caudal</a:t>
            </a:r>
            <a:r>
              <a:rPr lang="es-ES" sz="2000">
                <a:latin typeface="Arial" charset="0"/>
                <a:cs typeface="Arial" charset="0"/>
              </a:rPr>
              <a:t>: es la cantidad de fluido que atraviesa la unidad de superficie en la unidad de tiempo.</a:t>
            </a:r>
            <a:endParaRPr lang="es-ES" sz="2000">
              <a:latin typeface="Arial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48708" y="4419605"/>
            <a:ext cx="344658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accent2"/>
                </a:solidFill>
                <a:latin typeface="Arial" charset="0"/>
                <a:cs typeface="Arial" charset="0"/>
              </a:rPr>
              <a:t>Caudal = Volumen / tiempo</a:t>
            </a:r>
            <a:r>
              <a:rPr lang="es-ES" sz="1200">
                <a:solidFill>
                  <a:schemeClr val="accent2"/>
                </a:solidFill>
              </a:rPr>
              <a:t> </a:t>
            </a:r>
            <a:endParaRPr lang="es-E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92369" y="5029205"/>
            <a:ext cx="766689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993300"/>
                </a:solidFill>
                <a:latin typeface="Arial" charset="0"/>
                <a:cs typeface="Arial" charset="0"/>
              </a:rPr>
              <a:t>Potencia</a:t>
            </a:r>
            <a:r>
              <a:rPr lang="es-ES" sz="2000">
                <a:latin typeface="Arial" charset="0"/>
                <a:cs typeface="Arial" charset="0"/>
              </a:rPr>
              <a:t>: es la presión que ejercemos multiplicada por el caudal.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954216" y="5715005"/>
            <a:ext cx="400929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993300"/>
                </a:solidFill>
                <a:latin typeface="Arial" charset="0"/>
                <a:cs typeface="Arial" charset="0"/>
              </a:rPr>
              <a:t>W(potencia) = Presión * Caudal</a:t>
            </a:r>
            <a:r>
              <a:rPr lang="es-ES" sz="1200">
                <a:solidFill>
                  <a:srgbClr val="993300"/>
                </a:solidFill>
              </a:rPr>
              <a:t> </a:t>
            </a:r>
            <a:endParaRPr lang="es-ES" sz="240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 Black" pitchFamily="34" charset="0"/>
              </a:rPr>
              <a:t>Presión atmosférica, absoluta y relativa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38" y="2663830"/>
            <a:ext cx="5134708" cy="3694113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62707" y="1828800"/>
            <a:ext cx="724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rgbClr val="FF0000"/>
                </a:solidFill>
                <a:latin typeface="Arial" charset="0"/>
                <a:cs typeface="Arial" charset="0"/>
              </a:rPr>
              <a:t>Los manómetros indican el valor de presión relativa</a:t>
            </a:r>
            <a:r>
              <a:rPr lang="es-ES" sz="24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 Black" pitchFamily="34" charset="0"/>
              </a:rPr>
              <a:t>Fundamentos físicos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92369" y="1828805"/>
            <a:ext cx="759655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La ley de los gases perfectos relaciona tres magnitudes, presión (P), volumen (V) y temperatura (T), mediante la siguiente fórmula:</a:t>
            </a:r>
            <a:endParaRPr lang="es-ES" sz="2000">
              <a:latin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094893" y="2667005"/>
            <a:ext cx="203981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993300"/>
                </a:solidFill>
                <a:latin typeface="Arial" charset="0"/>
                <a:cs typeface="Arial" charset="0"/>
              </a:rPr>
              <a:t>P * V =m * R * T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336431" y="3733803"/>
            <a:ext cx="49236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Donde : </a:t>
            </a:r>
            <a:endParaRPr lang="es-ES" sz="200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solidFill>
                  <a:srgbClr val="993300"/>
                </a:solidFill>
                <a:latin typeface="Arial" charset="0"/>
                <a:cs typeface="Arial" charset="0"/>
              </a:rPr>
              <a:t>P</a:t>
            </a:r>
            <a:r>
              <a:rPr lang="es-ES" sz="2000">
                <a:latin typeface="Arial" charset="0"/>
                <a:cs typeface="Arial" charset="0"/>
              </a:rPr>
              <a:t> = presión (N/m</a:t>
            </a:r>
            <a:r>
              <a:rPr lang="es-ES" sz="2000" baseline="30000">
                <a:latin typeface="Arial" charset="0"/>
                <a:cs typeface="Arial" charset="0"/>
              </a:rPr>
              <a:t>2</a:t>
            </a:r>
            <a:r>
              <a:rPr lang="es-ES" sz="2000">
                <a:latin typeface="Arial" charset="0"/>
                <a:cs typeface="Arial" charset="0"/>
              </a:rPr>
              <a:t>).</a:t>
            </a:r>
            <a:endParaRPr lang="es-ES" sz="200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solidFill>
                  <a:srgbClr val="993300"/>
                </a:solidFill>
                <a:latin typeface="Arial" charset="0"/>
                <a:cs typeface="Arial" charset="0"/>
              </a:rPr>
              <a:t>V</a:t>
            </a:r>
            <a:r>
              <a:rPr lang="es-ES" sz="2000">
                <a:latin typeface="Arial" charset="0"/>
                <a:cs typeface="Arial" charset="0"/>
              </a:rPr>
              <a:t> = volumen especifico</a:t>
            </a:r>
            <a:r>
              <a:rPr lang="es-ES" sz="2000">
                <a:latin typeface="Arial" charset="0"/>
                <a:cs typeface="Times New Roman" pitchFamily="18" charset="0"/>
              </a:rPr>
              <a:t> (</a:t>
            </a:r>
            <a:r>
              <a:rPr lang="es-ES" sz="2000">
                <a:latin typeface="Arial" charset="0"/>
                <a:cs typeface="Arial" charset="0"/>
              </a:rPr>
              <a:t>m</a:t>
            </a:r>
            <a:r>
              <a:rPr lang="es-ES" sz="2000" baseline="30000">
                <a:latin typeface="Arial" charset="0"/>
                <a:cs typeface="Arial" charset="0"/>
              </a:rPr>
              <a:t>3</a:t>
            </a:r>
            <a:r>
              <a:rPr lang="es-ES" sz="2000">
                <a:latin typeface="Arial" charset="0"/>
                <a:cs typeface="Arial" charset="0"/>
              </a:rPr>
              <a:t>/kg) .</a:t>
            </a:r>
            <a:endParaRPr lang="es-ES" sz="200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solidFill>
                  <a:srgbClr val="993300"/>
                </a:solidFill>
                <a:latin typeface="Arial" charset="0"/>
                <a:cs typeface="Arial" charset="0"/>
              </a:rPr>
              <a:t>m </a:t>
            </a:r>
            <a:r>
              <a:rPr lang="es-ES" sz="2000">
                <a:latin typeface="Arial" charset="0"/>
                <a:cs typeface="Arial" charset="0"/>
              </a:rPr>
              <a:t>= masa (kg).</a:t>
            </a:r>
            <a:endParaRPr lang="es-ES" sz="200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solidFill>
                  <a:srgbClr val="993300"/>
                </a:solidFill>
                <a:latin typeface="Arial" charset="0"/>
                <a:cs typeface="Arial" charset="0"/>
              </a:rPr>
              <a:t>R</a:t>
            </a:r>
            <a:r>
              <a:rPr lang="es-ES" sz="2000">
                <a:latin typeface="Arial" charset="0"/>
                <a:cs typeface="Arial" charset="0"/>
              </a:rPr>
              <a:t> = constante del aire (R = 286,9 J/kg*ºk).</a:t>
            </a:r>
            <a:endParaRPr lang="es-ES" sz="2000">
              <a:latin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solidFill>
                  <a:srgbClr val="993300"/>
                </a:solidFill>
                <a:latin typeface="Arial" charset="0"/>
                <a:cs typeface="Arial" charset="0"/>
              </a:rPr>
              <a:t>T</a:t>
            </a:r>
            <a:r>
              <a:rPr lang="es-ES" sz="2000">
                <a:latin typeface="Arial" charset="0"/>
                <a:cs typeface="Arial" charset="0"/>
              </a:rPr>
              <a:t> = temperatura (ºk)</a:t>
            </a:r>
            <a:endParaRPr lang="es-E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 Black" pitchFamily="34" charset="0"/>
              </a:rPr>
              <a:t>Fundamentos físicos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03385" y="1600201"/>
            <a:ext cx="77372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- Si mantenemos constante la temperatura tenemos:</a:t>
            </a:r>
            <a:endParaRPr lang="es-ES" sz="2000">
              <a:latin typeface="Times New Roman" pitchFamily="18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43200" y="1981205"/>
            <a:ext cx="302455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449263" algn="r"/>
                <a:tab pos="2700338" algn="ctr"/>
                <a:tab pos="5400675" algn="r"/>
              </a:tabLst>
            </a:pPr>
            <a:r>
              <a:rPr lang="fr-FR" sz="2000" b="1">
                <a:solidFill>
                  <a:srgbClr val="FF0000"/>
                </a:solidFill>
                <a:latin typeface="Arial" charset="0"/>
                <a:cs typeface="Arial" charset="0"/>
              </a:rPr>
              <a:t>P * V = cte.</a:t>
            </a:r>
            <a:endParaRPr lang="es-ES" sz="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14400" y="2362205"/>
            <a:ext cx="555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Luego en dos estados distintos tendremos:</a:t>
            </a:r>
            <a:endParaRPr lang="es-ES" sz="2000">
              <a:latin typeface="Times New Roman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984740" y="2925766"/>
            <a:ext cx="2321169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 * V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 = P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 * V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endParaRPr lang="es-ES" sz="20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 </a:t>
            </a:r>
            <a:endParaRPr lang="es-ES" sz="2000" b="1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 / P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 = V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 /V</a:t>
            </a:r>
            <a:r>
              <a:rPr lang="es-ES" sz="2000" b="1" baseline="-30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s-ES" sz="2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134710" y="3032130"/>
            <a:ext cx="295421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 b="1">
                <a:solidFill>
                  <a:srgbClr val="FF0000"/>
                </a:solidFill>
                <a:latin typeface="Arial" charset="0"/>
                <a:cs typeface="Arial" charset="0"/>
              </a:rPr>
              <a:t>ley de Boyle-Mariotte</a:t>
            </a:r>
            <a:endParaRPr lang="es-ES" sz="2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2" y="3581400"/>
            <a:ext cx="3745523" cy="281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 Black" pitchFamily="34" charset="0"/>
              </a:rPr>
              <a:t>Fundamentos físicos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33046" y="1676401"/>
            <a:ext cx="6049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latin typeface="Arial" charset="0"/>
                <a:cs typeface="Arial" charset="0"/>
              </a:rPr>
              <a:t>Si ahora mantenemos la presión constante tenemos.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954215" y="2057405"/>
            <a:ext cx="13364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  <a:latin typeface="Arial" charset="0"/>
                <a:cs typeface="Arial" charset="0"/>
              </a:rPr>
              <a:t>V/T = cte.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03387" y="2438401"/>
            <a:ext cx="4783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Luego en dos estados distintos tendremos:</a:t>
            </a:r>
            <a:endParaRPr lang="es-ES" sz="2000">
              <a:latin typeface="Arial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954216" y="2819405"/>
            <a:ext cx="189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  <a:latin typeface="Arial" charset="0"/>
                <a:cs typeface="Arial" charset="0"/>
              </a:rPr>
              <a:t>V</a:t>
            </a:r>
            <a:r>
              <a:rPr lang="fr-FR" sz="2000" b="1" baseline="-30000">
                <a:solidFill>
                  <a:schemeClr val="accent2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>
                <a:solidFill>
                  <a:schemeClr val="accent2"/>
                </a:solidFill>
                <a:latin typeface="Arial" charset="0"/>
                <a:cs typeface="Arial" charset="0"/>
              </a:rPr>
              <a:t>/T</a:t>
            </a:r>
            <a:r>
              <a:rPr lang="fr-FR" sz="2000" b="1" baseline="-30000">
                <a:solidFill>
                  <a:schemeClr val="accent2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>
                <a:solidFill>
                  <a:schemeClr val="accent2"/>
                </a:solidFill>
                <a:latin typeface="Arial" charset="0"/>
                <a:cs typeface="Arial" charset="0"/>
              </a:rPr>
              <a:t> = V</a:t>
            </a:r>
            <a:r>
              <a:rPr lang="fr-FR" sz="2000" b="1" baseline="-3000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fr-FR" sz="2000" b="1">
                <a:solidFill>
                  <a:schemeClr val="accent2"/>
                </a:solidFill>
                <a:latin typeface="Arial" charset="0"/>
                <a:cs typeface="Arial" charset="0"/>
              </a:rPr>
              <a:t>/T</a:t>
            </a:r>
            <a:r>
              <a:rPr lang="fr-FR" sz="2000" b="1" baseline="-30000">
                <a:solidFill>
                  <a:schemeClr val="accent2"/>
                </a:solidFill>
                <a:latin typeface="Arial" charset="0"/>
                <a:cs typeface="Arial" charset="0"/>
              </a:rPr>
              <a:t>2</a:t>
            </a:r>
            <a:r>
              <a:rPr lang="es-ES" sz="20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486400" y="2819401"/>
            <a:ext cx="2391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accent2"/>
                </a:solidFill>
                <a:latin typeface="Arial" charset="0"/>
                <a:cs typeface="Arial" charset="0"/>
              </a:rPr>
              <a:t>ley de Gay-Lussac</a:t>
            </a:r>
            <a:r>
              <a:rPr lang="es-ES" sz="2000" b="1">
                <a:latin typeface="Arial" charset="0"/>
              </a:rPr>
              <a:t> 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33046" y="3733801"/>
            <a:ext cx="6049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>
                <a:latin typeface="Arial" charset="0"/>
                <a:cs typeface="Arial" charset="0"/>
              </a:rPr>
              <a:t>Si ahora mantenemos </a:t>
            </a:r>
            <a:r>
              <a:rPr lang="es-ES_tradnl" sz="2000">
                <a:latin typeface="Arial" charset="0"/>
                <a:cs typeface="Arial" charset="0"/>
              </a:rPr>
              <a:t>el volumen</a:t>
            </a:r>
            <a:r>
              <a:rPr lang="es-ES" sz="2000">
                <a:latin typeface="Arial" charset="0"/>
                <a:cs typeface="Arial" charset="0"/>
              </a:rPr>
              <a:t> constante tenemos.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569" y="4267205"/>
            <a:ext cx="133643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993300"/>
                </a:solidFill>
                <a:latin typeface="Arial" charset="0"/>
                <a:cs typeface="Arial" charset="0"/>
              </a:rPr>
              <a:t>P/T = cte.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633046" y="4648201"/>
            <a:ext cx="47830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tabLst>
                <a:tab pos="449263" algn="r"/>
                <a:tab pos="2700338" algn="ctr"/>
                <a:tab pos="5400675" algn="r"/>
              </a:tabLst>
            </a:pPr>
            <a:r>
              <a:rPr lang="es-ES" sz="2000">
                <a:latin typeface="Arial" charset="0"/>
                <a:cs typeface="Arial" charset="0"/>
              </a:rPr>
              <a:t>Luego en dos estados distintos tendremos:</a:t>
            </a:r>
            <a:endParaRPr lang="es-ES" sz="2000">
              <a:latin typeface="Arial" charset="0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094893" y="5105405"/>
            <a:ext cx="189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49263" algn="r"/>
                <a:tab pos="2700338" algn="ctr"/>
                <a:tab pos="5400675" algn="r"/>
              </a:tabLst>
            </a:pPr>
            <a:r>
              <a:rPr lang="fr-FR" sz="2000" b="1">
                <a:solidFill>
                  <a:srgbClr val="993300"/>
                </a:solidFill>
                <a:latin typeface="Arial" charset="0"/>
                <a:cs typeface="Arial" charset="0"/>
              </a:rPr>
              <a:t>P</a:t>
            </a:r>
            <a:r>
              <a:rPr lang="fr-FR" sz="2000" b="1" baseline="-30000">
                <a:solidFill>
                  <a:srgbClr val="993300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>
                <a:solidFill>
                  <a:srgbClr val="993300"/>
                </a:solidFill>
                <a:latin typeface="Arial" charset="0"/>
                <a:cs typeface="Arial" charset="0"/>
              </a:rPr>
              <a:t>/T</a:t>
            </a:r>
            <a:r>
              <a:rPr lang="fr-FR" sz="2000" b="1" baseline="-30000">
                <a:solidFill>
                  <a:srgbClr val="993300"/>
                </a:solidFill>
                <a:latin typeface="Arial" charset="0"/>
                <a:cs typeface="Arial" charset="0"/>
              </a:rPr>
              <a:t>1</a:t>
            </a:r>
            <a:r>
              <a:rPr lang="fr-FR" sz="2000" b="1">
                <a:solidFill>
                  <a:srgbClr val="993300"/>
                </a:solidFill>
                <a:latin typeface="Arial" charset="0"/>
                <a:cs typeface="Arial" charset="0"/>
              </a:rPr>
              <a:t> = P</a:t>
            </a:r>
            <a:r>
              <a:rPr lang="fr-FR" sz="2000" b="1" baseline="-30000">
                <a:solidFill>
                  <a:srgbClr val="993300"/>
                </a:solidFill>
                <a:latin typeface="Arial" charset="0"/>
                <a:cs typeface="Arial" charset="0"/>
              </a:rPr>
              <a:t>2</a:t>
            </a:r>
            <a:r>
              <a:rPr lang="fr-FR" sz="2000" b="1">
                <a:solidFill>
                  <a:srgbClr val="993300"/>
                </a:solidFill>
                <a:latin typeface="Arial" charset="0"/>
                <a:cs typeface="Arial" charset="0"/>
              </a:rPr>
              <a:t>/T</a:t>
            </a:r>
            <a:r>
              <a:rPr lang="fr-FR" sz="2000" b="1" baseline="-30000">
                <a:solidFill>
                  <a:srgbClr val="993300"/>
                </a:solidFill>
                <a:latin typeface="Arial" charset="0"/>
                <a:cs typeface="Arial" charset="0"/>
              </a:rPr>
              <a:t>2</a:t>
            </a:r>
            <a:endParaRPr lang="es-ES" sz="2000" b="1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556738" y="5105405"/>
            <a:ext cx="196947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993300"/>
                </a:solidFill>
                <a:latin typeface="Arial" charset="0"/>
                <a:cs typeface="Arial" charset="0"/>
              </a:rPr>
              <a:t>ley de Charles</a:t>
            </a:r>
            <a:r>
              <a:rPr lang="es-ES" sz="2000" b="1">
                <a:solidFill>
                  <a:srgbClr val="9933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 Black" pitchFamily="34" charset="0"/>
              </a:rPr>
              <a:t>Circuito neumático</a:t>
            </a:r>
          </a:p>
        </p:txBody>
      </p:sp>
      <p:pic>
        <p:nvPicPr>
          <p:cNvPr id="51577" name="Picture 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8462" y="1476375"/>
            <a:ext cx="4712677" cy="484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Elementos básicos de un circuito neumático</a:t>
            </a:r>
            <a:r>
              <a:rPr lang="es-ES">
                <a:latin typeface="Arial Black" pitchFamily="34" charset="0"/>
              </a:rPr>
              <a:t> </a:t>
            </a:r>
            <a:endParaRPr lang="es-ES_tradnl">
              <a:latin typeface="Arial Black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819400"/>
          </a:xfrm>
        </p:spPr>
        <p:txBody>
          <a:bodyPr/>
          <a:lstStyle/>
          <a:p>
            <a:r>
              <a:rPr lang="es-ES" b="1">
                <a:solidFill>
                  <a:schemeClr val="accent2"/>
                </a:solidFill>
                <a:latin typeface="Arial" charset="0"/>
                <a:cs typeface="Arial" charset="0"/>
              </a:rPr>
              <a:t>El generador de aire comprimido</a:t>
            </a:r>
            <a:r>
              <a:rPr lang="es-ES">
                <a:solidFill>
                  <a:schemeClr val="accent2"/>
                </a:solidFill>
              </a:rPr>
              <a:t> </a:t>
            </a:r>
            <a:endParaRPr lang="es-ES_tradnl">
              <a:solidFill>
                <a:schemeClr val="accent2"/>
              </a:solidFill>
            </a:endParaRPr>
          </a:p>
          <a:p>
            <a:r>
              <a:rPr lang="es-ES" b="1">
                <a:solidFill>
                  <a:schemeClr val="accent1"/>
                </a:solidFill>
                <a:latin typeface="Arial" charset="0"/>
                <a:cs typeface="Arial" charset="0"/>
              </a:rPr>
              <a:t>Las tuberías</a:t>
            </a:r>
            <a:r>
              <a:rPr lang="es-ES">
                <a:solidFill>
                  <a:schemeClr val="accent1"/>
                </a:solidFill>
                <a:latin typeface="Arial" charset="0"/>
                <a:cs typeface="Arial" charset="0"/>
              </a:rPr>
              <a:t> y </a:t>
            </a:r>
            <a:r>
              <a:rPr lang="es-ES" b="1">
                <a:solidFill>
                  <a:schemeClr val="accent1"/>
                </a:solidFill>
                <a:latin typeface="Arial" charset="0"/>
                <a:cs typeface="Arial" charset="0"/>
              </a:rPr>
              <a:t>los conductos</a:t>
            </a:r>
            <a:r>
              <a:rPr lang="es-ES"/>
              <a:t> </a:t>
            </a:r>
            <a:endParaRPr lang="es-ES_tradnl"/>
          </a:p>
          <a:p>
            <a:r>
              <a:rPr lang="es-ES" b="1">
                <a:solidFill>
                  <a:srgbClr val="FF0000"/>
                </a:solidFill>
                <a:latin typeface="Arial" charset="0"/>
                <a:cs typeface="Arial" charset="0"/>
              </a:rPr>
              <a:t>Los actuadores</a:t>
            </a:r>
            <a:r>
              <a:rPr lang="es-ES"/>
              <a:t> </a:t>
            </a:r>
            <a:endParaRPr lang="es-ES_tradnl"/>
          </a:p>
          <a:p>
            <a:r>
              <a:rPr lang="es-ES" b="1">
                <a:solidFill>
                  <a:srgbClr val="993300"/>
                </a:solidFill>
                <a:latin typeface="Arial" charset="0"/>
                <a:cs typeface="Arial" charset="0"/>
              </a:rPr>
              <a:t>Los elementos de mando y control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Producción y distribución del aire comprimido</a:t>
            </a:r>
            <a:r>
              <a:rPr lang="es-ES">
                <a:latin typeface="Arial Black" pitchFamily="34" charset="0"/>
              </a:rPr>
              <a:t> </a:t>
            </a:r>
            <a:endParaRPr lang="es-ES_tradnl">
              <a:latin typeface="Arial Black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33046" y="1600201"/>
            <a:ext cx="2602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Compresor de émbolo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708" y="2133600"/>
            <a:ext cx="2479431" cy="2209800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51692" y="4495801"/>
            <a:ext cx="260252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Compresor de paletas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047" y="5029201"/>
            <a:ext cx="2294792" cy="1552575"/>
          </a:xfrm>
          <a:prstGeom prst="rect">
            <a:avLst/>
          </a:prstGeom>
          <a:noFill/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8615" y="2133600"/>
            <a:ext cx="2286000" cy="1695450"/>
          </a:xfrm>
          <a:prstGeom prst="rect">
            <a:avLst/>
          </a:prstGeom>
          <a:noFill/>
        </p:spPr>
      </p:pic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587262" y="1676401"/>
            <a:ext cx="3376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Compresor de husillo o Roots</a:t>
            </a:r>
            <a:r>
              <a:rPr lang="es-ES"/>
              <a:t> </a:t>
            </a:r>
            <a:endParaRPr lang="es-ES">
              <a:latin typeface="Times New Roman" pitchFamily="18" charset="0"/>
            </a:endParaRPr>
          </a:p>
        </p:txBody>
      </p:sp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546" y="4876800"/>
            <a:ext cx="2162908" cy="1600200"/>
          </a:xfrm>
          <a:prstGeom prst="rect">
            <a:avLst/>
          </a:prstGeom>
          <a:noFill/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3376246" y="4343401"/>
            <a:ext cx="23915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Compresor de tornillo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648201"/>
            <a:ext cx="2365131" cy="1647825"/>
          </a:xfrm>
          <a:prstGeom prst="rect">
            <a:avLst/>
          </a:prstGeom>
          <a:noFill/>
        </p:spPr>
      </p:pic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6682154" y="4267201"/>
            <a:ext cx="211015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Turbocompresor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5538" y="2057400"/>
            <a:ext cx="943708" cy="1066800"/>
          </a:xfrm>
          <a:prstGeom prst="rect">
            <a:avLst/>
          </a:prstGeom>
          <a:noFill/>
        </p:spPr>
      </p:pic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6330461" y="3429001"/>
            <a:ext cx="2672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latin typeface="Arial" charset="0"/>
                <a:cs typeface="Arial" charset="0"/>
              </a:rPr>
              <a:t>Símbolo de compresor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Producción y distribución del aire comprimido</a:t>
            </a:r>
            <a:endParaRPr lang="es-ES_tradnl" b="1">
              <a:latin typeface="Arial" charset="0"/>
              <a:cs typeface="Arial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73723" y="1600201"/>
            <a:ext cx="189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latin typeface="Arial" charset="0"/>
                <a:cs typeface="Arial" charset="0"/>
              </a:rPr>
              <a:t>El depósito</a:t>
            </a:r>
            <a:r>
              <a:rPr lang="es-ES" sz="1000">
                <a:latin typeface="Arial" charset="0"/>
                <a:cs typeface="Arial" charset="0"/>
              </a:rPr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85" y="2286000"/>
            <a:ext cx="1266092" cy="673100"/>
          </a:xfrm>
          <a:prstGeom prst="rect">
            <a:avLst/>
          </a:prstGeom>
          <a:noFill/>
        </p:spPr>
      </p:pic>
      <p:pic>
        <p:nvPicPr>
          <p:cNvPr id="56327" name="Picture 7" descr="compres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1" y="3657600"/>
            <a:ext cx="1732085" cy="2305050"/>
          </a:xfrm>
          <a:prstGeom prst="rect">
            <a:avLst/>
          </a:prstGeom>
          <a:noFill/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11016" y="3062288"/>
            <a:ext cx="2321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latin typeface="Arial" charset="0"/>
                <a:cs typeface="Arial" charset="0"/>
              </a:rPr>
              <a:t>Símbolo del</a:t>
            </a:r>
            <a:r>
              <a:rPr lang="es-ES" b="1">
                <a:latin typeface="Arial" charset="0"/>
                <a:cs typeface="Arial" charset="0"/>
              </a:rPr>
              <a:t> depósito</a:t>
            </a:r>
            <a:r>
              <a:rPr lang="es-ES" sz="1000">
                <a:latin typeface="Arial" charset="0"/>
                <a:cs typeface="Arial" charset="0"/>
              </a:rPr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40677" y="6096001"/>
            <a:ext cx="2602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latin typeface="Arial" charset="0"/>
                <a:cs typeface="Arial" charset="0"/>
              </a:rPr>
              <a:t>Compresor y </a:t>
            </a:r>
            <a:r>
              <a:rPr lang="es-ES" b="1">
                <a:latin typeface="Arial" charset="0"/>
                <a:cs typeface="Arial" charset="0"/>
              </a:rPr>
              <a:t>depósito</a:t>
            </a:r>
            <a:r>
              <a:rPr lang="es-ES" sz="1000">
                <a:latin typeface="Arial" charset="0"/>
                <a:cs typeface="Arial" charset="0"/>
              </a:rPr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6331" name="Picture 11" descr="tub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8228" y="3810000"/>
            <a:ext cx="2347546" cy="714375"/>
          </a:xfrm>
          <a:prstGeom prst="rect">
            <a:avLst/>
          </a:prstGeom>
          <a:noFill/>
        </p:spPr>
      </p:pic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376246" y="3276601"/>
            <a:ext cx="232116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latin typeface="Arial" charset="0"/>
                <a:cs typeface="Arial" charset="0"/>
              </a:rPr>
              <a:t>Tubo de polietileno</a:t>
            </a:r>
            <a:r>
              <a:rPr lang="es-ES" sz="1000">
                <a:latin typeface="Arial" charset="0"/>
                <a:cs typeface="Arial" charset="0"/>
              </a:rPr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815" y="2362201"/>
            <a:ext cx="1547446" cy="608013"/>
          </a:xfrm>
          <a:prstGeom prst="rect">
            <a:avLst/>
          </a:prstGeom>
          <a:noFill/>
        </p:spPr>
      </p:pic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5978769" y="1752601"/>
            <a:ext cx="2883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latin typeface="Arial" charset="0"/>
                <a:cs typeface="Arial" charset="0"/>
              </a:rPr>
              <a:t>Unidad de mantenimiento</a:t>
            </a:r>
            <a:r>
              <a:rPr lang="es-ES" sz="1000">
                <a:latin typeface="Arial" charset="0"/>
                <a:cs typeface="Arial" charset="0"/>
              </a:rPr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400800" y="3108325"/>
            <a:ext cx="23915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b="1">
                <a:latin typeface="Arial" charset="0"/>
                <a:cs typeface="Arial" charset="0"/>
              </a:rPr>
              <a:t>Símbolo de la unidad de mantenimiento</a:t>
            </a:r>
            <a:r>
              <a:rPr lang="es-ES" sz="1000">
                <a:latin typeface="Arial" charset="0"/>
                <a:cs typeface="Arial" charset="0"/>
              </a:rPr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6338" name="Picture 18" descr="mantenimien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1478" y="3886200"/>
            <a:ext cx="180975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PROPIEDADES DEL AIRE COMPRIMIDO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es-ES" dirty="0" smtClean="0"/>
              <a:t>Es barato y es utilizado en cantidades ilimitadas.</a:t>
            </a:r>
          </a:p>
          <a:p>
            <a:pPr algn="just"/>
            <a:r>
              <a:rPr lang="es-ES" dirty="0" smtClean="0"/>
              <a:t>No es necesario sustituir ni reciclar.</a:t>
            </a:r>
          </a:p>
          <a:p>
            <a:pPr algn="just"/>
            <a:r>
              <a:rPr lang="es-ES" dirty="0" smtClean="0"/>
              <a:t>Se transporta con facilidad por las tuberías y, una vez empleado, se puede expulsar al exterior sin necesidad de tuberías de retorno. Esta circunstancia simplifica los circuitos.</a:t>
            </a:r>
          </a:p>
          <a:p>
            <a:pPr algn="just"/>
            <a:r>
              <a:rPr lang="es-ES" dirty="0" smtClean="0"/>
              <a:t>El aire comprimido se puede almacenar en calderines. Un circuito que disponga de un calderín con aire comprimido puede funcionar un tiempo con el compresor parado o averiado.</a:t>
            </a:r>
          </a:p>
          <a:p>
            <a:pPr algn="just"/>
            <a:r>
              <a:rPr lang="es-ES" dirty="0" smtClean="0"/>
              <a:t>Es menos sensible a las variaciones de temperatura que los aceites, garantizando un trabajo seguro incluso a temperaturas extremas.</a:t>
            </a:r>
          </a:p>
          <a:p>
            <a:pPr algn="just"/>
            <a:r>
              <a:rPr lang="es-ES" dirty="0" smtClean="0"/>
              <a:t>No tiene ningún riesgo de incendio, por tanto no es necesario disponer de instalaciones antideflagrantes.</a:t>
            </a:r>
          </a:p>
          <a:p>
            <a:pPr algn="just"/>
            <a:r>
              <a:rPr lang="es-ES" dirty="0" smtClean="0"/>
              <a:t>Es limpio y, en caso de fugas o falta de estanqueidad en los componentes, no ensucia, no contamina y no provoca averías en el vehículo.</a:t>
            </a:r>
          </a:p>
          <a:p>
            <a:pPr algn="just"/>
            <a:r>
              <a:rPr lang="es-ES" dirty="0" smtClean="0"/>
              <a:t>Los componentes neumáticos son más sencillos de fabricar y tienen un menor coste económico que el mismo componente empleado en un circuito hidráulico.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Elementos de trabajo:</a:t>
            </a:r>
            <a:r>
              <a:rPr lang="es-ES_tradnl" b="1">
                <a:latin typeface="Arial" charset="0"/>
                <a:cs typeface="Arial" charset="0"/>
              </a:rPr>
              <a:t> </a:t>
            </a:r>
            <a:r>
              <a:rPr lang="es-ES" b="1">
                <a:latin typeface="Arial" charset="0"/>
                <a:cs typeface="Arial" charset="0"/>
              </a:rPr>
              <a:t>actuadores</a:t>
            </a:r>
            <a:r>
              <a:rPr lang="es-ES">
                <a:latin typeface="Arial Black" pitchFamily="34" charset="0"/>
              </a:rPr>
              <a:t> </a:t>
            </a:r>
            <a:endParaRPr lang="es-ES_tradnl">
              <a:latin typeface="Arial Black" pitchFamily="34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046" y="2438400"/>
            <a:ext cx="3727938" cy="1403350"/>
          </a:xfrm>
          <a:prstGeom prst="rect">
            <a:avLst/>
          </a:prstGeom>
          <a:noFill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011614"/>
            <a:ext cx="1828800" cy="1074737"/>
          </a:xfrm>
          <a:prstGeom prst="rect">
            <a:avLst/>
          </a:prstGeom>
          <a:noFill/>
        </p:spPr>
      </p:pic>
      <p:pic>
        <p:nvPicPr>
          <p:cNvPr id="57352" name="Picture 8" descr="simple_efec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46" y="5197476"/>
            <a:ext cx="3094892" cy="1069975"/>
          </a:xfrm>
          <a:prstGeom prst="rect">
            <a:avLst/>
          </a:prstGeom>
          <a:noFill/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055077" y="1828800"/>
            <a:ext cx="2954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Times New Roman" pitchFamily="18" charset="0"/>
              </a:rPr>
              <a:t>Cilindro de simple efecto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345723" y="1828800"/>
            <a:ext cx="29542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Times New Roman" pitchFamily="18" charset="0"/>
              </a:rPr>
              <a:t>Cilindro de </a:t>
            </a:r>
            <a:r>
              <a:rPr lang="es-ES_tradnl" sz="2000" b="1">
                <a:latin typeface="Arial" charset="0"/>
                <a:cs typeface="Times New Roman" pitchFamily="18" charset="0"/>
              </a:rPr>
              <a:t>doble</a:t>
            </a:r>
            <a:r>
              <a:rPr lang="es-ES" sz="2000" b="1">
                <a:latin typeface="Arial" charset="0"/>
                <a:cs typeface="Times New Roman" pitchFamily="18" charset="0"/>
              </a:rPr>
              <a:t> efecto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4031" y="2438401"/>
            <a:ext cx="3657600" cy="1376363"/>
          </a:xfrm>
          <a:prstGeom prst="rect">
            <a:avLst/>
          </a:prstGeom>
          <a:noFill/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8431" y="3962401"/>
            <a:ext cx="1828800" cy="1039813"/>
          </a:xfrm>
          <a:prstGeom prst="rect">
            <a:avLst/>
          </a:prstGeom>
          <a:noFill/>
        </p:spPr>
      </p:pic>
      <p:pic>
        <p:nvPicPr>
          <p:cNvPr id="57360" name="Picture 16" descr="doble_efec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3015" y="5334000"/>
            <a:ext cx="36576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Elementos de trabajo:</a:t>
            </a:r>
            <a:r>
              <a:rPr lang="es-ES_tradnl" b="1">
                <a:latin typeface="Arial" charset="0"/>
                <a:cs typeface="Arial" charset="0"/>
              </a:rPr>
              <a:t> </a:t>
            </a:r>
            <a:r>
              <a:rPr lang="es-ES" b="1">
                <a:latin typeface="Arial" charset="0"/>
                <a:cs typeface="Arial" charset="0"/>
              </a:rPr>
              <a:t>actuadores</a:t>
            </a:r>
            <a:endParaRPr lang="es-ES_tradnl" b="1">
              <a:latin typeface="Arial" charset="0"/>
              <a:cs typeface="Arial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55077" y="2133601"/>
            <a:ext cx="21804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Motor de paletas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2971801"/>
            <a:ext cx="3587262" cy="1679575"/>
          </a:xfrm>
          <a:prstGeom prst="rect">
            <a:avLst/>
          </a:prstGeom>
          <a:noFill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092" y="5105401"/>
            <a:ext cx="1195754" cy="1039813"/>
          </a:xfrm>
          <a:prstGeom prst="rect">
            <a:avLst/>
          </a:prstGeom>
          <a:noFill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9743" y="2362200"/>
            <a:ext cx="1544515" cy="2895600"/>
          </a:xfrm>
          <a:prstGeom prst="rect">
            <a:avLst/>
          </a:prstGeom>
          <a:noFill/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4123" y="5334001"/>
            <a:ext cx="1195754" cy="1262063"/>
          </a:xfrm>
          <a:prstGeom prst="rect">
            <a:avLst/>
          </a:prstGeom>
          <a:noFill/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8769" y="2652713"/>
            <a:ext cx="2883877" cy="2195512"/>
          </a:xfrm>
          <a:prstGeom prst="rect">
            <a:avLst/>
          </a:prstGeom>
          <a:noFill/>
        </p:spPr>
      </p:pic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181601"/>
            <a:ext cx="1336431" cy="1001713"/>
          </a:xfrm>
          <a:prstGeom prst="rect">
            <a:avLst/>
          </a:prstGeom>
          <a:noFill/>
        </p:spPr>
      </p:pic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6119446" y="1981201"/>
            <a:ext cx="2461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Cilindro basculante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587261" y="1600201"/>
            <a:ext cx="225083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Arial" charset="0"/>
                <a:cs typeface="Arial" charset="0"/>
              </a:rPr>
              <a:t>Motor de paletas</a:t>
            </a:r>
            <a:r>
              <a:rPr lang="es-ES_tradnl" sz="2000" b="1">
                <a:latin typeface="Arial" charset="0"/>
                <a:cs typeface="Arial" charset="0"/>
              </a:rPr>
              <a:t> doble sentido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Elementos de mando: válvulas</a:t>
            </a:r>
            <a:r>
              <a:rPr lang="es-ES">
                <a:latin typeface="Arial Black" pitchFamily="34" charset="0"/>
              </a:rPr>
              <a:t> </a:t>
            </a:r>
            <a:endParaRPr lang="es-ES_tradnl">
              <a:latin typeface="Arial Black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055077" y="1600201"/>
            <a:ext cx="175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Válvula 3/2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31" y="2057400"/>
            <a:ext cx="2982058" cy="3314700"/>
          </a:xfrm>
          <a:prstGeom prst="rect">
            <a:avLst/>
          </a:prstGeom>
          <a:noFill/>
        </p:spPr>
      </p:pic>
      <p:pic>
        <p:nvPicPr>
          <p:cNvPr id="59399" name="Picture 7" descr="pulsador3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8" y="5334001"/>
            <a:ext cx="1705708" cy="1374775"/>
          </a:xfrm>
          <a:prstGeom prst="rect">
            <a:avLst/>
          </a:prstGeom>
          <a:noFill/>
        </p:spPr>
      </p:pic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260123" y="1524001"/>
            <a:ext cx="154744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Válvula </a:t>
            </a:r>
            <a:r>
              <a:rPr lang="es-ES_tradnl" sz="2000" b="1">
                <a:latin typeface="Arial" charset="0"/>
                <a:cs typeface="Arial" charset="0"/>
              </a:rPr>
              <a:t>5</a:t>
            </a:r>
            <a:r>
              <a:rPr lang="es-ES" sz="2000" b="1">
                <a:latin typeface="Arial" charset="0"/>
                <a:cs typeface="Arial" charset="0"/>
              </a:rPr>
              <a:t>/2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416" y="1981200"/>
            <a:ext cx="2485292" cy="3276600"/>
          </a:xfrm>
          <a:prstGeom prst="rect">
            <a:avLst/>
          </a:prstGeom>
          <a:noFill/>
        </p:spPr>
      </p:pic>
      <p:pic>
        <p:nvPicPr>
          <p:cNvPr id="59404" name="Picture 12" descr="valvula_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815" y="5181600"/>
            <a:ext cx="1969477" cy="1500188"/>
          </a:xfrm>
          <a:prstGeom prst="rect">
            <a:avLst/>
          </a:prstGeom>
          <a:noFill/>
        </p:spPr>
      </p:pic>
      <p:pic>
        <p:nvPicPr>
          <p:cNvPr id="59406" name="Picture 14" descr="valvula_5-2_pres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257800"/>
            <a:ext cx="1512277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Elementos de mando: válvulas</a:t>
            </a:r>
            <a:endParaRPr lang="es-ES_tradnl" b="1">
              <a:latin typeface="Arial" charset="0"/>
              <a:cs typeface="Arial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66092" y="1600201"/>
            <a:ext cx="175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Válvula </a:t>
            </a:r>
            <a:r>
              <a:rPr lang="es-ES_tradnl" sz="2000" b="1">
                <a:latin typeface="Arial" charset="0"/>
                <a:cs typeface="Arial" charset="0"/>
              </a:rPr>
              <a:t>OR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2081214"/>
            <a:ext cx="3868615" cy="1406525"/>
          </a:xfrm>
          <a:prstGeom prst="rect">
            <a:avLst/>
          </a:prstGeom>
          <a:noFill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754" y="3657601"/>
            <a:ext cx="1477108" cy="892175"/>
          </a:xfrm>
          <a:prstGeom prst="rect">
            <a:avLst/>
          </a:prstGeom>
          <a:noFill/>
        </p:spPr>
      </p:pic>
      <p:pic>
        <p:nvPicPr>
          <p:cNvPr id="60425" name="Picture 9" descr="valvula_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77" y="4876800"/>
            <a:ext cx="2039815" cy="1365250"/>
          </a:xfrm>
          <a:prstGeom prst="rect">
            <a:avLst/>
          </a:prstGeom>
          <a:noFill/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5838092" y="1676401"/>
            <a:ext cx="175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Válvula </a:t>
            </a:r>
            <a:r>
              <a:rPr lang="es-ES_tradnl" sz="2000" b="1">
                <a:latin typeface="Arial" charset="0"/>
                <a:cs typeface="Arial" charset="0"/>
              </a:rPr>
              <a:t>AND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984" y="2133600"/>
            <a:ext cx="4360985" cy="1462088"/>
          </a:xfrm>
          <a:prstGeom prst="rect">
            <a:avLst/>
          </a:prstGeom>
          <a:noFill/>
        </p:spPr>
      </p:pic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8431" y="3657600"/>
            <a:ext cx="1617785" cy="990600"/>
          </a:xfrm>
          <a:prstGeom prst="rect">
            <a:avLst/>
          </a:prstGeom>
          <a:noFill/>
        </p:spPr>
      </p:pic>
      <p:pic>
        <p:nvPicPr>
          <p:cNvPr id="60432" name="Picture 16" descr="valvula_a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7754" y="4876800"/>
            <a:ext cx="1846385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Arial" charset="0"/>
                <a:cs typeface="Arial" charset="0"/>
              </a:rPr>
              <a:t>Elementos de mando: válvulas</a:t>
            </a:r>
            <a:endParaRPr lang="es-ES_tradnl" b="1">
              <a:latin typeface="Arial" charset="0"/>
              <a:cs typeface="Arial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25415" y="1600201"/>
            <a:ext cx="2461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Válvula </a:t>
            </a:r>
            <a:r>
              <a:rPr lang="es-ES_tradnl" sz="2000" b="1">
                <a:latin typeface="Arial" charset="0"/>
                <a:cs typeface="Arial" charset="0"/>
              </a:rPr>
              <a:t>antirretorno</a:t>
            </a:r>
            <a:r>
              <a:rPr lang="es-ES" sz="1200"/>
              <a:t> </a:t>
            </a:r>
            <a:endParaRPr lang="es-ES" sz="2400">
              <a:latin typeface="Times New Roman" pitchFamily="18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062" y="2362200"/>
            <a:ext cx="2883877" cy="2120900"/>
          </a:xfrm>
          <a:prstGeom prst="rect">
            <a:avLst/>
          </a:prstGeom>
          <a:noFill/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360985" y="1524001"/>
            <a:ext cx="44313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000" b="1">
                <a:latin typeface="Arial" charset="0"/>
                <a:cs typeface="Arial" charset="0"/>
              </a:rPr>
              <a:t>Válvula</a:t>
            </a:r>
            <a:r>
              <a:rPr lang="es-ES_tradnl" sz="2000" b="1">
                <a:latin typeface="Arial" charset="0"/>
                <a:cs typeface="Arial" charset="0"/>
              </a:rPr>
              <a:t> </a:t>
            </a:r>
            <a:r>
              <a:rPr lang="es-ES" sz="2000" b="1">
                <a:latin typeface="Arial" charset="0"/>
                <a:cs typeface="Times New Roman" pitchFamily="18" charset="0"/>
              </a:rPr>
              <a:t>estranguladora unidireccional</a:t>
            </a:r>
            <a:r>
              <a:rPr lang="es-ES" sz="2000" b="1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3692" y="1970088"/>
            <a:ext cx="3305908" cy="3046412"/>
          </a:xfrm>
          <a:prstGeom prst="rect">
            <a:avLst/>
          </a:prstGeom>
          <a:noFill/>
        </p:spPr>
      </p:pic>
      <p:pic>
        <p:nvPicPr>
          <p:cNvPr id="61450" name="Picture 10" descr="valvula_regulado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739" y="5160964"/>
            <a:ext cx="1784838" cy="1468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DESVENTAJAS DEL AIRE COMO FLUIDO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10"/>
            <a:ext cx="8643998" cy="5572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Antes de emplear el aire comprimido es necesario limpiarlo bien de las partículas abrasivas, impurezas y humedad que pueda tener en suspensión. Las partículas deterioran los componentes y el agua provoca la oxidación de las piezas aceradas.</a:t>
            </a:r>
          </a:p>
          <a:p>
            <a:pPr algn="just"/>
            <a:r>
              <a:rPr lang="es-ES" dirty="0" smtClean="0"/>
              <a:t>Los circuitos neumáticos no son adecuados para realizar circuitos que trabajen con mucha precisión en los desplazamientos. Con aire comprimido no es posible obtener velocidades uniformes y constantes.</a:t>
            </a:r>
          </a:p>
          <a:p>
            <a:pPr algn="just"/>
            <a:r>
              <a:rPr lang="es-ES" dirty="0" smtClean="0"/>
              <a:t>El aire comprimido se emplea para realizar esfuerzos medios, condicionado por la presión de tarado (6 a 8 bar). Para realizar grandes esfuerzos sería necesario fabricar cilindros con émbolos de gran diámetro.</a:t>
            </a:r>
          </a:p>
          <a:p>
            <a:pPr algn="just"/>
            <a:r>
              <a:rPr lang="es-ES" dirty="0" smtClean="0"/>
              <a:t>El escape de aire produce ruidos molestos. Este problema se ha resuelto en gran parte gracias al desarrollo de materiales insonorizantes y silenciadores.</a:t>
            </a:r>
          </a:p>
          <a:p>
            <a:pPr algn="just"/>
            <a:r>
              <a:rPr lang="es-ES" dirty="0" smtClean="0"/>
              <a:t>Cuando el compresor lleva muchas horas trabajando, el aceite de engrase puede mezclarse con el aire comprimido y ser expulsado de la instalación.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TAREA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dirty="0" smtClean="0"/>
              <a:t>1·· Realiza un listado de circuitos y dispositivos del taller que funcionan empleando el aire comprimido.</a:t>
            </a:r>
          </a:p>
          <a:p>
            <a:pPr>
              <a:buNone/>
            </a:pPr>
            <a:r>
              <a:rPr lang="es-ES" b="1" dirty="0" smtClean="0"/>
              <a:t>2·· Enumera las máquinas manuales de accionamiento neumático que conoces y anota su presión de trabajo y si necesitan lubricación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dirty="0" smtClean="0"/>
              <a:t>3·· Localiza el calderín del compresor del taller y anota cuántos litros tiene de capacidad.</a:t>
            </a:r>
          </a:p>
          <a:p>
            <a:pPr>
              <a:buNone/>
            </a:pPr>
            <a:r>
              <a:rPr lang="es-ES" b="1" dirty="0" smtClean="0"/>
              <a:t>4·· Localiza si tiene purgadores de la red de aire comprimido y realiza un purgado.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5" y="142852"/>
            <a:ext cx="885831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ECUACIÓN DE ESTADO DE LOS GASES IDEALES</a:t>
            </a:r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32" y="1357298"/>
            <a:ext cx="8848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56" y="3452837"/>
            <a:ext cx="8839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LEY DE BOYLE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14283" y="1285862"/>
            <a:ext cx="692948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Vincula : volumen y presión</a:t>
            </a:r>
          </a:p>
          <a:p>
            <a:r>
              <a:rPr lang="es-ES" dirty="0" smtClean="0"/>
              <a:t>De : una masa constante de gas a temperatura constante.</a:t>
            </a:r>
          </a:p>
          <a:p>
            <a:pPr algn="ctr"/>
            <a:r>
              <a:rPr lang="es-ES" b="1" i="1" dirty="0" smtClean="0">
                <a:solidFill>
                  <a:srgbClr val="FFC000"/>
                </a:solidFill>
              </a:rPr>
              <a:t>“El volumen de una masa definida de gas, a temperatura constante, es inversamente proporcional a la presión”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3" y="2786059"/>
            <a:ext cx="692948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aplicación de la ley de Boyle a dos estados, (1) y (2) permite aseverar que: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285862"/>
            <a:ext cx="1928826" cy="552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2500298" y="4071944"/>
            <a:ext cx="2571768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P1V1 = P2V2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14480" y="5929330"/>
            <a:ext cx="45557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Se  denomina TRANSFORMACIÓN ISOTÉRMICA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6050" y="5143512"/>
            <a:ext cx="18607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n y T = constantes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LEY DE CHARLES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57158" y="1285861"/>
            <a:ext cx="585791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Vincula : volumen y temperatura absoluta</a:t>
            </a:r>
          </a:p>
          <a:p>
            <a:r>
              <a:rPr lang="es-ES" dirty="0" smtClean="0"/>
              <a:t>De : una masa constante de gas a presión constante.</a:t>
            </a:r>
          </a:p>
          <a:p>
            <a:pPr algn="ctr"/>
            <a:r>
              <a:rPr lang="es-ES" b="1" i="1" dirty="0" smtClean="0">
                <a:solidFill>
                  <a:srgbClr val="FFC000"/>
                </a:solidFill>
              </a:rPr>
              <a:t>“El volumen de una masa definida de gas, a presión constante, es directamente proporcional a la temperatura absoluta.”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7158" y="2928936"/>
            <a:ext cx="585791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La aplicación de la ley de Charles a dos estados, (1) y (2) permite aseverar que: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1331" y="3929066"/>
            <a:ext cx="1595807" cy="1028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3" y="1142985"/>
            <a:ext cx="2586039" cy="55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071538" y="6072206"/>
            <a:ext cx="43433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Se denomina TRANSFORMACIÓN ISOBÁRICA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3108" y="5357826"/>
            <a:ext cx="18671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n y P = constantes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LEY DE GAY LUSSAC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85720" y="1285860"/>
            <a:ext cx="564360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Vincula : presión y temperatura absoluta.</a:t>
            </a:r>
          </a:p>
          <a:p>
            <a:r>
              <a:rPr lang="es-ES" dirty="0" smtClean="0"/>
              <a:t>De: una masa constante de gas a volumen constante.</a:t>
            </a:r>
          </a:p>
          <a:p>
            <a:pPr algn="ctr"/>
            <a:r>
              <a:rPr lang="es-ES" b="1" i="1" dirty="0" smtClean="0">
                <a:solidFill>
                  <a:srgbClr val="FFC000"/>
                </a:solidFill>
              </a:rPr>
              <a:t>“La presión de una masa definida de gas, a volumen constante, es directamente proporcional a la</a:t>
            </a:r>
          </a:p>
          <a:p>
            <a:pPr algn="ctr"/>
            <a:r>
              <a:rPr lang="es-ES" b="1" i="1" dirty="0" smtClean="0">
                <a:solidFill>
                  <a:srgbClr val="FFC000"/>
                </a:solidFill>
              </a:rPr>
              <a:t>temperatura absoluta.”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2857498"/>
            <a:ext cx="564360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La aplicación de la ley de Charles a dos estados, (1) y (2) permite aseverar que: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3857628"/>
            <a:ext cx="1427694" cy="92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5 CuadroTexto"/>
          <p:cNvSpPr txBox="1"/>
          <p:nvPr/>
        </p:nvSpPr>
        <p:spPr>
          <a:xfrm>
            <a:off x="928661" y="6143644"/>
            <a:ext cx="43783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Se denomina TRANSFORMACIÓN ISOCORICO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381148"/>
            <a:ext cx="99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381148"/>
            <a:ext cx="99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715140" y="1059404"/>
            <a:ext cx="3032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152220" y="1059404"/>
            <a:ext cx="4203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2P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43703" y="4500570"/>
            <a:ext cx="52020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V, 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001024" y="4500570"/>
            <a:ext cx="63722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V, 2T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14546" y="5286388"/>
            <a:ext cx="18799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n y V = constantes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429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LA LEY DEL GAS IDEAL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3" y="4998800"/>
            <a:ext cx="2286016" cy="10257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4 Rectángulo"/>
          <p:cNvSpPr/>
          <p:nvPr/>
        </p:nvSpPr>
        <p:spPr>
          <a:xfrm>
            <a:off x="357158" y="1071546"/>
            <a:ext cx="8429684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que indica que el producto del volumen de un gas por su presión dividido por su temperatura absoluta es una cantidad constante.</a:t>
            </a:r>
          </a:p>
          <a:p>
            <a:r>
              <a:rPr lang="es-ES" sz="2400" dirty="0" smtClean="0"/>
              <a:t>Ello significa que una muestra gaseosa dada puede evolucionar de un estado inicial a otro final cambiando en el proceso su presión, su volumen o su temperatura, pero siempre que la cantidad </a:t>
            </a:r>
            <a:r>
              <a:rPr lang="es-ES" sz="2400" i="1" dirty="0" smtClean="0"/>
              <a:t>PV/T </a:t>
            </a:r>
            <a:r>
              <a:rPr lang="es-ES" sz="2400" dirty="0" smtClean="0"/>
              <a:t>no varíe.</a:t>
            </a:r>
          </a:p>
          <a:p>
            <a:r>
              <a:rPr lang="es-ES" sz="2400" dirty="0" smtClean="0"/>
              <a:t>Para dos estados cualesquiera inicial y final ( 1 y 2, respectivamente) las magnitudes </a:t>
            </a:r>
            <a:r>
              <a:rPr lang="es-ES" sz="2400" i="1" dirty="0" smtClean="0"/>
              <a:t>P, V y T están </a:t>
            </a:r>
            <a:r>
              <a:rPr lang="es-ES" sz="2400" dirty="0" smtClean="0"/>
              <a:t>relacionadas en la forma:</a:t>
            </a:r>
            <a:endParaRPr lang="es-E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1149</Words>
  <Application>Microsoft Office PowerPoint</Application>
  <PresentationFormat>Presentación en pantalla (4:3)</PresentationFormat>
  <Paragraphs>138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Diseño predeterminado</vt:lpstr>
      <vt:lpstr>Diapositiva 1</vt:lpstr>
      <vt:lpstr>PROPIEDADES DEL AIRE COMPRIMIDO</vt:lpstr>
      <vt:lpstr>DESVENTAJAS DEL AIRE COMO FLUIDO</vt:lpstr>
      <vt:lpstr>TAREA</vt:lpstr>
      <vt:lpstr>ECUACIÓN DE ESTADO DE LOS GASES IDEALES</vt:lpstr>
      <vt:lpstr>LEY DE BOYLE</vt:lpstr>
      <vt:lpstr>LEY DE CHARLES</vt:lpstr>
      <vt:lpstr>LEY DE GAY LUSSAC</vt:lpstr>
      <vt:lpstr>LA LEY DEL GAS IDEAL</vt:lpstr>
      <vt:lpstr>RESUMEN DE LA LEY DE LOS GASES</vt:lpstr>
      <vt:lpstr>Propiedades de los fluidos, principios básicos </vt:lpstr>
      <vt:lpstr>Presión atmosférica, absoluta y relativa</vt:lpstr>
      <vt:lpstr>Fundamentos físicos</vt:lpstr>
      <vt:lpstr>Fundamentos físicos</vt:lpstr>
      <vt:lpstr>Fundamentos físicos</vt:lpstr>
      <vt:lpstr>Circuito neumático</vt:lpstr>
      <vt:lpstr>Elementos básicos de un circuito neumático </vt:lpstr>
      <vt:lpstr>Producción y distribución del aire comprimido </vt:lpstr>
      <vt:lpstr>Producción y distribución del aire comprimido</vt:lpstr>
      <vt:lpstr>Elementos de trabajo: actuadores </vt:lpstr>
      <vt:lpstr>Elementos de trabajo: actuadores</vt:lpstr>
      <vt:lpstr>Elementos de mando: válvulas </vt:lpstr>
      <vt:lpstr>Elementos de mando: válvulas</vt:lpstr>
      <vt:lpstr>Elementos de mando: válvulas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WinXP</cp:lastModifiedBy>
  <cp:revision>27</cp:revision>
  <dcterms:created xsi:type="dcterms:W3CDTF">2010-10-27T02:11:48Z</dcterms:created>
  <dcterms:modified xsi:type="dcterms:W3CDTF">2011-11-25T00:35:14Z</dcterms:modified>
</cp:coreProperties>
</file>