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730-D906-44E3-B318-2FF887DC8EDE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253-1BDA-4DFF-86D7-F25D03ACEC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730-D906-44E3-B318-2FF887DC8EDE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253-1BDA-4DFF-86D7-F25D03ACEC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730-D906-44E3-B318-2FF887DC8EDE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253-1BDA-4DFF-86D7-F25D03ACEC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5487-6E35-4932-BCC3-CB8F66C10D0F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4890-4E06-4522-B188-5BE14F7349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5487-6E35-4932-BCC3-CB8F66C10D0F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4890-4E06-4522-B188-5BE14F7349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5487-6E35-4932-BCC3-CB8F66C10D0F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4890-4E06-4522-B188-5BE14F7349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5487-6E35-4932-BCC3-CB8F66C10D0F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4890-4E06-4522-B188-5BE14F7349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5487-6E35-4932-BCC3-CB8F66C10D0F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4890-4E06-4522-B188-5BE14F7349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5487-6E35-4932-BCC3-CB8F66C10D0F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4890-4E06-4522-B188-5BE14F7349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5487-6E35-4932-BCC3-CB8F66C10D0F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4890-4E06-4522-B188-5BE14F7349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5487-6E35-4932-BCC3-CB8F66C10D0F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4890-4E06-4522-B188-5BE14F7349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730-D906-44E3-B318-2FF887DC8EDE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253-1BDA-4DFF-86D7-F25D03ACEC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5487-6E35-4932-BCC3-CB8F66C10D0F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814890-4E06-4522-B188-5BE14F7349C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5487-6E35-4932-BCC3-CB8F66C10D0F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4890-4E06-4522-B188-5BE14F7349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5487-6E35-4932-BCC3-CB8F66C10D0F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4890-4E06-4522-B188-5BE14F7349C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730-D906-44E3-B318-2FF887DC8EDE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253-1BDA-4DFF-86D7-F25D03ACEC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730-D906-44E3-B318-2FF887DC8EDE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253-1BDA-4DFF-86D7-F25D03ACEC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730-D906-44E3-B318-2FF887DC8EDE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253-1BDA-4DFF-86D7-F25D03ACEC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730-D906-44E3-B318-2FF887DC8EDE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253-1BDA-4DFF-86D7-F25D03ACEC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730-D906-44E3-B318-2FF887DC8EDE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253-1BDA-4DFF-86D7-F25D03ACEC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730-D906-44E3-B318-2FF887DC8EDE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253-1BDA-4DFF-86D7-F25D03ACEC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730-D906-44E3-B318-2FF887DC8EDE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4253-1BDA-4DFF-86D7-F25D03ACEC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7C730-D906-44E3-B318-2FF887DC8EDE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B4253-1BDA-4DFF-86D7-F25D03ACEC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285487-6E35-4932-BCC3-CB8F66C10D0F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814890-4E06-4522-B188-5BE14F7349C8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s-ES" sz="6000" b="1" dirty="0" smtClean="0">
                <a:solidFill>
                  <a:srgbClr val="FFFF00"/>
                </a:solidFill>
              </a:rPr>
              <a:t>VÁLVULAS Y CIRCUITOS NEUMÁTICOS</a:t>
            </a:r>
            <a:endParaRPr lang="es-E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es-ES_tradnl" b="1" dirty="0"/>
              <a:t>VÁLVULAS 3/2</a:t>
            </a:r>
            <a:endParaRPr lang="es-ES" b="1" dirty="0"/>
          </a:p>
        </p:txBody>
      </p:sp>
      <p:pic>
        <p:nvPicPr>
          <p:cNvPr id="3317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3744912" cy="4392613"/>
          </a:xfrm>
          <a:prstGeom prst="rect">
            <a:avLst/>
          </a:prstGeom>
          <a:noFill/>
        </p:spPr>
      </p:pic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700213"/>
            <a:ext cx="3619500" cy="4211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ctr"/>
            <a:r>
              <a:rPr lang="es-ES_tradnl" b="1" dirty="0"/>
              <a:t>VÁLVULAS 3/2</a:t>
            </a:r>
            <a:endParaRPr lang="es-ES" b="1" dirty="0"/>
          </a:p>
        </p:txBody>
      </p:sp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4000500" cy="4392612"/>
          </a:xfrm>
          <a:prstGeom prst="rect">
            <a:avLst/>
          </a:prstGeom>
          <a:noFill/>
        </p:spPr>
      </p:pic>
      <p:pic>
        <p:nvPicPr>
          <p:cNvPr id="3328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00213"/>
            <a:ext cx="3702050" cy="439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4400" dirty="0"/>
              <a:t>EJEMPLOS VÁLVULAS DE VIAS</a:t>
            </a:r>
            <a:endParaRPr lang="es-ES" sz="4400" dirty="0"/>
          </a:p>
        </p:txBody>
      </p:sp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5327650" cy="4378325"/>
          </a:xfrm>
          <a:prstGeom prst="rect">
            <a:avLst/>
          </a:prstGeom>
          <a:noFill/>
        </p:spPr>
      </p:pic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700213"/>
            <a:ext cx="2979737" cy="439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VÁLVULA 5/2</a:t>
            </a:r>
            <a:endParaRPr lang="es-ES"/>
          </a:p>
        </p:txBody>
      </p:sp>
      <p:pic>
        <p:nvPicPr>
          <p:cNvPr id="3338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73238"/>
            <a:ext cx="7272337" cy="436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VÁLVULA 5/2</a:t>
            </a:r>
            <a:endParaRPr lang="es-ES"/>
          </a:p>
        </p:txBody>
      </p:sp>
      <p:pic>
        <p:nvPicPr>
          <p:cNvPr id="3348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00213"/>
            <a:ext cx="7272338" cy="458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800"/>
              <a:t>EJEMPLOS VÁLVULAS DE VIAS</a:t>
            </a:r>
            <a:endParaRPr lang="es-ES" sz="3800"/>
          </a:p>
        </p:txBody>
      </p:sp>
      <p:pic>
        <p:nvPicPr>
          <p:cNvPr id="267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844675"/>
            <a:ext cx="5256212" cy="466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353425" cy="1143000"/>
          </a:xfrm>
        </p:spPr>
        <p:txBody>
          <a:bodyPr/>
          <a:lstStyle/>
          <a:p>
            <a:pPr algn="ctr"/>
            <a:r>
              <a:rPr lang="es-ES_tradnl" sz="3800"/>
              <a:t>VÁLVULAS ANTIRRETORNO O BLOQUEO</a:t>
            </a:r>
            <a:endParaRPr lang="es-ES" sz="3800"/>
          </a:p>
        </p:txBody>
      </p:sp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38288"/>
            <a:ext cx="8137525" cy="4954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353425" cy="1143000"/>
          </a:xfrm>
        </p:spPr>
        <p:txBody>
          <a:bodyPr/>
          <a:lstStyle/>
          <a:p>
            <a:pPr algn="ctr"/>
            <a:r>
              <a:rPr lang="es-ES_tradnl" sz="3800" b="1" dirty="0"/>
              <a:t>VÁLVULAS REGULADORAS DE FLUJO</a:t>
            </a:r>
            <a:endParaRPr lang="es-ES" sz="3800" b="1" dirty="0"/>
          </a:p>
        </p:txBody>
      </p:sp>
      <p:pic>
        <p:nvPicPr>
          <p:cNvPr id="269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38313"/>
            <a:ext cx="8066087" cy="466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es-ES_tradnl" b="1" dirty="0"/>
              <a:t>VÁLVULAS DE BLOQUEO</a:t>
            </a:r>
            <a:endParaRPr lang="es-ES" b="1" dirty="0"/>
          </a:p>
        </p:txBody>
      </p:sp>
      <p:pic>
        <p:nvPicPr>
          <p:cNvPr id="326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4895850" cy="2540000"/>
          </a:xfrm>
          <a:prstGeom prst="rect">
            <a:avLst/>
          </a:prstGeom>
          <a:noFill/>
        </p:spPr>
      </p:pic>
      <p:pic>
        <p:nvPicPr>
          <p:cNvPr id="3266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92375"/>
            <a:ext cx="3132137" cy="399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es-ES_tradnl" b="1" dirty="0"/>
              <a:t>VÁLVULAS DE BLOQUEO</a:t>
            </a:r>
            <a:endParaRPr lang="es-ES" b="1" dirty="0"/>
          </a:p>
        </p:txBody>
      </p:sp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557338"/>
            <a:ext cx="3409950" cy="3495675"/>
          </a:xfrm>
          <a:prstGeom prst="rect">
            <a:avLst/>
          </a:prstGeom>
          <a:noFill/>
        </p:spPr>
      </p:pic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429000"/>
            <a:ext cx="443865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RED NEUMÁTICA</a:t>
            </a:r>
            <a:endParaRPr lang="es-ES"/>
          </a:p>
        </p:txBody>
      </p:sp>
      <p:pic>
        <p:nvPicPr>
          <p:cNvPr id="296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51013"/>
            <a:ext cx="6697663" cy="477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es-ES_tradnl" b="1" dirty="0"/>
              <a:t>VÁLVULA SELECTORA</a:t>
            </a:r>
            <a:endParaRPr lang="es-ES" b="1" dirty="0"/>
          </a:p>
        </p:txBody>
      </p:sp>
      <p:pic>
        <p:nvPicPr>
          <p:cNvPr id="321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55788"/>
            <a:ext cx="3581400" cy="3660775"/>
          </a:xfrm>
          <a:prstGeom prst="rect">
            <a:avLst/>
          </a:prstGeom>
          <a:noFill/>
        </p:spPr>
      </p:pic>
      <p:pic>
        <p:nvPicPr>
          <p:cNvPr id="321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003425"/>
            <a:ext cx="3419475" cy="3513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4400" b="1" dirty="0"/>
              <a:t>VÁLVULA DE SIMULTANEIDAD</a:t>
            </a:r>
            <a:endParaRPr lang="es-ES" sz="4400" b="1" dirty="0"/>
          </a:p>
        </p:txBody>
      </p:sp>
      <p:pic>
        <p:nvPicPr>
          <p:cNvPr id="322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1773238"/>
            <a:ext cx="3182938" cy="3821112"/>
          </a:xfrm>
          <a:prstGeom prst="rect">
            <a:avLst/>
          </a:prstGeom>
          <a:noFill/>
        </p:spPr>
      </p:pic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150" y="1916113"/>
            <a:ext cx="3294063" cy="367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es-ES_tradnl" sz="3800" b="1" dirty="0"/>
              <a:t>EJEMPLO VÁLVULA ANTIRRETORNO</a:t>
            </a:r>
            <a:endParaRPr lang="es-ES" sz="3800" b="1" dirty="0"/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052638"/>
            <a:ext cx="2571750" cy="2752725"/>
          </a:xfrm>
          <a:prstGeom prst="rect">
            <a:avLst/>
          </a:prstGeom>
          <a:noFill/>
        </p:spPr>
      </p:pic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1776413" y="5175250"/>
            <a:ext cx="560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/>
              <a:t>ESTRANGULACIÓN ANTIRRETORNO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388350" cy="1143000"/>
          </a:xfrm>
        </p:spPr>
        <p:txBody>
          <a:bodyPr/>
          <a:lstStyle/>
          <a:p>
            <a:pPr algn="ctr"/>
            <a:r>
              <a:rPr lang="es-ES_tradnl" sz="3400" b="1" dirty="0"/>
              <a:t>EJEMPLOS VÁLVULAS ANTIRRETORNO</a:t>
            </a:r>
            <a:endParaRPr lang="es-ES" sz="3400" b="1" dirty="0"/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060575"/>
            <a:ext cx="2989262" cy="2805113"/>
          </a:xfrm>
          <a:prstGeom prst="rect">
            <a:avLst/>
          </a:prstGeom>
          <a:noFill/>
        </p:spPr>
      </p:pic>
      <p:pic>
        <p:nvPicPr>
          <p:cNvPr id="338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60575"/>
            <a:ext cx="4176712" cy="2724150"/>
          </a:xfrm>
          <a:prstGeom prst="rect">
            <a:avLst/>
          </a:prstGeom>
          <a:noFill/>
        </p:spPr>
      </p:pic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1331913" y="530066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/>
              <a:t>SIMULTANEIDAD</a:t>
            </a:r>
            <a:endParaRPr lang="es-ES" sz="2400" b="1"/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5076825" y="5300663"/>
            <a:ext cx="287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/>
              <a:t>TEMPORIZADORA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es-ES_tradnl" sz="3800" b="1" dirty="0"/>
              <a:t>OTRAS VALVULAS Y SENSORES</a:t>
            </a:r>
            <a:endParaRPr lang="es-ES" sz="3800" b="1" dirty="0"/>
          </a:p>
        </p:txBody>
      </p:sp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2519362" cy="2501900"/>
          </a:xfrm>
          <a:prstGeom prst="rect">
            <a:avLst/>
          </a:prstGeom>
          <a:noFill/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314825"/>
            <a:ext cx="2951163" cy="2209800"/>
          </a:xfrm>
          <a:prstGeom prst="rect">
            <a:avLst/>
          </a:prstGeom>
          <a:noFill/>
        </p:spPr>
      </p:pic>
      <p:pic>
        <p:nvPicPr>
          <p:cNvPr id="272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700213"/>
            <a:ext cx="2600325" cy="2752725"/>
          </a:xfrm>
          <a:prstGeom prst="rect">
            <a:avLst/>
          </a:prstGeom>
          <a:noFill/>
        </p:spPr>
      </p:pic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539750" y="4724400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/>
              <a:t>ESCAPE RÁPIDO</a:t>
            </a:r>
            <a:endParaRPr lang="es-ES" sz="2400" b="1"/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3276600" y="3141663"/>
            <a:ext cx="286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/>
              <a:t>V. DE SECUENCIA</a:t>
            </a:r>
            <a:endParaRPr lang="es-ES" sz="2400" b="1"/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6443663" y="4652963"/>
            <a:ext cx="2370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/>
              <a:t>REGULADORA</a:t>
            </a:r>
          </a:p>
          <a:p>
            <a:r>
              <a:rPr lang="es-ES_tradnl" sz="2400" b="1"/>
              <a:t>DE</a:t>
            </a:r>
          </a:p>
          <a:p>
            <a:r>
              <a:rPr lang="es-ES_tradnl" sz="2400" b="1"/>
              <a:t>PRESIÓN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SENSORES</a:t>
            </a:r>
            <a:endParaRPr lang="es-ES" dirty="0"/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2736850" cy="1954212"/>
          </a:xfrm>
          <a:prstGeom prst="rect">
            <a:avLst/>
          </a:prstGeom>
          <a:noFill/>
        </p:spPr>
      </p:pic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437063"/>
            <a:ext cx="3267075" cy="2181225"/>
          </a:xfrm>
          <a:prstGeom prst="rect">
            <a:avLst/>
          </a:prstGeom>
          <a:noFill/>
        </p:spPr>
      </p:pic>
      <p:pic>
        <p:nvPicPr>
          <p:cNvPr id="273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1388" y="1700213"/>
            <a:ext cx="2943225" cy="1873250"/>
          </a:xfrm>
          <a:prstGeom prst="rect">
            <a:avLst/>
          </a:prstGeom>
          <a:noFill/>
        </p:spPr>
      </p:pic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900113" y="3716338"/>
            <a:ext cx="197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/>
              <a:t>INFRAROJO</a:t>
            </a:r>
            <a:endParaRPr lang="es-ES" sz="2400" b="1"/>
          </a:p>
        </p:txBody>
      </p:sp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3563938" y="39338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/>
              <a:t>CAPACITIVO</a:t>
            </a:r>
            <a:endParaRPr lang="es-ES" sz="2400" b="1"/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6804025" y="3789363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 b="1"/>
              <a:t>INDUCTIVO</a:t>
            </a: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ELECTROVÁLVULAS</a:t>
            </a:r>
            <a:endParaRPr lang="es-ES" dirty="0"/>
          </a:p>
        </p:txBody>
      </p:sp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646613"/>
            <a:ext cx="2879725" cy="2017712"/>
          </a:xfrm>
          <a:prstGeom prst="rect">
            <a:avLst/>
          </a:prstGeom>
          <a:noFill/>
        </p:spPr>
      </p:pic>
      <p:pic>
        <p:nvPicPr>
          <p:cNvPr id="274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581525"/>
            <a:ext cx="2762250" cy="2070100"/>
          </a:xfrm>
          <a:prstGeom prst="rect">
            <a:avLst/>
          </a:prstGeom>
          <a:noFill/>
        </p:spPr>
      </p:pic>
      <p:pic>
        <p:nvPicPr>
          <p:cNvPr id="274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773238"/>
            <a:ext cx="3457575" cy="255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ACCESORIOS</a:t>
            </a:r>
            <a:endParaRPr lang="es-ES" dirty="0"/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7775575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es-ES_tradnl" b="1" dirty="0"/>
              <a:t>ACTUADORES</a:t>
            </a:r>
            <a:endParaRPr lang="es-ES" b="1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33400"/>
          </a:xfrm>
        </p:spPr>
        <p:txBody>
          <a:bodyPr/>
          <a:lstStyle/>
          <a:p>
            <a:r>
              <a:rPr lang="es-ES_tradnl"/>
              <a:t>LINEALES</a:t>
            </a:r>
            <a:endParaRPr lang="es-ES"/>
          </a:p>
        </p:txBody>
      </p:sp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82800"/>
            <a:ext cx="7921625" cy="458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CILINDRO DOBLE EFECTO</a:t>
            </a:r>
            <a:endParaRPr lang="es-ES" dirty="0"/>
          </a:p>
        </p:txBody>
      </p:sp>
      <p:pic>
        <p:nvPicPr>
          <p:cNvPr id="335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6048375" cy="2447925"/>
          </a:xfrm>
          <a:prstGeom prst="rect">
            <a:avLst/>
          </a:prstGeom>
          <a:noFill/>
        </p:spPr>
      </p:pic>
      <p:pic>
        <p:nvPicPr>
          <p:cNvPr id="3358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221163"/>
            <a:ext cx="6048375" cy="252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VÁLVULAS DE VIAS</a:t>
            </a:r>
            <a:endParaRPr lang="es-ES"/>
          </a:p>
        </p:txBody>
      </p:sp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8066087" cy="4964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CILINDRO TANDEM</a:t>
            </a:r>
            <a:endParaRPr lang="es-ES"/>
          </a:p>
        </p:txBody>
      </p:sp>
      <p:pic>
        <p:nvPicPr>
          <p:cNvPr id="336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7596188" cy="3367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ACTUADORES LINEALES</a:t>
            </a:r>
            <a:endParaRPr lang="es-ES" dirty="0"/>
          </a:p>
        </p:txBody>
      </p:sp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24400"/>
            <a:ext cx="3714750" cy="1914525"/>
          </a:xfrm>
          <a:prstGeom prst="rect">
            <a:avLst/>
          </a:prstGeom>
          <a:noFill/>
        </p:spPr>
      </p:pic>
      <p:pic>
        <p:nvPicPr>
          <p:cNvPr id="276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868863"/>
            <a:ext cx="3914775" cy="1790700"/>
          </a:xfrm>
          <a:prstGeom prst="rect">
            <a:avLst/>
          </a:prstGeom>
          <a:noFill/>
        </p:spPr>
      </p:pic>
      <p:pic>
        <p:nvPicPr>
          <p:cNvPr id="276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628775"/>
            <a:ext cx="3924300" cy="1828800"/>
          </a:xfrm>
          <a:prstGeom prst="rect">
            <a:avLst/>
          </a:prstGeom>
          <a:noFill/>
        </p:spPr>
      </p:pic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6877050" y="1773238"/>
            <a:ext cx="193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/>
              <a:t>SIN VÁSTAGO</a:t>
            </a:r>
            <a:endParaRPr lang="es-ES" b="1"/>
          </a:p>
        </p:txBody>
      </p:sp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1619250" y="4221163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/>
              <a:t>SIMPLE EFECTO</a:t>
            </a:r>
            <a:endParaRPr lang="es-ES" b="1"/>
          </a:p>
        </p:txBody>
      </p:sp>
      <p:sp>
        <p:nvSpPr>
          <p:cNvPr id="276489" name="Text Box 9"/>
          <p:cNvSpPr txBox="1">
            <a:spLocks noChangeArrowheads="1"/>
          </p:cNvSpPr>
          <p:nvPr/>
        </p:nvSpPr>
        <p:spPr bwMode="auto">
          <a:xfrm>
            <a:off x="6011863" y="4292600"/>
            <a:ext cx="2176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/>
              <a:t>DOBLE EFECTO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es-ES_tradnl" sz="3800" b="1" dirty="0"/>
              <a:t>ACTUADORES OSCILANTES Y ROTATIVOS</a:t>
            </a:r>
            <a:endParaRPr lang="es-ES" sz="3800" b="1" dirty="0"/>
          </a:p>
        </p:txBody>
      </p:sp>
      <p:pic>
        <p:nvPicPr>
          <p:cNvPr id="279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14488"/>
            <a:ext cx="8035925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276475"/>
            <a:ext cx="3114675" cy="3667125"/>
          </a:xfrm>
          <a:prstGeom prst="rect">
            <a:avLst/>
          </a:prstGeom>
          <a:noFill/>
        </p:spPr>
      </p:pic>
      <p:sp>
        <p:nvSpPr>
          <p:cNvPr id="277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ACTUADOR OSCILANTE</a:t>
            </a:r>
            <a:endParaRPr lang="es-ES"/>
          </a:p>
        </p:txBody>
      </p:sp>
      <p:pic>
        <p:nvPicPr>
          <p:cNvPr id="277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349500"/>
            <a:ext cx="3286125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ACTUADOR ROTATIVO</a:t>
            </a:r>
            <a:endParaRPr lang="es-ES"/>
          </a:p>
        </p:txBody>
      </p:sp>
      <p:pic>
        <p:nvPicPr>
          <p:cNvPr id="278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133600"/>
            <a:ext cx="3681413" cy="3754438"/>
          </a:xfrm>
          <a:prstGeom prst="rect">
            <a:avLst/>
          </a:prstGeom>
          <a:noFill/>
        </p:spPr>
      </p:pic>
      <p:pic>
        <p:nvPicPr>
          <p:cNvPr id="278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2205038"/>
            <a:ext cx="3713163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800" b="1" dirty="0"/>
              <a:t>ESTRUCTURA DEL SISTEMA UN NEUMÁTICO</a:t>
            </a:r>
            <a:endParaRPr lang="es-ES" sz="3800" b="1" dirty="0"/>
          </a:p>
        </p:txBody>
      </p:sp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51000"/>
            <a:ext cx="7993063" cy="497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es-ES_tradnl" sz="3800" dirty="0"/>
              <a:t>CONTROL CILINDRO SIMPLE EFECTO</a:t>
            </a:r>
            <a:endParaRPr lang="es-ES" sz="3800" dirty="0"/>
          </a:p>
        </p:txBody>
      </p:sp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7416800" cy="499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es-ES_tradnl" sz="3800" dirty="0"/>
              <a:t>CONTROL CILINDRO SIMPLE EFECTO</a:t>
            </a:r>
            <a:endParaRPr lang="es-ES" sz="3800" dirty="0"/>
          </a:p>
        </p:txBody>
      </p:sp>
      <p:pic>
        <p:nvPicPr>
          <p:cNvPr id="302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3921125" cy="5084763"/>
          </a:xfrm>
          <a:prstGeom prst="rect">
            <a:avLst/>
          </a:prstGeom>
          <a:noFill/>
        </p:spPr>
      </p:pic>
      <p:pic>
        <p:nvPicPr>
          <p:cNvPr id="3020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01800"/>
            <a:ext cx="4105275" cy="504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APLICACIÓN VALVULA 5/2</a:t>
            </a:r>
            <a:endParaRPr lang="es-ES" dirty="0"/>
          </a:p>
        </p:txBody>
      </p:sp>
      <p:pic>
        <p:nvPicPr>
          <p:cNvPr id="303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6263"/>
            <a:ext cx="3959225" cy="3743325"/>
          </a:xfrm>
          <a:prstGeom prst="rect">
            <a:avLst/>
          </a:prstGeom>
          <a:noFill/>
        </p:spPr>
      </p:pic>
      <p:pic>
        <p:nvPicPr>
          <p:cNvPr id="303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844675"/>
            <a:ext cx="4238625" cy="374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APLICACIÓN VALVULA 5/2</a:t>
            </a:r>
            <a:endParaRPr lang="es-ES" dirty="0"/>
          </a:p>
        </p:txBody>
      </p: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0063"/>
            <a:ext cx="4103687" cy="3819525"/>
          </a:xfrm>
          <a:prstGeom prst="rect">
            <a:avLst/>
          </a:prstGeom>
          <a:noFill/>
        </p:spPr>
      </p:pic>
      <p:pic>
        <p:nvPicPr>
          <p:cNvPr id="304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73238"/>
            <a:ext cx="4032250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VÁLVULAS DE VIAS</a:t>
            </a:r>
            <a:endParaRPr lang="es-ES" dirty="0"/>
          </a:p>
        </p:txBody>
      </p:sp>
      <p:pic>
        <p:nvPicPr>
          <p:cNvPr id="260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8066087" cy="494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VÁLVULA DE SECUENCIA</a:t>
            </a:r>
            <a:endParaRPr lang="es-ES" dirty="0"/>
          </a:p>
        </p:txBody>
      </p:sp>
      <p:pic>
        <p:nvPicPr>
          <p:cNvPr id="3092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38313"/>
            <a:ext cx="7127875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VÁLVULA DE SECUENCIA</a:t>
            </a:r>
            <a:endParaRPr lang="es-ES" dirty="0"/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00213"/>
            <a:ext cx="7127875" cy="488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VÁLVULA TEMPORIZADORA</a:t>
            </a:r>
            <a:endParaRPr lang="es-ES" dirty="0"/>
          </a:p>
        </p:txBody>
      </p:sp>
      <p:pic>
        <p:nvPicPr>
          <p:cNvPr id="311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89113"/>
            <a:ext cx="6840538" cy="480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VÁLVULA TEMPORIZADORA</a:t>
            </a:r>
            <a:endParaRPr lang="es-ES" dirty="0"/>
          </a:p>
        </p:txBody>
      </p:sp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47825"/>
            <a:ext cx="6769100" cy="491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es-ES_tradnl" sz="3800" b="1" dirty="0"/>
              <a:t>NOMENCLATURA EN EL DIAGRAMA</a:t>
            </a:r>
            <a:endParaRPr lang="es-ES" sz="3800" b="1" dirty="0"/>
          </a:p>
        </p:txBody>
      </p:sp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840537" cy="509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CIRCUITOS NEUMÁTICOS</a:t>
            </a:r>
            <a:endParaRPr lang="es-ES" dirty="0"/>
          </a:p>
        </p:txBody>
      </p:sp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68463"/>
            <a:ext cx="7129463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CIRCUITOS NEUMÁTICOS</a:t>
            </a:r>
            <a:endParaRPr lang="es-ES" dirty="0"/>
          </a:p>
        </p:txBody>
      </p:sp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93863"/>
            <a:ext cx="7127875" cy="497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CIRCUITOS NEUMÁTICOS</a:t>
            </a:r>
            <a:endParaRPr lang="es-ES" dirty="0"/>
          </a:p>
        </p:txBody>
      </p:sp>
      <p:pic>
        <p:nvPicPr>
          <p:cNvPr id="315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16088"/>
            <a:ext cx="7848600" cy="4792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CIRCUITOS NEUMÁTICOS</a:t>
            </a:r>
            <a:endParaRPr lang="es-ES" dirty="0"/>
          </a:p>
        </p:txBody>
      </p:sp>
      <p:pic>
        <p:nvPicPr>
          <p:cNvPr id="316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97038"/>
            <a:ext cx="7496175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CIRCUITOS NEUMÁTICOS</a:t>
            </a:r>
            <a:endParaRPr lang="es-ES" dirty="0"/>
          </a:p>
        </p:txBody>
      </p:sp>
      <p:pic>
        <p:nvPicPr>
          <p:cNvPr id="317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33550"/>
            <a:ext cx="7704137" cy="489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532812" cy="1143000"/>
          </a:xfrm>
        </p:spPr>
        <p:txBody>
          <a:bodyPr/>
          <a:lstStyle/>
          <a:p>
            <a:r>
              <a:rPr lang="es-ES_tradnl" sz="3300"/>
              <a:t>ACCIONAMIENTOS VÁLVULAS DE VÍAS</a:t>
            </a:r>
            <a:endParaRPr lang="es-ES" sz="3300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73238"/>
            <a:ext cx="8137525" cy="481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" y="0"/>
            <a:ext cx="8106508" cy="1295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Arial" charset="0"/>
                <a:cs typeface="Arial" charset="0"/>
              </a:rPr>
              <a:t>Diseño de circuitos neumáticos</a:t>
            </a:r>
            <a:r>
              <a:rPr lang="es-ES" dirty="0">
                <a:latin typeface="Arial Black" pitchFamily="34" charset="0"/>
              </a:rPr>
              <a:t> </a:t>
            </a:r>
            <a:endParaRPr lang="es-ES_tradnl" dirty="0">
              <a:latin typeface="Arial Black" pitchFamily="34" charset="0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81354" y="4724400"/>
            <a:ext cx="5416062" cy="1905000"/>
          </a:xfrm>
          <a:noFill/>
          <a:ln/>
        </p:spPr>
        <p:txBody>
          <a:bodyPr>
            <a:normAutofit fontScale="92500"/>
          </a:bodyPr>
          <a:lstStyle/>
          <a:p>
            <a:r>
              <a:rPr lang="es-ES_tradnl" sz="2000">
                <a:latin typeface="Arial" charset="0"/>
              </a:rPr>
              <a:t>Actuadores.</a:t>
            </a:r>
          </a:p>
          <a:p>
            <a:r>
              <a:rPr lang="es-ES_tradnl" sz="2000">
                <a:latin typeface="Arial" charset="0"/>
              </a:rPr>
              <a:t>Elementos de control.</a:t>
            </a:r>
          </a:p>
          <a:p>
            <a:r>
              <a:rPr lang="es-ES_tradnl" sz="2000">
                <a:latin typeface="Arial" charset="0"/>
              </a:rPr>
              <a:t>Funciones lógicas.</a:t>
            </a:r>
          </a:p>
          <a:p>
            <a:r>
              <a:rPr lang="es-ES_tradnl" sz="2000">
                <a:latin typeface="Arial" charset="0"/>
              </a:rPr>
              <a:t>Emisores de señal, señales de control.</a:t>
            </a:r>
          </a:p>
          <a:p>
            <a:r>
              <a:rPr lang="es-ES_tradnl" sz="2000">
                <a:latin typeface="Arial" charset="0"/>
              </a:rPr>
              <a:t>Toma de presión y unidad de mantenimiento.</a:t>
            </a:r>
            <a:endParaRPr lang="es-ES" sz="2000">
              <a:latin typeface="Arial" charset="0"/>
            </a:endParaRP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215" y="1792289"/>
            <a:ext cx="5908431" cy="3616325"/>
          </a:xfrm>
          <a:prstGeom prst="rect">
            <a:avLst/>
          </a:prstGeom>
          <a:noFill/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351692" y="1600201"/>
            <a:ext cx="32355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000" b="1">
                <a:latin typeface="Arial" charset="0"/>
                <a:cs typeface="Arial" charset="0"/>
              </a:rPr>
              <a:t>Colocación de elementos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38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0646" y="2514600"/>
            <a:ext cx="4712677" cy="2884488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5" y="152400"/>
            <a:ext cx="8510954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Arial" charset="0"/>
                <a:cs typeface="Arial" charset="0"/>
              </a:rPr>
              <a:t>Diseño de circuitos neumáticos</a:t>
            </a:r>
            <a:endParaRPr lang="es-ES_tradnl" b="1" dirty="0">
              <a:latin typeface="Arial" charset="0"/>
              <a:cs typeface="Arial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461846" y="1676401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000" b="1">
                <a:latin typeface="Arial" charset="0"/>
                <a:cs typeface="Arial" charset="0"/>
              </a:rPr>
              <a:t>Designación de componentes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11016" y="2362200"/>
            <a:ext cx="4009292" cy="3429000"/>
            <a:chOff x="-3" y="-3"/>
            <a:chExt cx="2008" cy="2968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0" y="0"/>
              <a:ext cx="2002" cy="2962"/>
              <a:chOff x="0" y="0"/>
              <a:chExt cx="2002" cy="2962"/>
            </a:xfrm>
          </p:grpSpPr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0" y="0"/>
                <a:ext cx="1370" cy="374"/>
                <a:chOff x="0" y="0"/>
                <a:chExt cx="1370" cy="374"/>
              </a:xfrm>
            </p:grpSpPr>
            <p:sp>
              <p:nvSpPr>
                <p:cNvPr id="63493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314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Designación de componentes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07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70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1370" y="0"/>
                <a:ext cx="632" cy="374"/>
                <a:chOff x="1370" y="0"/>
                <a:chExt cx="632" cy="374"/>
              </a:xfrm>
            </p:grpSpPr>
            <p:sp>
              <p:nvSpPr>
                <p:cNvPr id="63494" name="Rectangle 6"/>
                <p:cNvSpPr>
                  <a:spLocks noChangeArrowheads="1"/>
                </p:cNvSpPr>
                <p:nvPr/>
              </p:nvSpPr>
              <p:spPr bwMode="auto">
                <a:xfrm>
                  <a:off x="1398" y="0"/>
                  <a:ext cx="57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Números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09" name="Rectangle 21"/>
                <p:cNvSpPr>
                  <a:spLocks noChangeArrowheads="1"/>
                </p:cNvSpPr>
                <p:nvPr/>
              </p:nvSpPr>
              <p:spPr bwMode="auto">
                <a:xfrm>
                  <a:off x="1370" y="0"/>
                  <a:ext cx="63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0" y="374"/>
                <a:ext cx="1370" cy="374"/>
                <a:chOff x="0" y="374"/>
                <a:chExt cx="1370" cy="374"/>
              </a:xfrm>
            </p:grpSpPr>
            <p:sp>
              <p:nvSpPr>
                <p:cNvPr id="63495" name="Rectangle 7"/>
                <p:cNvSpPr>
                  <a:spLocks noChangeArrowheads="1"/>
                </p:cNvSpPr>
                <p:nvPr/>
              </p:nvSpPr>
              <p:spPr bwMode="auto">
                <a:xfrm>
                  <a:off x="28" y="374"/>
                  <a:ext cx="1314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>
                      <a:latin typeface="Arial" charset="0"/>
                      <a:cs typeface="Arial" charset="0"/>
                    </a:rPr>
                    <a:t>Alimentación de energía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11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374"/>
                  <a:ext cx="1370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1370" y="374"/>
                <a:ext cx="632" cy="374"/>
                <a:chOff x="1370" y="374"/>
                <a:chExt cx="632" cy="374"/>
              </a:xfrm>
            </p:grpSpPr>
            <p:sp>
              <p:nvSpPr>
                <p:cNvPr id="63496" name="Rectangle 8"/>
                <p:cNvSpPr>
                  <a:spLocks noChangeArrowheads="1"/>
                </p:cNvSpPr>
                <p:nvPr/>
              </p:nvSpPr>
              <p:spPr bwMode="auto">
                <a:xfrm>
                  <a:off x="1398" y="374"/>
                  <a:ext cx="57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0. 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13" name="Rectangle 25"/>
                <p:cNvSpPr>
                  <a:spLocks noChangeArrowheads="1"/>
                </p:cNvSpPr>
                <p:nvPr/>
              </p:nvSpPr>
              <p:spPr bwMode="auto">
                <a:xfrm>
                  <a:off x="1370" y="374"/>
                  <a:ext cx="63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0" y="748"/>
                <a:ext cx="1370" cy="374"/>
                <a:chOff x="0" y="748"/>
                <a:chExt cx="1370" cy="374"/>
              </a:xfrm>
            </p:grpSpPr>
            <p:sp>
              <p:nvSpPr>
                <p:cNvPr id="63497" name="Rectangle 9"/>
                <p:cNvSpPr>
                  <a:spLocks noChangeArrowheads="1"/>
                </p:cNvSpPr>
                <p:nvPr/>
              </p:nvSpPr>
              <p:spPr bwMode="auto">
                <a:xfrm>
                  <a:off x="28" y="748"/>
                  <a:ext cx="1314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>
                      <a:latin typeface="Arial" charset="0"/>
                      <a:cs typeface="Arial" charset="0"/>
                    </a:rPr>
                    <a:t>Elementos de trabajo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15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748"/>
                  <a:ext cx="1370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9" name="Group 30"/>
              <p:cNvGrpSpPr>
                <a:grpSpLocks/>
              </p:cNvGrpSpPr>
              <p:nvPr/>
            </p:nvGrpSpPr>
            <p:grpSpPr bwMode="auto">
              <a:xfrm>
                <a:off x="1370" y="748"/>
                <a:ext cx="632" cy="374"/>
                <a:chOff x="1370" y="748"/>
                <a:chExt cx="632" cy="374"/>
              </a:xfrm>
            </p:grpSpPr>
            <p:sp>
              <p:nvSpPr>
                <p:cNvPr id="63498" name="Rectangle 10"/>
                <p:cNvSpPr>
                  <a:spLocks noChangeArrowheads="1"/>
                </p:cNvSpPr>
                <p:nvPr/>
              </p:nvSpPr>
              <p:spPr bwMode="auto">
                <a:xfrm>
                  <a:off x="1398" y="748"/>
                  <a:ext cx="57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1.0, 2.0, etc.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17" name="Rectangle 29"/>
                <p:cNvSpPr>
                  <a:spLocks noChangeArrowheads="1"/>
                </p:cNvSpPr>
                <p:nvPr/>
              </p:nvSpPr>
              <p:spPr bwMode="auto">
                <a:xfrm>
                  <a:off x="1370" y="748"/>
                  <a:ext cx="63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0" y="1122"/>
                <a:ext cx="1370" cy="374"/>
                <a:chOff x="0" y="1122"/>
                <a:chExt cx="1370" cy="374"/>
              </a:xfrm>
            </p:grpSpPr>
            <p:sp>
              <p:nvSpPr>
                <p:cNvPr id="63499" name="Rectangle 11"/>
                <p:cNvSpPr>
                  <a:spLocks noChangeArrowheads="1"/>
                </p:cNvSpPr>
                <p:nvPr/>
              </p:nvSpPr>
              <p:spPr bwMode="auto">
                <a:xfrm>
                  <a:off x="28" y="1122"/>
                  <a:ext cx="1314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>
                      <a:latin typeface="Arial" charset="0"/>
                      <a:cs typeface="Arial" charset="0"/>
                    </a:rPr>
                    <a:t>Elementos de</a:t>
                  </a:r>
                  <a:r>
                    <a:rPr lang="es-ES_tradnl" sz="1200">
                      <a:latin typeface="Arial" charset="0"/>
                      <a:cs typeface="Arial" charset="0"/>
                    </a:rPr>
                    <a:t> control o </a:t>
                  </a:r>
                  <a:r>
                    <a:rPr lang="es-ES" sz="1200">
                      <a:latin typeface="Arial" charset="0"/>
                      <a:cs typeface="Arial" charset="0"/>
                    </a:rPr>
                    <a:t> mando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1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122"/>
                  <a:ext cx="1370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1370" y="1122"/>
                <a:ext cx="632" cy="374"/>
                <a:chOff x="1370" y="1122"/>
                <a:chExt cx="632" cy="374"/>
              </a:xfrm>
            </p:grpSpPr>
            <p:sp>
              <p:nvSpPr>
                <p:cNvPr id="63500" name="Rectangle 12"/>
                <p:cNvSpPr>
                  <a:spLocks noChangeArrowheads="1"/>
                </p:cNvSpPr>
                <p:nvPr/>
              </p:nvSpPr>
              <p:spPr bwMode="auto">
                <a:xfrm>
                  <a:off x="1398" y="1122"/>
                  <a:ext cx="57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.1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21" name="Rectangle 33"/>
                <p:cNvSpPr>
                  <a:spLocks noChangeArrowheads="1"/>
                </p:cNvSpPr>
                <p:nvPr/>
              </p:nvSpPr>
              <p:spPr bwMode="auto">
                <a:xfrm>
                  <a:off x="1370" y="1122"/>
                  <a:ext cx="63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2" name="Group 36"/>
              <p:cNvGrpSpPr>
                <a:grpSpLocks/>
              </p:cNvGrpSpPr>
              <p:nvPr/>
            </p:nvGrpSpPr>
            <p:grpSpPr bwMode="auto">
              <a:xfrm>
                <a:off x="0" y="1496"/>
                <a:ext cx="1370" cy="546"/>
                <a:chOff x="0" y="1496"/>
                <a:chExt cx="1370" cy="546"/>
              </a:xfrm>
            </p:grpSpPr>
            <p:sp>
              <p:nvSpPr>
                <p:cNvPr id="63501" name="Rectangle 13"/>
                <p:cNvSpPr>
                  <a:spLocks noChangeArrowheads="1"/>
                </p:cNvSpPr>
                <p:nvPr/>
              </p:nvSpPr>
              <p:spPr bwMode="auto">
                <a:xfrm>
                  <a:off x="28" y="1496"/>
                  <a:ext cx="1314" cy="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>
                      <a:latin typeface="Arial" charset="0"/>
                      <a:cs typeface="Arial" charset="0"/>
                    </a:rPr>
                    <a:t>Elementos ubicados entre el elemento de mando y el elemento de trabajo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23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496"/>
                  <a:ext cx="1370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1370" y="1496"/>
                <a:ext cx="632" cy="546"/>
                <a:chOff x="1370" y="1496"/>
                <a:chExt cx="632" cy="546"/>
              </a:xfrm>
            </p:grpSpPr>
            <p:sp>
              <p:nvSpPr>
                <p:cNvPr id="63502" name="Rectangle 14"/>
                <p:cNvSpPr>
                  <a:spLocks noChangeArrowheads="1"/>
                </p:cNvSpPr>
                <p:nvPr/>
              </p:nvSpPr>
              <p:spPr bwMode="auto">
                <a:xfrm>
                  <a:off x="1398" y="1496"/>
                  <a:ext cx="576" cy="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.01, .02, etc.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25" name="Rectangle 37"/>
                <p:cNvSpPr>
                  <a:spLocks noChangeArrowheads="1"/>
                </p:cNvSpPr>
                <p:nvPr/>
              </p:nvSpPr>
              <p:spPr bwMode="auto">
                <a:xfrm>
                  <a:off x="1370" y="1496"/>
                  <a:ext cx="632" cy="5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0" y="2042"/>
                <a:ext cx="1370" cy="460"/>
                <a:chOff x="0" y="2042"/>
                <a:chExt cx="1370" cy="460"/>
              </a:xfrm>
            </p:grpSpPr>
            <p:sp>
              <p:nvSpPr>
                <p:cNvPr id="63503" name="Rectangle 15"/>
                <p:cNvSpPr>
                  <a:spLocks noChangeArrowheads="1"/>
                </p:cNvSpPr>
                <p:nvPr/>
              </p:nvSpPr>
              <p:spPr bwMode="auto">
                <a:xfrm>
                  <a:off x="28" y="2042"/>
                  <a:ext cx="1314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>
                      <a:latin typeface="Arial" charset="0"/>
                      <a:cs typeface="Arial" charset="0"/>
                    </a:rPr>
                    <a:t>Elementos que inciden en el movimiento de avance del cilindro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27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2042"/>
                  <a:ext cx="1370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5" name="Group 42"/>
              <p:cNvGrpSpPr>
                <a:grpSpLocks/>
              </p:cNvGrpSpPr>
              <p:nvPr/>
            </p:nvGrpSpPr>
            <p:grpSpPr bwMode="auto">
              <a:xfrm>
                <a:off x="1370" y="2042"/>
                <a:ext cx="632" cy="460"/>
                <a:chOff x="1370" y="2042"/>
                <a:chExt cx="632" cy="460"/>
              </a:xfrm>
            </p:grpSpPr>
            <p:sp>
              <p:nvSpPr>
                <p:cNvPr id="63504" name="Rectangle 16"/>
                <p:cNvSpPr>
                  <a:spLocks noChangeArrowheads="1"/>
                </p:cNvSpPr>
                <p:nvPr/>
              </p:nvSpPr>
              <p:spPr bwMode="auto">
                <a:xfrm>
                  <a:off x="1398" y="2042"/>
                  <a:ext cx="576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.2, .4, etc.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29" name="Rectangle 41"/>
                <p:cNvSpPr>
                  <a:spLocks noChangeArrowheads="1"/>
                </p:cNvSpPr>
                <p:nvPr/>
              </p:nvSpPr>
              <p:spPr bwMode="auto">
                <a:xfrm>
                  <a:off x="1370" y="2042"/>
                  <a:ext cx="632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6" name="Group 44"/>
              <p:cNvGrpSpPr>
                <a:grpSpLocks/>
              </p:cNvGrpSpPr>
              <p:nvPr/>
            </p:nvGrpSpPr>
            <p:grpSpPr bwMode="auto">
              <a:xfrm>
                <a:off x="0" y="2502"/>
                <a:ext cx="1370" cy="460"/>
                <a:chOff x="0" y="2502"/>
                <a:chExt cx="1370" cy="460"/>
              </a:xfrm>
            </p:grpSpPr>
            <p:sp>
              <p:nvSpPr>
                <p:cNvPr id="6350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" y="2502"/>
                  <a:ext cx="1314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>
                      <a:latin typeface="Arial" charset="0"/>
                      <a:cs typeface="Arial" charset="0"/>
                    </a:rPr>
                    <a:t>Elementos que inciden en el movimiento de retroceso del cilindro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31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2502"/>
                  <a:ext cx="1370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1370" y="2502"/>
                <a:ext cx="632" cy="460"/>
                <a:chOff x="1370" y="2502"/>
                <a:chExt cx="632" cy="460"/>
              </a:xfrm>
            </p:grpSpPr>
            <p:sp>
              <p:nvSpPr>
                <p:cNvPr id="6350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98" y="2502"/>
                  <a:ext cx="576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200" b="1">
                      <a:latin typeface="Arial" charset="0"/>
                      <a:cs typeface="Arial" charset="0"/>
                    </a:rPr>
                    <a:t>.3, .5, etc.</a:t>
                  </a:r>
                  <a:endParaRPr lang="es-ES" sz="1200">
                    <a:latin typeface="Times New Roman" pitchFamily="18" charset="0"/>
                  </a:endParaRPr>
                </a:p>
              </p:txBody>
            </p:sp>
            <p:sp>
              <p:nvSpPr>
                <p:cNvPr id="63533" name="Rectangle 45"/>
                <p:cNvSpPr>
                  <a:spLocks noChangeArrowheads="1"/>
                </p:cNvSpPr>
                <p:nvPr/>
              </p:nvSpPr>
              <p:spPr bwMode="auto">
                <a:xfrm>
                  <a:off x="1370" y="2502"/>
                  <a:ext cx="632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63536" name="Rectangle 48"/>
            <p:cNvSpPr>
              <a:spLocks noChangeArrowheads="1"/>
            </p:cNvSpPr>
            <p:nvPr/>
          </p:nvSpPr>
          <p:spPr bwMode="auto">
            <a:xfrm>
              <a:off x="-3" y="-3"/>
              <a:ext cx="2008" cy="296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" y="152400"/>
            <a:ext cx="8370277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Arial" charset="0"/>
                <a:cs typeface="Arial" charset="0"/>
              </a:rPr>
              <a:t>Diseño de circuitos neumáticos</a:t>
            </a:r>
            <a:endParaRPr lang="es-ES_tradnl" b="1" dirty="0">
              <a:latin typeface="Arial" charset="0"/>
              <a:cs typeface="Arial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11015" y="2743200"/>
            <a:ext cx="4712677" cy="2667000"/>
            <a:chOff x="-3" y="-3"/>
            <a:chExt cx="2078" cy="2537"/>
          </a:xfrm>
        </p:grpSpPr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0" y="0"/>
              <a:ext cx="2072" cy="2531"/>
              <a:chOff x="0" y="0"/>
              <a:chExt cx="2072" cy="2531"/>
            </a:xfrm>
          </p:grpSpPr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1092" cy="460"/>
                <a:chOff x="0" y="0"/>
                <a:chExt cx="1092" cy="460"/>
              </a:xfrm>
            </p:grpSpPr>
            <p:sp>
              <p:nvSpPr>
                <p:cNvPr id="64516" name="Rectangle 4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036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 b="1">
                      <a:latin typeface="Arial" charset="0"/>
                      <a:cs typeface="Arial" charset="0"/>
                    </a:rPr>
                    <a:t>Designación de conexiones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34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92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1092" y="0"/>
                <a:ext cx="488" cy="460"/>
                <a:chOff x="1092" y="0"/>
                <a:chExt cx="488" cy="460"/>
              </a:xfrm>
            </p:grpSpPr>
            <p:sp>
              <p:nvSpPr>
                <p:cNvPr id="64517" name="Rectangle 5"/>
                <p:cNvSpPr>
                  <a:spLocks noChangeArrowheads="1"/>
                </p:cNvSpPr>
                <p:nvPr/>
              </p:nvSpPr>
              <p:spPr bwMode="auto">
                <a:xfrm>
                  <a:off x="1120" y="0"/>
                  <a:ext cx="432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 b="1">
                      <a:latin typeface="Arial" charset="0"/>
                      <a:cs typeface="Arial" charset="0"/>
                    </a:rPr>
                    <a:t> Letras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36" name="Rectangle 24"/>
                <p:cNvSpPr>
                  <a:spLocks noChangeArrowheads="1"/>
                </p:cNvSpPr>
                <p:nvPr/>
              </p:nvSpPr>
              <p:spPr bwMode="auto">
                <a:xfrm>
                  <a:off x="1092" y="0"/>
                  <a:ext cx="488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1580" y="0"/>
                <a:ext cx="492" cy="460"/>
                <a:chOff x="1580" y="0"/>
                <a:chExt cx="492" cy="460"/>
              </a:xfrm>
            </p:grpSpPr>
            <p:sp>
              <p:nvSpPr>
                <p:cNvPr id="64518" name="Rectangle 6"/>
                <p:cNvSpPr>
                  <a:spLocks noChangeArrowheads="1"/>
                </p:cNvSpPr>
                <p:nvPr/>
              </p:nvSpPr>
              <p:spPr bwMode="auto">
                <a:xfrm>
                  <a:off x="1608" y="0"/>
                  <a:ext cx="436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 b="1">
                      <a:latin typeface="Arial" charset="0"/>
                      <a:cs typeface="Arial" charset="0"/>
                    </a:rPr>
                    <a:t>Números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38" name="Rectangle 26"/>
                <p:cNvSpPr>
                  <a:spLocks noChangeArrowheads="1"/>
                </p:cNvSpPr>
                <p:nvPr/>
              </p:nvSpPr>
              <p:spPr bwMode="auto">
                <a:xfrm>
                  <a:off x="1580" y="0"/>
                  <a:ext cx="492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0" y="460"/>
                <a:ext cx="1092" cy="374"/>
                <a:chOff x="0" y="460"/>
                <a:chExt cx="1092" cy="374"/>
              </a:xfrm>
            </p:grpSpPr>
            <p:sp>
              <p:nvSpPr>
                <p:cNvPr id="64519" name="Rectangle 7"/>
                <p:cNvSpPr>
                  <a:spLocks noChangeArrowheads="1"/>
                </p:cNvSpPr>
                <p:nvPr/>
              </p:nvSpPr>
              <p:spPr bwMode="auto">
                <a:xfrm>
                  <a:off x="28" y="460"/>
                  <a:ext cx="103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>
                      <a:latin typeface="Arial" charset="0"/>
                      <a:cs typeface="Arial" charset="0"/>
                    </a:rPr>
                    <a:t>Conexiones de trabajo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40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460"/>
                  <a:ext cx="109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092" y="460"/>
                <a:ext cx="488" cy="374"/>
                <a:chOff x="1092" y="460"/>
                <a:chExt cx="488" cy="374"/>
              </a:xfrm>
            </p:grpSpPr>
            <p:sp>
              <p:nvSpPr>
                <p:cNvPr id="64520" name="Rectangle 8"/>
                <p:cNvSpPr>
                  <a:spLocks noChangeArrowheads="1"/>
                </p:cNvSpPr>
                <p:nvPr/>
              </p:nvSpPr>
              <p:spPr bwMode="auto">
                <a:xfrm>
                  <a:off x="1120" y="460"/>
                  <a:ext cx="432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 b="1">
                      <a:latin typeface="Arial" charset="0"/>
                      <a:cs typeface="Arial" charset="0"/>
                    </a:rPr>
                    <a:t>A, B, C ...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42" name="Rectangle 30"/>
                <p:cNvSpPr>
                  <a:spLocks noChangeArrowheads="1"/>
                </p:cNvSpPr>
                <p:nvPr/>
              </p:nvSpPr>
              <p:spPr bwMode="auto">
                <a:xfrm>
                  <a:off x="1092" y="460"/>
                  <a:ext cx="488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1580" y="460"/>
                <a:ext cx="492" cy="374"/>
                <a:chOff x="1580" y="460"/>
                <a:chExt cx="492" cy="374"/>
              </a:xfrm>
            </p:grpSpPr>
            <p:sp>
              <p:nvSpPr>
                <p:cNvPr id="64521" name="Rectangle 9"/>
                <p:cNvSpPr>
                  <a:spLocks noChangeArrowheads="1"/>
                </p:cNvSpPr>
                <p:nvPr/>
              </p:nvSpPr>
              <p:spPr bwMode="auto">
                <a:xfrm>
                  <a:off x="1608" y="460"/>
                  <a:ext cx="43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 b="1">
                      <a:latin typeface="Arial" charset="0"/>
                      <a:cs typeface="Arial" charset="0"/>
                    </a:rPr>
                    <a:t>2, 4, 6 ...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44" name="Rectangle 32"/>
                <p:cNvSpPr>
                  <a:spLocks noChangeArrowheads="1"/>
                </p:cNvSpPr>
                <p:nvPr/>
              </p:nvSpPr>
              <p:spPr bwMode="auto">
                <a:xfrm>
                  <a:off x="1580" y="460"/>
                  <a:ext cx="49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>
                <a:off x="0" y="834"/>
                <a:ext cx="1092" cy="460"/>
                <a:chOff x="0" y="834"/>
                <a:chExt cx="1092" cy="460"/>
              </a:xfrm>
            </p:grpSpPr>
            <p:sp>
              <p:nvSpPr>
                <p:cNvPr id="64522" name="Rectangle 10"/>
                <p:cNvSpPr>
                  <a:spLocks noChangeArrowheads="1"/>
                </p:cNvSpPr>
                <p:nvPr/>
              </p:nvSpPr>
              <p:spPr bwMode="auto">
                <a:xfrm>
                  <a:off x="28" y="834"/>
                  <a:ext cx="1036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>
                      <a:latin typeface="Arial" charset="0"/>
                      <a:cs typeface="Arial" charset="0"/>
                    </a:rPr>
                    <a:t>Conexión de presión, alimentación de energía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46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834"/>
                  <a:ext cx="1092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1092" y="834"/>
                <a:ext cx="488" cy="460"/>
                <a:chOff x="1092" y="834"/>
                <a:chExt cx="488" cy="460"/>
              </a:xfrm>
            </p:grpSpPr>
            <p:sp>
              <p:nvSpPr>
                <p:cNvPr id="645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120" y="834"/>
                  <a:ext cx="432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 b="1">
                      <a:latin typeface="Arial" charset="0"/>
                      <a:cs typeface="Arial" charset="0"/>
                    </a:rPr>
                    <a:t>P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48" name="Rectangle 36"/>
                <p:cNvSpPr>
                  <a:spLocks noChangeArrowheads="1"/>
                </p:cNvSpPr>
                <p:nvPr/>
              </p:nvSpPr>
              <p:spPr bwMode="auto">
                <a:xfrm>
                  <a:off x="1092" y="834"/>
                  <a:ext cx="488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2" name="Group 39"/>
              <p:cNvGrpSpPr>
                <a:grpSpLocks/>
              </p:cNvGrpSpPr>
              <p:nvPr/>
            </p:nvGrpSpPr>
            <p:grpSpPr bwMode="auto">
              <a:xfrm>
                <a:off x="1580" y="834"/>
                <a:ext cx="492" cy="460"/>
                <a:chOff x="1580" y="834"/>
                <a:chExt cx="492" cy="460"/>
              </a:xfrm>
            </p:grpSpPr>
            <p:sp>
              <p:nvSpPr>
                <p:cNvPr id="64524" name="Rectangle 12"/>
                <p:cNvSpPr>
                  <a:spLocks noChangeArrowheads="1"/>
                </p:cNvSpPr>
                <p:nvPr/>
              </p:nvSpPr>
              <p:spPr bwMode="auto">
                <a:xfrm>
                  <a:off x="1608" y="834"/>
                  <a:ext cx="436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 b="1">
                      <a:latin typeface="Arial" charset="0"/>
                      <a:cs typeface="Arial" charset="0"/>
                    </a:rPr>
                    <a:t>1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50" name="Rectangle 38"/>
                <p:cNvSpPr>
                  <a:spLocks noChangeArrowheads="1"/>
                </p:cNvSpPr>
                <p:nvPr/>
              </p:nvSpPr>
              <p:spPr bwMode="auto">
                <a:xfrm>
                  <a:off x="1580" y="834"/>
                  <a:ext cx="492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0" y="1294"/>
                <a:ext cx="1092" cy="374"/>
                <a:chOff x="0" y="1294"/>
                <a:chExt cx="1092" cy="374"/>
              </a:xfrm>
            </p:grpSpPr>
            <p:sp>
              <p:nvSpPr>
                <p:cNvPr id="6452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" y="1294"/>
                  <a:ext cx="103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>
                      <a:latin typeface="Arial" charset="0"/>
                      <a:cs typeface="Arial" charset="0"/>
                    </a:rPr>
                    <a:t>Escapes, retornos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52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1294"/>
                  <a:ext cx="109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>
                <a:off x="1092" y="1294"/>
                <a:ext cx="488" cy="374"/>
                <a:chOff x="1092" y="1294"/>
                <a:chExt cx="488" cy="374"/>
              </a:xfrm>
            </p:grpSpPr>
            <p:sp>
              <p:nvSpPr>
                <p:cNvPr id="64526" name="Rectangle 14"/>
                <p:cNvSpPr>
                  <a:spLocks noChangeArrowheads="1"/>
                </p:cNvSpPr>
                <p:nvPr/>
              </p:nvSpPr>
              <p:spPr bwMode="auto">
                <a:xfrm>
                  <a:off x="1120" y="1294"/>
                  <a:ext cx="432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 b="1">
                      <a:latin typeface="Arial" charset="0"/>
                      <a:cs typeface="Arial" charset="0"/>
                    </a:rPr>
                    <a:t>R, S, T ...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54" name="Rectangle 42"/>
                <p:cNvSpPr>
                  <a:spLocks noChangeArrowheads="1"/>
                </p:cNvSpPr>
                <p:nvPr/>
              </p:nvSpPr>
              <p:spPr bwMode="auto">
                <a:xfrm>
                  <a:off x="1092" y="1294"/>
                  <a:ext cx="488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5" name="Group 45"/>
              <p:cNvGrpSpPr>
                <a:grpSpLocks/>
              </p:cNvGrpSpPr>
              <p:nvPr/>
            </p:nvGrpSpPr>
            <p:grpSpPr bwMode="auto">
              <a:xfrm>
                <a:off x="1580" y="1294"/>
                <a:ext cx="492" cy="374"/>
                <a:chOff x="1580" y="1294"/>
                <a:chExt cx="492" cy="374"/>
              </a:xfrm>
            </p:grpSpPr>
            <p:sp>
              <p:nvSpPr>
                <p:cNvPr id="64527" name="Rectangle 15"/>
                <p:cNvSpPr>
                  <a:spLocks noChangeArrowheads="1"/>
                </p:cNvSpPr>
                <p:nvPr/>
              </p:nvSpPr>
              <p:spPr bwMode="auto">
                <a:xfrm>
                  <a:off x="1608" y="1294"/>
                  <a:ext cx="43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 b="1">
                      <a:latin typeface="Arial" charset="0"/>
                      <a:cs typeface="Arial" charset="0"/>
                    </a:rPr>
                    <a:t>3, 5, 7 ...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56" name="Rectangle 44"/>
                <p:cNvSpPr>
                  <a:spLocks noChangeArrowheads="1"/>
                </p:cNvSpPr>
                <p:nvPr/>
              </p:nvSpPr>
              <p:spPr bwMode="auto">
                <a:xfrm>
                  <a:off x="1580" y="1294"/>
                  <a:ext cx="49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6" name="Group 47"/>
              <p:cNvGrpSpPr>
                <a:grpSpLocks/>
              </p:cNvGrpSpPr>
              <p:nvPr/>
            </p:nvGrpSpPr>
            <p:grpSpPr bwMode="auto">
              <a:xfrm>
                <a:off x="0" y="1668"/>
                <a:ext cx="1092" cy="403"/>
                <a:chOff x="0" y="1668"/>
                <a:chExt cx="1092" cy="403"/>
              </a:xfrm>
            </p:grpSpPr>
            <p:sp>
              <p:nvSpPr>
                <p:cNvPr id="64528" name="Rectangle 16"/>
                <p:cNvSpPr>
                  <a:spLocks noChangeArrowheads="1"/>
                </p:cNvSpPr>
                <p:nvPr/>
              </p:nvSpPr>
              <p:spPr bwMode="auto">
                <a:xfrm>
                  <a:off x="28" y="1668"/>
                  <a:ext cx="103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>
                      <a:latin typeface="Arial" charset="0"/>
                      <a:cs typeface="Arial" charset="0"/>
                    </a:rPr>
                    <a:t>Descarga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58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1668"/>
                  <a:ext cx="10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7" name="Group 49"/>
              <p:cNvGrpSpPr>
                <a:grpSpLocks/>
              </p:cNvGrpSpPr>
              <p:nvPr/>
            </p:nvGrpSpPr>
            <p:grpSpPr bwMode="auto">
              <a:xfrm>
                <a:off x="1092" y="1668"/>
                <a:ext cx="488" cy="403"/>
                <a:chOff x="1092" y="1668"/>
                <a:chExt cx="488" cy="403"/>
              </a:xfrm>
            </p:grpSpPr>
            <p:sp>
              <p:nvSpPr>
                <p:cNvPr id="64529" name="Rectangle 17"/>
                <p:cNvSpPr>
                  <a:spLocks noChangeArrowheads="1"/>
                </p:cNvSpPr>
                <p:nvPr/>
              </p:nvSpPr>
              <p:spPr bwMode="auto">
                <a:xfrm>
                  <a:off x="1120" y="1668"/>
                  <a:ext cx="432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 b="1">
                      <a:latin typeface="Arial" charset="0"/>
                      <a:cs typeface="Arial" charset="0"/>
                    </a:rPr>
                    <a:t>L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60" name="Rectangle 48"/>
                <p:cNvSpPr>
                  <a:spLocks noChangeArrowheads="1"/>
                </p:cNvSpPr>
                <p:nvPr/>
              </p:nvSpPr>
              <p:spPr bwMode="auto">
                <a:xfrm>
                  <a:off x="1092" y="1668"/>
                  <a:ext cx="48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8" name="Group 51"/>
              <p:cNvGrpSpPr>
                <a:grpSpLocks/>
              </p:cNvGrpSpPr>
              <p:nvPr/>
            </p:nvGrpSpPr>
            <p:grpSpPr bwMode="auto">
              <a:xfrm>
                <a:off x="1580" y="1668"/>
                <a:ext cx="492" cy="403"/>
                <a:chOff x="1580" y="1668"/>
                <a:chExt cx="492" cy="403"/>
              </a:xfrm>
            </p:grpSpPr>
            <p:sp>
              <p:nvSpPr>
                <p:cNvPr id="64530" name="Rectangle 18"/>
                <p:cNvSpPr>
                  <a:spLocks noChangeArrowheads="1"/>
                </p:cNvSpPr>
                <p:nvPr/>
              </p:nvSpPr>
              <p:spPr bwMode="auto">
                <a:xfrm>
                  <a:off x="1608" y="1668"/>
                  <a:ext cx="43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62" name="Rectangle 50"/>
                <p:cNvSpPr>
                  <a:spLocks noChangeArrowheads="1"/>
                </p:cNvSpPr>
                <p:nvPr/>
              </p:nvSpPr>
              <p:spPr bwMode="auto">
                <a:xfrm>
                  <a:off x="1580" y="1668"/>
                  <a:ext cx="49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9" name="Group 53"/>
              <p:cNvGrpSpPr>
                <a:grpSpLocks/>
              </p:cNvGrpSpPr>
              <p:nvPr/>
            </p:nvGrpSpPr>
            <p:grpSpPr bwMode="auto">
              <a:xfrm>
                <a:off x="0" y="2071"/>
                <a:ext cx="1092" cy="460"/>
                <a:chOff x="0" y="2071"/>
                <a:chExt cx="1092" cy="460"/>
              </a:xfrm>
            </p:grpSpPr>
            <p:sp>
              <p:nvSpPr>
                <p:cNvPr id="64531" name="Rectangle 19"/>
                <p:cNvSpPr>
                  <a:spLocks noChangeArrowheads="1"/>
                </p:cNvSpPr>
                <p:nvPr/>
              </p:nvSpPr>
              <p:spPr bwMode="auto">
                <a:xfrm>
                  <a:off x="28" y="2071"/>
                  <a:ext cx="1036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>
                      <a:latin typeface="Arial" charset="0"/>
                      <a:cs typeface="Arial" charset="0"/>
                    </a:rPr>
                    <a:t>Conexiones de mando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64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2071"/>
                  <a:ext cx="1092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1092" y="2071"/>
                <a:ext cx="488" cy="460"/>
                <a:chOff x="1092" y="2071"/>
                <a:chExt cx="488" cy="460"/>
              </a:xfrm>
            </p:grpSpPr>
            <p:sp>
              <p:nvSpPr>
                <p:cNvPr id="64532" name="Rectangle 20"/>
                <p:cNvSpPr>
                  <a:spLocks noChangeArrowheads="1"/>
                </p:cNvSpPr>
                <p:nvPr/>
              </p:nvSpPr>
              <p:spPr bwMode="auto">
                <a:xfrm>
                  <a:off x="1120" y="2071"/>
                  <a:ext cx="432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 b="1">
                      <a:latin typeface="Arial" charset="0"/>
                      <a:cs typeface="Arial" charset="0"/>
                    </a:rPr>
                    <a:t>X, Y, Z ...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66" name="Rectangle 54"/>
                <p:cNvSpPr>
                  <a:spLocks noChangeArrowheads="1"/>
                </p:cNvSpPr>
                <p:nvPr/>
              </p:nvSpPr>
              <p:spPr bwMode="auto">
                <a:xfrm>
                  <a:off x="1092" y="2071"/>
                  <a:ext cx="488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1" name="Group 57"/>
              <p:cNvGrpSpPr>
                <a:grpSpLocks/>
              </p:cNvGrpSpPr>
              <p:nvPr/>
            </p:nvGrpSpPr>
            <p:grpSpPr bwMode="auto">
              <a:xfrm>
                <a:off x="1580" y="2071"/>
                <a:ext cx="492" cy="460"/>
                <a:chOff x="1580" y="2071"/>
                <a:chExt cx="492" cy="460"/>
              </a:xfrm>
            </p:grpSpPr>
            <p:sp>
              <p:nvSpPr>
                <p:cNvPr id="64533" name="Rectangle 21"/>
                <p:cNvSpPr>
                  <a:spLocks noChangeArrowheads="1"/>
                </p:cNvSpPr>
                <p:nvPr/>
              </p:nvSpPr>
              <p:spPr bwMode="auto">
                <a:xfrm>
                  <a:off x="1608" y="2071"/>
                  <a:ext cx="436" cy="4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tabLst>
                      <a:tab pos="449263" algn="r"/>
                      <a:tab pos="2700338" algn="ctr"/>
                      <a:tab pos="5400675" algn="r"/>
                    </a:tabLst>
                  </a:pPr>
                  <a:r>
                    <a:rPr lang="es-ES" sz="1400" b="1">
                      <a:latin typeface="Arial" charset="0"/>
                      <a:cs typeface="Arial" charset="0"/>
                    </a:rPr>
                    <a:t>10,12,14 ...</a:t>
                  </a:r>
                  <a:endParaRPr lang="es-ES" sz="1400">
                    <a:latin typeface="Times New Roman" pitchFamily="18" charset="0"/>
                  </a:endParaRPr>
                </a:p>
              </p:txBody>
            </p:sp>
            <p:sp>
              <p:nvSpPr>
                <p:cNvPr id="64568" name="Rectangle 56"/>
                <p:cNvSpPr>
                  <a:spLocks noChangeArrowheads="1"/>
                </p:cNvSpPr>
                <p:nvPr/>
              </p:nvSpPr>
              <p:spPr bwMode="auto">
                <a:xfrm>
                  <a:off x="1580" y="2071"/>
                  <a:ext cx="492" cy="4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64571" name="Rectangle 59"/>
            <p:cNvSpPr>
              <a:spLocks noChangeArrowheads="1"/>
            </p:cNvSpPr>
            <p:nvPr/>
          </p:nvSpPr>
          <p:spPr bwMode="auto">
            <a:xfrm>
              <a:off x="-3" y="-3"/>
              <a:ext cx="2078" cy="2537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5064369" y="2438400"/>
            <a:ext cx="3727938" cy="3200400"/>
            <a:chOff x="3504" y="1152"/>
            <a:chExt cx="2544" cy="2016"/>
          </a:xfrm>
        </p:grpSpPr>
        <p:pic>
          <p:nvPicPr>
            <p:cNvPr id="64574" name="Picture 6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8" y="1914"/>
              <a:ext cx="990" cy="491"/>
            </a:xfrm>
            <a:prstGeom prst="rect">
              <a:avLst/>
            </a:prstGeom>
            <a:noFill/>
          </p:spPr>
        </p:pic>
        <p:pic>
          <p:nvPicPr>
            <p:cNvPr id="64573" name="Picture 6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48" y="2532"/>
              <a:ext cx="1008" cy="534"/>
            </a:xfrm>
            <a:prstGeom prst="rect">
              <a:avLst/>
            </a:prstGeom>
            <a:noFill/>
          </p:spPr>
        </p:pic>
        <p:grpSp>
          <p:nvGrpSpPr>
            <p:cNvPr id="23" name="Group 83"/>
            <p:cNvGrpSpPr>
              <a:grpSpLocks/>
            </p:cNvGrpSpPr>
            <p:nvPr/>
          </p:nvGrpSpPr>
          <p:grpSpPr bwMode="auto">
            <a:xfrm>
              <a:off x="3504" y="1152"/>
              <a:ext cx="2544" cy="2016"/>
              <a:chOff x="-3" y="-3"/>
              <a:chExt cx="1972" cy="1449"/>
            </a:xfrm>
          </p:grpSpPr>
          <p:grpSp>
            <p:nvGrpSpPr>
              <p:cNvPr id="24" name="Group 81"/>
              <p:cNvGrpSpPr>
                <a:grpSpLocks/>
              </p:cNvGrpSpPr>
              <p:nvPr/>
            </p:nvGrpSpPr>
            <p:grpSpPr bwMode="auto">
              <a:xfrm>
                <a:off x="0" y="0"/>
                <a:ext cx="1966" cy="1443"/>
                <a:chOff x="0" y="0"/>
                <a:chExt cx="1966" cy="1443"/>
              </a:xfrm>
            </p:grpSpPr>
            <p:grpSp>
              <p:nvGrpSpPr>
                <p:cNvPr id="25" name="Group 79"/>
                <p:cNvGrpSpPr>
                  <a:grpSpLocks/>
                </p:cNvGrpSpPr>
                <p:nvPr/>
              </p:nvGrpSpPr>
              <p:grpSpPr bwMode="auto">
                <a:xfrm>
                  <a:off x="28" y="0"/>
                  <a:ext cx="1910" cy="1443"/>
                  <a:chOff x="-3" y="0"/>
                  <a:chExt cx="1910" cy="1443"/>
                </a:xfrm>
              </p:grpSpPr>
              <p:sp>
                <p:nvSpPr>
                  <p:cNvPr id="6457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1" y="0"/>
                    <a:ext cx="1902" cy="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just">
                      <a:tabLst>
                        <a:tab pos="449263" algn="r"/>
                        <a:tab pos="2700338" algn="ctr"/>
                        <a:tab pos="5400675" algn="r"/>
                      </a:tabLst>
                    </a:pPr>
                    <a:r>
                      <a:rPr lang="es-ES" sz="1600" b="1">
                        <a:latin typeface="Arial" charset="0"/>
                        <a:cs typeface="Arial" charset="0"/>
                      </a:rPr>
                      <a:t>Por ejemplo: </a:t>
                    </a:r>
                    <a:r>
                      <a:rPr lang="es-ES" sz="1600">
                        <a:latin typeface="Arial" charset="0"/>
                        <a:cs typeface="Arial" charset="0"/>
                      </a:rPr>
                      <a:t>La representación completa de las válvulas puede ser:</a:t>
                    </a:r>
                    <a:endParaRPr lang="es-ES" sz="16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26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-3" y="477"/>
                    <a:ext cx="1910" cy="966"/>
                    <a:chOff x="-3" y="477"/>
                    <a:chExt cx="1910" cy="966"/>
                  </a:xfrm>
                </p:grpSpPr>
                <p:grpSp>
                  <p:nvGrpSpPr>
                    <p:cNvPr id="27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480"/>
                      <a:ext cx="1904" cy="960"/>
                      <a:chOff x="0" y="480"/>
                      <a:chExt cx="1904" cy="960"/>
                    </a:xfrm>
                  </p:grpSpPr>
                  <p:grpSp>
                    <p:nvGrpSpPr>
                      <p:cNvPr id="28" name="Group 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480"/>
                        <a:ext cx="952" cy="480"/>
                        <a:chOff x="0" y="480"/>
                        <a:chExt cx="952" cy="480"/>
                      </a:xfrm>
                    </p:grpSpPr>
                    <p:sp>
                      <p:nvSpPr>
                        <p:cNvPr id="64576" name="Rectangl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" y="480"/>
                          <a:ext cx="896" cy="1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64580" name="Rectangl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480"/>
                          <a:ext cx="952" cy="480"/>
                        </a:xfrm>
                        <a:prstGeom prst="rect">
                          <a:avLst/>
                        </a:prstGeom>
                        <a:noFill/>
                        <a:ln w="7">
                          <a:solidFill>
                            <a:srgbClr val="A0A0A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  <p:grpSp>
                    <p:nvGrpSpPr>
                      <p:cNvPr id="29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2" y="480"/>
                        <a:ext cx="952" cy="480"/>
                        <a:chOff x="952" y="480"/>
                        <a:chExt cx="952" cy="480"/>
                      </a:xfrm>
                    </p:grpSpPr>
                    <p:sp>
                      <p:nvSpPr>
                        <p:cNvPr id="64577" name="Rectangl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0" y="480"/>
                          <a:ext cx="896" cy="4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just">
                            <a:tabLst>
                              <a:tab pos="449263" algn="r"/>
                              <a:tab pos="2700338" algn="ctr"/>
                              <a:tab pos="5400675" algn="r"/>
                            </a:tabLst>
                          </a:pPr>
                          <a:r>
                            <a:rPr lang="es-ES" sz="1600">
                              <a:latin typeface="Arial" charset="0"/>
                              <a:cs typeface="Arial" charset="0"/>
                            </a:rPr>
                            <a:t>Válvula 3/2 pilotada por presión.</a:t>
                          </a:r>
                          <a:endParaRPr lang="es-ES" sz="16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64582" name="Rectangle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2" y="480"/>
                          <a:ext cx="952" cy="480"/>
                        </a:xfrm>
                        <a:prstGeom prst="rect">
                          <a:avLst/>
                        </a:prstGeom>
                        <a:noFill/>
                        <a:ln w="7">
                          <a:solidFill>
                            <a:srgbClr val="A0A0A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  <p:grpSp>
                    <p:nvGrpSpPr>
                      <p:cNvPr id="30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960"/>
                        <a:ext cx="952" cy="480"/>
                        <a:chOff x="0" y="960"/>
                        <a:chExt cx="952" cy="480"/>
                      </a:xfrm>
                    </p:grpSpPr>
                    <p:sp>
                      <p:nvSpPr>
                        <p:cNvPr id="64578" name="Rectangl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" y="960"/>
                          <a:ext cx="896" cy="16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64584" name="Rectangle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960"/>
                          <a:ext cx="952" cy="480"/>
                        </a:xfrm>
                        <a:prstGeom prst="rect">
                          <a:avLst/>
                        </a:prstGeom>
                        <a:noFill/>
                        <a:ln w="7">
                          <a:solidFill>
                            <a:srgbClr val="A0A0A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  <p:grpSp>
                    <p:nvGrpSpPr>
                      <p:cNvPr id="31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52" y="960"/>
                        <a:ext cx="952" cy="480"/>
                        <a:chOff x="952" y="960"/>
                        <a:chExt cx="952" cy="480"/>
                      </a:xfrm>
                    </p:grpSpPr>
                    <p:sp>
                      <p:nvSpPr>
                        <p:cNvPr id="64579" name="Rectangl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0" y="960"/>
                          <a:ext cx="896" cy="4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 algn="just">
                            <a:tabLst>
                              <a:tab pos="449263" algn="r"/>
                              <a:tab pos="2700338" algn="ctr"/>
                              <a:tab pos="5400675" algn="r"/>
                            </a:tabLst>
                          </a:pPr>
                          <a:r>
                            <a:rPr lang="es-ES" sz="1600">
                              <a:latin typeface="Arial" charset="0"/>
                              <a:cs typeface="Arial" charset="0"/>
                            </a:rPr>
                            <a:t>Válvula 5/2 pilotada por presión.</a:t>
                          </a:r>
                          <a:endParaRPr lang="es-ES" sz="1600">
                            <a:latin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64586" name="Rectangle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2" y="960"/>
                          <a:ext cx="952" cy="480"/>
                        </a:xfrm>
                        <a:prstGeom prst="rect">
                          <a:avLst/>
                        </a:prstGeom>
                        <a:noFill/>
                        <a:ln w="7">
                          <a:solidFill>
                            <a:srgbClr val="A0A0A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</p:grpSp>
                <p:sp>
                  <p:nvSpPr>
                    <p:cNvPr id="64589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" y="477"/>
                      <a:ext cx="1910" cy="966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  <p:sp>
              <p:nvSpPr>
                <p:cNvPr id="64592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66" cy="144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64594" name="Rectangle 82"/>
              <p:cNvSpPr>
                <a:spLocks noChangeArrowheads="1"/>
              </p:cNvSpPr>
              <p:nvPr/>
            </p:nvSpPr>
            <p:spPr bwMode="auto">
              <a:xfrm>
                <a:off x="-3" y="-3"/>
                <a:ext cx="1972" cy="1449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64597" name="Rectangle 85"/>
          <p:cNvSpPr>
            <a:spLocks noChangeArrowheads="1"/>
          </p:cNvSpPr>
          <p:nvPr/>
        </p:nvSpPr>
        <p:spPr bwMode="auto">
          <a:xfrm>
            <a:off x="2250831" y="1752601"/>
            <a:ext cx="35169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000" b="1">
                <a:latin typeface="Arial" charset="0"/>
                <a:cs typeface="Arial" charset="0"/>
              </a:rPr>
              <a:t>Designación de conexiones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b="1" dirty="0">
                <a:latin typeface="Arial" charset="0"/>
                <a:cs typeface="Arial" charset="0"/>
              </a:rPr>
              <a:t>Aplicaciones básicas</a:t>
            </a:r>
            <a:r>
              <a:rPr lang="es-ES" dirty="0">
                <a:latin typeface="Arial Black" pitchFamily="34" charset="0"/>
              </a:rPr>
              <a:t> </a:t>
            </a:r>
            <a:endParaRPr lang="es-ES_tradnl" dirty="0">
              <a:latin typeface="Arial Black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869" y="1676400"/>
            <a:ext cx="4730262" cy="533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2000" b="1">
                <a:latin typeface="Arial" charset="0"/>
                <a:cs typeface="Arial" charset="0"/>
              </a:rPr>
              <a:t>Control de un cilindro de simple efecto</a:t>
            </a:r>
            <a:r>
              <a:rPr lang="es-ES"/>
              <a:t> 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708" y="2362200"/>
            <a:ext cx="3727938" cy="2876550"/>
          </a:xfrm>
          <a:prstGeom prst="rect">
            <a:avLst/>
          </a:prstGeom>
          <a:noFill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3354" y="2514600"/>
            <a:ext cx="3938954" cy="2706688"/>
          </a:xfrm>
          <a:prstGeom prst="rect">
            <a:avLst/>
          </a:prstGeom>
          <a:noFill/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266092" y="5562601"/>
            <a:ext cx="43609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latin typeface="Arial" charset="0"/>
                <a:cs typeface="Arial" charset="0"/>
              </a:rPr>
              <a:t> 0.1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es-ES" sz="2000">
                <a:latin typeface="Arial" charset="0"/>
                <a:cs typeface="Arial" charset="0"/>
              </a:rPr>
              <a:t>– Unidad de mantenimiento.</a:t>
            </a:r>
            <a:endParaRPr lang="es-ES" sz="2000">
              <a:cs typeface="Times New Roman" pitchFamily="18" charset="0"/>
            </a:endParaRPr>
          </a:p>
          <a:p>
            <a:pPr indent="-228600"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latin typeface="Arial" charset="0"/>
                <a:cs typeface="Arial" charset="0"/>
              </a:rPr>
              <a:t>1.1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es-ES" sz="2000">
                <a:latin typeface="Arial" charset="0"/>
                <a:cs typeface="Arial" charset="0"/>
              </a:rPr>
              <a:t>– Válvula 3/2 con enclavamiento.</a:t>
            </a:r>
            <a:endParaRPr lang="es-ES" sz="2000">
              <a:cs typeface="Times New Roman" pitchFamily="18" charset="0"/>
            </a:endParaRPr>
          </a:p>
          <a:p>
            <a:pPr indent="-228600"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latin typeface="Arial" charset="0"/>
                <a:cs typeface="Arial" charset="0"/>
              </a:rPr>
              <a:t>1.0 – Cilindro de simple efecto.</a:t>
            </a:r>
            <a:endParaRPr lang="es-ES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b="1" dirty="0">
                <a:latin typeface="Arial" charset="0"/>
                <a:cs typeface="Arial" charset="0"/>
              </a:rPr>
              <a:t>Aplicaciones básicas</a:t>
            </a:r>
            <a:endParaRPr lang="es-ES_tradnl" b="1" dirty="0">
              <a:latin typeface="Arial" charset="0"/>
              <a:cs typeface="Arial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6869" y="1447800"/>
            <a:ext cx="4730262" cy="533400"/>
          </a:xfrm>
          <a:noFill/>
          <a:ln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2000" b="1">
                <a:latin typeface="Arial" charset="0"/>
                <a:cs typeface="Arial" charset="0"/>
              </a:rPr>
              <a:t>Control de un cilindro de </a:t>
            </a:r>
            <a:r>
              <a:rPr lang="es-ES_tradnl" sz="2000" b="1">
                <a:latin typeface="Arial" charset="0"/>
                <a:cs typeface="Arial" charset="0"/>
              </a:rPr>
              <a:t>doble</a:t>
            </a:r>
            <a:r>
              <a:rPr lang="es-ES" sz="2000" b="1">
                <a:latin typeface="Arial" charset="0"/>
                <a:cs typeface="Arial" charset="0"/>
              </a:rPr>
              <a:t> efecto</a:t>
            </a:r>
            <a:r>
              <a:rPr lang="es-ES"/>
              <a:t> 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369" y="2057401"/>
            <a:ext cx="3657600" cy="2854325"/>
          </a:xfrm>
          <a:prstGeom prst="rect">
            <a:avLst/>
          </a:prstGeom>
          <a:noFill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4031" y="1862139"/>
            <a:ext cx="3516923" cy="2293937"/>
          </a:xfrm>
          <a:prstGeom prst="rect">
            <a:avLst/>
          </a:prstGeom>
          <a:noFill/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4031" y="4070350"/>
            <a:ext cx="3165231" cy="2527300"/>
          </a:xfrm>
          <a:prstGeom prst="rect">
            <a:avLst/>
          </a:prstGeom>
          <a:noFill/>
        </p:spPr>
      </p:pic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633046" y="5105401"/>
            <a:ext cx="436098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latin typeface="Arial" charset="0"/>
                <a:cs typeface="Arial" charset="0"/>
              </a:rPr>
              <a:t>0.</a:t>
            </a:r>
            <a:r>
              <a:rPr lang="es-ES_tradnl" sz="2000">
                <a:latin typeface="Arial" charset="0"/>
                <a:cs typeface="Arial" charset="0"/>
              </a:rPr>
              <a:t>.</a:t>
            </a:r>
            <a:r>
              <a:rPr lang="es-ES" sz="2000">
                <a:latin typeface="Arial" charset="0"/>
                <a:cs typeface="Arial" charset="0"/>
              </a:rPr>
              <a:t>1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s-ES" sz="2000">
                <a:latin typeface="Arial" charset="0"/>
                <a:cs typeface="Arial" charset="0"/>
              </a:rPr>
              <a:t>– Unidad de mantenimiento.</a:t>
            </a:r>
            <a:endParaRPr lang="es-ES" sz="2000">
              <a:cs typeface="Times New Roman" pitchFamily="18" charset="0"/>
            </a:endParaRPr>
          </a:p>
          <a:p>
            <a:pPr indent="-228600"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latin typeface="Arial" charset="0"/>
                <a:cs typeface="Arial" charset="0"/>
              </a:rPr>
              <a:t>1.1– Válvula </a:t>
            </a:r>
            <a:r>
              <a:rPr lang="es-ES_tradnl" sz="2000">
                <a:latin typeface="Arial" charset="0"/>
                <a:cs typeface="Arial" charset="0"/>
              </a:rPr>
              <a:t>5</a:t>
            </a:r>
            <a:r>
              <a:rPr lang="es-ES" sz="2000">
                <a:latin typeface="Arial" charset="0"/>
                <a:cs typeface="Arial" charset="0"/>
              </a:rPr>
              <a:t>/2 con enclavamiento.</a:t>
            </a:r>
            <a:endParaRPr lang="es-ES" sz="2000">
              <a:cs typeface="Times New Roman" pitchFamily="18" charset="0"/>
            </a:endParaRPr>
          </a:p>
          <a:p>
            <a:pPr indent="-228600"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latin typeface="Arial" charset="0"/>
                <a:cs typeface="Arial" charset="0"/>
              </a:rPr>
              <a:t>1.0 – Cilindro de </a:t>
            </a:r>
            <a:r>
              <a:rPr lang="es-ES_tradnl" sz="2000">
                <a:latin typeface="Arial" charset="0"/>
                <a:cs typeface="Arial" charset="0"/>
              </a:rPr>
              <a:t>doble</a:t>
            </a:r>
            <a:r>
              <a:rPr lang="es-ES" sz="2000">
                <a:latin typeface="Arial" charset="0"/>
                <a:cs typeface="Arial" charset="0"/>
              </a:rPr>
              <a:t> efecto.</a:t>
            </a:r>
            <a:endParaRPr lang="es-ES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b="1" dirty="0">
                <a:latin typeface="Arial" charset="0"/>
                <a:cs typeface="Arial" charset="0"/>
              </a:rPr>
              <a:t>Aplicaciones básicas</a:t>
            </a:r>
            <a:endParaRPr lang="es-ES_tradnl" b="1" dirty="0">
              <a:latin typeface="Arial" charset="0"/>
              <a:cs typeface="Arial" charset="0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79231" y="1371600"/>
            <a:ext cx="7385538" cy="609600"/>
          </a:xfrm>
          <a:noFill/>
          <a:ln/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s-ES_tradnl" sz="2000" b="1">
                <a:latin typeface="Arial" charset="0"/>
                <a:cs typeface="Arial" charset="0"/>
              </a:rPr>
              <a:t>Pulsador de avance y de retroceso, con</a:t>
            </a:r>
            <a:r>
              <a:rPr lang="es-ES" sz="2000" b="1">
                <a:latin typeface="Arial" charset="0"/>
                <a:cs typeface="Arial" charset="0"/>
              </a:rPr>
              <a:t> cilindro de </a:t>
            </a:r>
            <a:r>
              <a:rPr lang="es-ES_tradnl" sz="2000" b="1">
                <a:latin typeface="Arial" charset="0"/>
                <a:cs typeface="Arial" charset="0"/>
              </a:rPr>
              <a:t>doble</a:t>
            </a:r>
            <a:r>
              <a:rPr lang="es-ES" sz="2000" b="1">
                <a:latin typeface="Arial" charset="0"/>
                <a:cs typeface="Arial" charset="0"/>
              </a:rPr>
              <a:t> efecto</a:t>
            </a:r>
            <a:r>
              <a:rPr lang="es-ES"/>
              <a:t> 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031" y="1968500"/>
            <a:ext cx="3587262" cy="2838450"/>
          </a:xfrm>
          <a:prstGeom prst="rect">
            <a:avLst/>
          </a:prstGeom>
          <a:noFill/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062" y="1998663"/>
            <a:ext cx="2954215" cy="2265362"/>
          </a:xfrm>
          <a:prstGeom prst="rect">
            <a:avLst/>
          </a:prstGeom>
          <a:noFill/>
        </p:spPr>
      </p:pic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386264"/>
            <a:ext cx="3165231" cy="2471737"/>
          </a:xfrm>
          <a:prstGeom prst="rect">
            <a:avLst/>
          </a:prstGeom>
          <a:noFill/>
        </p:spPr>
      </p:pic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422031" y="5105400"/>
            <a:ext cx="5275385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>
              <a:tabLst>
                <a:tab pos="228600" algn="r"/>
                <a:tab pos="2700338" algn="ctr"/>
                <a:tab pos="5400675" algn="r"/>
              </a:tabLst>
            </a:pPr>
            <a:r>
              <a:rPr lang="es-ES" sz="1700" b="1">
                <a:latin typeface="Arial" charset="0"/>
                <a:cs typeface="Arial" charset="0"/>
              </a:rPr>
              <a:t>0.1</a:t>
            </a:r>
            <a:r>
              <a:rPr lang="es-ES" sz="1700" b="1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es-ES" sz="1700" b="1">
                <a:latin typeface="Arial" charset="0"/>
                <a:cs typeface="Arial" charset="0"/>
              </a:rPr>
              <a:t>– Unidad de mantenimiento.</a:t>
            </a:r>
            <a:endParaRPr lang="es-ES" sz="1700" b="1">
              <a:cs typeface="Times New Roman" pitchFamily="18" charset="0"/>
            </a:endParaRPr>
          </a:p>
          <a:p>
            <a:pPr indent="-228600" algn="just" eaLnBrk="0" hangingPunct="0">
              <a:tabLst>
                <a:tab pos="228600" algn="r"/>
                <a:tab pos="2700338" algn="ctr"/>
                <a:tab pos="5400675" algn="r"/>
              </a:tabLst>
            </a:pPr>
            <a:r>
              <a:rPr lang="es-ES" sz="1700" b="1">
                <a:latin typeface="Arial" charset="0"/>
                <a:cs typeface="Arial" charset="0"/>
              </a:rPr>
              <a:t>1.1– Válvula 5/2 activa y retorno por presión.</a:t>
            </a:r>
            <a:endParaRPr lang="es-ES" sz="1700" b="1">
              <a:cs typeface="Times New Roman" pitchFamily="18" charset="0"/>
            </a:endParaRPr>
          </a:p>
          <a:p>
            <a:pPr indent="-228600" algn="just" eaLnBrk="0" hangingPunct="0">
              <a:tabLst>
                <a:tab pos="228600" algn="r"/>
                <a:tab pos="2700338" algn="ctr"/>
                <a:tab pos="5400675" algn="r"/>
              </a:tabLst>
            </a:pPr>
            <a:r>
              <a:rPr lang="es-ES" sz="1700" b="1">
                <a:latin typeface="Arial" charset="0"/>
                <a:cs typeface="Arial" charset="0"/>
              </a:rPr>
              <a:t>1.</a:t>
            </a:r>
            <a:r>
              <a:rPr lang="es-ES_tradnl" sz="1700" b="1">
                <a:latin typeface="Arial" charset="0"/>
                <a:cs typeface="Arial" charset="0"/>
              </a:rPr>
              <a:t>2</a:t>
            </a:r>
            <a:r>
              <a:rPr lang="es-ES" sz="1700" b="1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es-ES" sz="1700" b="1">
                <a:latin typeface="Arial" charset="0"/>
                <a:cs typeface="Arial" charset="0"/>
              </a:rPr>
              <a:t>– Válvula 3/2 con enclavamiento, para el avance.</a:t>
            </a:r>
            <a:endParaRPr lang="es-ES" sz="1700" b="1">
              <a:cs typeface="Times New Roman" pitchFamily="18" charset="0"/>
            </a:endParaRPr>
          </a:p>
          <a:p>
            <a:pPr indent="-228600" algn="just" eaLnBrk="0" hangingPunct="0">
              <a:tabLst>
                <a:tab pos="228600" algn="r"/>
                <a:tab pos="2700338" algn="ctr"/>
                <a:tab pos="5400675" algn="r"/>
              </a:tabLst>
            </a:pPr>
            <a:r>
              <a:rPr lang="es-ES" sz="1700" b="1">
                <a:latin typeface="Arial" charset="0"/>
                <a:cs typeface="Arial" charset="0"/>
              </a:rPr>
              <a:t>1.</a:t>
            </a:r>
            <a:r>
              <a:rPr lang="es-ES_tradnl" sz="1700" b="1">
                <a:latin typeface="Arial" charset="0"/>
                <a:cs typeface="Arial" charset="0"/>
              </a:rPr>
              <a:t>3</a:t>
            </a:r>
            <a:r>
              <a:rPr lang="es-ES" sz="1700" b="1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es-ES" sz="1700" b="1">
                <a:latin typeface="Arial" charset="0"/>
                <a:cs typeface="Arial" charset="0"/>
              </a:rPr>
              <a:t>– Válvula 3/2 con enclavamiento, para el retorno.</a:t>
            </a:r>
            <a:endParaRPr lang="es-ES" sz="1700" b="1">
              <a:cs typeface="Times New Roman" pitchFamily="18" charset="0"/>
            </a:endParaRPr>
          </a:p>
          <a:p>
            <a:pPr indent="-228600" eaLnBrk="0" hangingPunct="0">
              <a:tabLst>
                <a:tab pos="228600" algn="r"/>
                <a:tab pos="2700338" algn="ctr"/>
                <a:tab pos="5400675" algn="r"/>
              </a:tabLst>
            </a:pPr>
            <a:r>
              <a:rPr lang="es-ES" sz="1700" b="1">
                <a:latin typeface="Arial" charset="0"/>
                <a:cs typeface="Arial" charset="0"/>
              </a:rPr>
              <a:t>1.0 – Cilindro de doble efecto.</a:t>
            </a:r>
            <a:r>
              <a:rPr lang="es-ES" sz="1700" b="1"/>
              <a:t> </a:t>
            </a:r>
            <a:endParaRPr lang="es-ES" sz="17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b="1" dirty="0">
                <a:latin typeface="Arial" charset="0"/>
                <a:cs typeface="Arial" charset="0"/>
              </a:rPr>
              <a:t>Aplicaciones básicas</a:t>
            </a:r>
            <a:endParaRPr lang="es-ES_tradnl" b="1" dirty="0">
              <a:latin typeface="Arial" charset="0"/>
              <a:cs typeface="Arial" charset="0"/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24" y="1142984"/>
            <a:ext cx="7385538" cy="457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s-ES" sz="2400" b="1" dirty="0">
                <a:latin typeface="Arial" charset="0"/>
                <a:cs typeface="Times New Roman" pitchFamily="18" charset="0"/>
              </a:rPr>
              <a:t>Utilización de la válvula estranguladora de caudal</a:t>
            </a:r>
            <a:r>
              <a:rPr lang="es-ES" sz="2400" b="1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657600" cy="3448050"/>
          </a:xfrm>
          <a:prstGeom prst="rect">
            <a:avLst/>
          </a:prstGeom>
          <a:noFill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714488"/>
            <a:ext cx="2708031" cy="2438400"/>
          </a:xfrm>
          <a:prstGeom prst="rect">
            <a:avLst/>
          </a:prstGeom>
          <a:noFill/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714488"/>
            <a:ext cx="2708031" cy="2362200"/>
          </a:xfrm>
          <a:prstGeom prst="rect">
            <a:avLst/>
          </a:prstGeom>
          <a:noFill/>
        </p:spPr>
      </p:pic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3571868" y="4357694"/>
            <a:ext cx="54160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b="1" dirty="0">
                <a:latin typeface="Arial" charset="0"/>
                <a:cs typeface="Arial" charset="0"/>
              </a:rPr>
              <a:t>0.1– Unidad de mantenimiento.</a:t>
            </a:r>
            <a:endParaRPr lang="es-ES" b="1" dirty="0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 dirty="0">
                <a:latin typeface="Arial" charset="0"/>
                <a:cs typeface="Arial" charset="0"/>
              </a:rPr>
              <a:t>1.1– Válvula 5/2 activa y retorno por presión.</a:t>
            </a:r>
            <a:endParaRPr lang="es-ES" b="1" dirty="0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 dirty="0">
                <a:latin typeface="Arial" charset="0"/>
                <a:cs typeface="Arial" charset="0"/>
              </a:rPr>
              <a:t>1.2– Válvula 3/2 con enclavamiento, para el avance.</a:t>
            </a:r>
            <a:endParaRPr lang="es-ES" b="1" dirty="0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 dirty="0">
                <a:latin typeface="Arial" charset="0"/>
                <a:cs typeface="Arial" charset="0"/>
              </a:rPr>
              <a:t>1.3– Válvula 3/2 con enclavamiento, para el retorno.</a:t>
            </a:r>
            <a:endParaRPr lang="es-ES" b="1" dirty="0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 dirty="0">
                <a:latin typeface="Arial" charset="0"/>
                <a:cs typeface="Arial" charset="0"/>
              </a:rPr>
              <a:t>1.0 – Cilindro de doble efecto.</a:t>
            </a:r>
            <a:endParaRPr lang="es-ES" b="1" dirty="0">
              <a:cs typeface="Times New Roman" pitchFamily="18" charset="0"/>
            </a:endParaRPr>
          </a:p>
          <a:p>
            <a:pPr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 dirty="0">
                <a:latin typeface="Arial" charset="0"/>
                <a:cs typeface="Arial" charset="0"/>
              </a:rPr>
              <a:t>1.01- válvula estranguladora de caudal.</a:t>
            </a:r>
            <a:r>
              <a:rPr lang="es-ES" b="1" dirty="0"/>
              <a:t> </a:t>
            </a:r>
            <a:endParaRPr lang="es-ES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229600" cy="857232"/>
          </a:xfrm>
        </p:spPr>
        <p:txBody>
          <a:bodyPr/>
          <a:lstStyle/>
          <a:p>
            <a:pPr algn="ctr"/>
            <a:r>
              <a:rPr lang="es-ES" b="1" dirty="0">
                <a:latin typeface="Arial" charset="0"/>
                <a:cs typeface="Arial" charset="0"/>
              </a:rPr>
              <a:t>Aplicaciones básicas</a:t>
            </a:r>
            <a:endParaRPr lang="es-ES_tradnl" b="1" dirty="0">
              <a:latin typeface="Arial" charset="0"/>
              <a:cs typeface="Arial" charset="0"/>
            </a:endParaRP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43108" y="1000108"/>
            <a:ext cx="4677508" cy="457200"/>
          </a:xfrm>
          <a:noFill/>
          <a:ln/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s-ES" sz="2400" b="1" dirty="0">
                <a:latin typeface="Arial" charset="0"/>
                <a:cs typeface="Times New Roman" pitchFamily="18" charset="0"/>
              </a:rPr>
              <a:t>Utilización de un final de carrera 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3587262" cy="3317875"/>
          </a:xfrm>
          <a:prstGeom prst="rect">
            <a:avLst/>
          </a:prstGeom>
          <a:noFill/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7416" y="3810000"/>
            <a:ext cx="3235569" cy="2787650"/>
          </a:xfrm>
          <a:prstGeom prst="rect">
            <a:avLst/>
          </a:prstGeom>
          <a:noFill/>
        </p:spPr>
      </p:pic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4934396"/>
            <a:ext cx="5345723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sz="1700" b="1" dirty="0">
                <a:latin typeface="Arial" charset="0"/>
                <a:cs typeface="Arial" charset="0"/>
              </a:rPr>
              <a:t>0.1– Unidad de mantenimiento.</a:t>
            </a:r>
            <a:endParaRPr lang="es-ES" sz="1700" b="1" dirty="0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1700" b="1" dirty="0">
                <a:latin typeface="Arial" charset="0"/>
                <a:cs typeface="Arial" charset="0"/>
              </a:rPr>
              <a:t>1.1– Válvula 5/2 activa y retorno por presión.</a:t>
            </a:r>
            <a:endParaRPr lang="es-ES" sz="1700" b="1" dirty="0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1700" b="1" dirty="0">
                <a:latin typeface="Arial" charset="0"/>
                <a:cs typeface="Arial" charset="0"/>
              </a:rPr>
              <a:t>1.2– Válvula 3/2 con enclavamiento, para el avance.</a:t>
            </a:r>
            <a:endParaRPr lang="es-ES" sz="1700" b="1" dirty="0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1700" b="1" dirty="0">
                <a:latin typeface="Arial" charset="0"/>
                <a:cs typeface="Arial" charset="0"/>
              </a:rPr>
              <a:t>1.3– Válvula 3/2 con final de carrera, para el retorno.</a:t>
            </a:r>
            <a:endParaRPr lang="es-ES" sz="1700" b="1" dirty="0">
              <a:cs typeface="Times New Roman" pitchFamily="18" charset="0"/>
            </a:endParaRPr>
          </a:p>
          <a:p>
            <a:pPr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1700" b="1" dirty="0">
                <a:latin typeface="Arial" charset="0"/>
                <a:cs typeface="Arial" charset="0"/>
              </a:rPr>
              <a:t>1.0 – Cilindro de doble efecto.</a:t>
            </a:r>
            <a:r>
              <a:rPr lang="es-ES" sz="1700" b="1" dirty="0"/>
              <a:t> </a:t>
            </a:r>
            <a:endParaRPr lang="es-ES" sz="1700" b="1" dirty="0">
              <a:latin typeface="Times New Roman" pitchFamily="18" charset="0"/>
            </a:endParaRPr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500174"/>
            <a:ext cx="3235569" cy="2776538"/>
          </a:xfrm>
          <a:prstGeom prst="rect">
            <a:avLst/>
          </a:prstGeom>
          <a:noFill/>
        </p:spPr>
      </p:pic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7104184" y="3200400"/>
            <a:ext cx="1758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sz="2400" b="1">
                <a:latin typeface="Arial" charset="0"/>
                <a:cs typeface="Times New Roman" pitchFamily="18" charset="0"/>
              </a:rPr>
              <a:t>Simulación</a:t>
            </a:r>
            <a:r>
              <a:rPr lang="es-ES" sz="2400" b="1">
                <a:latin typeface="Arial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es-ES" b="1" dirty="0">
                <a:latin typeface="Arial" charset="0"/>
                <a:cs typeface="Arial" charset="0"/>
              </a:rPr>
              <a:t>Aplicaciones básicas</a:t>
            </a:r>
            <a:endParaRPr lang="es-ES_tradnl" b="1" dirty="0">
              <a:latin typeface="Arial" charset="0"/>
              <a:cs typeface="Arial" charset="0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02624" y="1447800"/>
            <a:ext cx="2083777" cy="457200"/>
          </a:xfrm>
          <a:noFill/>
          <a:ln/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s-ES" sz="2400" b="1">
                <a:latin typeface="Arial" charset="0"/>
                <a:cs typeface="Times New Roman" pitchFamily="18" charset="0"/>
              </a:rPr>
              <a:t>La puerta OR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4572000" cy="3500438"/>
          </a:xfrm>
          <a:prstGeom prst="rect">
            <a:avLst/>
          </a:prstGeom>
          <a:noFill/>
        </p:spPr>
      </p:pic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4572000" y="2590800"/>
            <a:ext cx="436098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0.1– Unidad de mantenimiento.</a:t>
            </a:r>
            <a:endParaRPr lang="es-ES" b="1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1.1– Válvula 5/2 activa y retorno por presión.</a:t>
            </a:r>
            <a:endParaRPr lang="es-ES" b="1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1.2– Válvula 3/2 con enclavamiento, para el avance.</a:t>
            </a:r>
            <a:endParaRPr lang="es-ES" b="1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1.4– Válvula 3/2 con enclavamiento, para el avance.</a:t>
            </a:r>
            <a:endParaRPr lang="es-ES" b="1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1.3– Válvula 3/2 con enclavamiento, para el retorno.</a:t>
            </a:r>
            <a:endParaRPr lang="es-ES" b="1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1.6- Válvula OR.</a:t>
            </a:r>
            <a:endParaRPr lang="es-ES" b="1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1.0 – Cilindro de doble efecto.</a:t>
            </a:r>
            <a:endParaRPr lang="es-ES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s-ES" b="1" dirty="0">
                <a:latin typeface="Arial" charset="0"/>
                <a:cs typeface="Arial" charset="0"/>
              </a:rPr>
              <a:t>Aplicaciones básicas</a:t>
            </a:r>
            <a:endParaRPr lang="es-ES_tradnl" b="1" dirty="0">
              <a:latin typeface="Arial" charset="0"/>
              <a:cs typeface="Arial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369" y="1831975"/>
            <a:ext cx="3130062" cy="2235200"/>
          </a:xfrm>
          <a:prstGeom prst="rect">
            <a:avLst/>
          </a:prstGeom>
          <a:noFill/>
        </p:spPr>
      </p:pic>
      <p:sp>
        <p:nvSpPr>
          <p:cNvPr id="716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402624" y="1447800"/>
            <a:ext cx="2083777" cy="457200"/>
          </a:xfrm>
          <a:noFill/>
          <a:ln/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s-ES" sz="2400" b="1">
                <a:latin typeface="Arial" charset="0"/>
                <a:cs typeface="Times New Roman" pitchFamily="18" charset="0"/>
              </a:rPr>
              <a:t>La puerta OR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3354" y="1828800"/>
            <a:ext cx="3235569" cy="2298700"/>
          </a:xfrm>
          <a:prstGeom prst="rect">
            <a:avLst/>
          </a:prstGeom>
          <a:noFill/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369" y="4038600"/>
            <a:ext cx="3270738" cy="2312988"/>
          </a:xfrm>
          <a:prstGeom prst="rect">
            <a:avLst/>
          </a:prstGeom>
          <a:noFill/>
        </p:spPr>
      </p:pic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3692" y="3987800"/>
            <a:ext cx="3446585" cy="250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532812" cy="1143000"/>
          </a:xfrm>
        </p:spPr>
        <p:txBody>
          <a:bodyPr/>
          <a:lstStyle/>
          <a:p>
            <a:r>
              <a:rPr lang="es-ES_tradnl" sz="3300"/>
              <a:t>ACCIONAMIENTOS VÁLVULAS DE VÍAS</a:t>
            </a:r>
            <a:endParaRPr lang="es-ES" sz="3300"/>
          </a:p>
        </p:txBody>
      </p:sp>
      <p:pic>
        <p:nvPicPr>
          <p:cNvPr id="264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54175"/>
            <a:ext cx="7920038" cy="497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ES" b="1" dirty="0">
                <a:latin typeface="Arial" charset="0"/>
                <a:cs typeface="Arial" charset="0"/>
              </a:rPr>
              <a:t>Aplicaciones básicas</a:t>
            </a:r>
            <a:endParaRPr lang="es-ES_tradnl" b="1" dirty="0">
              <a:latin typeface="Arial" charset="0"/>
              <a:cs typeface="Arial" charset="0"/>
            </a:endParaRP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02624" y="1447800"/>
            <a:ext cx="2294792" cy="457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s-ES" sz="2400" b="1">
                <a:latin typeface="Arial" charset="0"/>
                <a:cs typeface="Times New Roman" pitchFamily="18" charset="0"/>
              </a:rPr>
              <a:t>La puerta </a:t>
            </a:r>
            <a:r>
              <a:rPr lang="es-ES_tradnl" sz="2400" b="1">
                <a:latin typeface="Arial" charset="0"/>
                <a:cs typeface="Times New Roman" pitchFamily="18" charset="0"/>
              </a:rPr>
              <a:t>AND</a:t>
            </a:r>
            <a:endParaRPr lang="es-ES" sz="2400" b="1">
              <a:latin typeface="Arial" charset="0"/>
              <a:cs typeface="Times New Roman" pitchFamily="18" charset="0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572000" y="2590800"/>
            <a:ext cx="436098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0.1– Unidad de mantenimiento.</a:t>
            </a:r>
            <a:endParaRPr lang="es-ES" b="1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1.1– Válvula 5/2 activa y retorno por presión.</a:t>
            </a:r>
            <a:endParaRPr lang="es-ES" b="1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1.2– Válvula 3/2 con enclavamiento, para el avance.</a:t>
            </a:r>
            <a:endParaRPr lang="es-ES" b="1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1.4– Válvula 3/2 con enclavamiento, para el avance.</a:t>
            </a:r>
            <a:endParaRPr lang="es-ES" b="1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1.3– Válvula 3/2 con enclavamiento, para el retorno.</a:t>
            </a:r>
            <a:endParaRPr lang="es-ES" b="1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1.6- Válvula </a:t>
            </a:r>
            <a:r>
              <a:rPr lang="es-ES_tradnl" b="1">
                <a:latin typeface="Arial" charset="0"/>
                <a:cs typeface="Times New Roman" pitchFamily="18" charset="0"/>
              </a:rPr>
              <a:t>AND</a:t>
            </a:r>
            <a:r>
              <a:rPr lang="es-ES" b="1">
                <a:latin typeface="Arial" charset="0"/>
                <a:cs typeface="Times New Roman" pitchFamily="18" charset="0"/>
              </a:rPr>
              <a:t>.</a:t>
            </a:r>
            <a:endParaRPr lang="es-ES" b="1"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b="1">
                <a:latin typeface="Arial" charset="0"/>
                <a:cs typeface="Times New Roman" pitchFamily="18" charset="0"/>
              </a:rPr>
              <a:t>1.0 – Cilindro de doble efecto.</a:t>
            </a:r>
            <a:endParaRPr lang="es-ES" b="1">
              <a:latin typeface="Times New Roman" pitchFamily="18" charset="0"/>
            </a:endParaRP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4572000" cy="3424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es-ES" b="1" dirty="0">
                <a:latin typeface="Arial" charset="0"/>
                <a:cs typeface="Arial" charset="0"/>
              </a:rPr>
              <a:t>Aplicaciones básicas</a:t>
            </a:r>
            <a:endParaRPr lang="es-ES_tradnl" b="1" dirty="0">
              <a:latin typeface="Arial" charset="0"/>
              <a:cs typeface="Arial" charset="0"/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02624" y="1447800"/>
            <a:ext cx="2294792" cy="457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s-ES" sz="2400" b="1">
                <a:latin typeface="Arial" charset="0"/>
                <a:cs typeface="Times New Roman" pitchFamily="18" charset="0"/>
              </a:rPr>
              <a:t>La puerta </a:t>
            </a:r>
            <a:r>
              <a:rPr lang="es-ES_tradnl" sz="2400" b="1">
                <a:latin typeface="Arial" charset="0"/>
                <a:cs typeface="Times New Roman" pitchFamily="18" charset="0"/>
              </a:rPr>
              <a:t>AND</a:t>
            </a:r>
            <a:endParaRPr lang="es-ES" sz="2400" b="1">
              <a:latin typeface="Arial" charset="0"/>
              <a:cs typeface="Times New Roman" pitchFamily="18" charset="0"/>
            </a:endParaRPr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031" y="1905001"/>
            <a:ext cx="3165231" cy="2227263"/>
          </a:xfrm>
          <a:prstGeom prst="rect">
            <a:avLst/>
          </a:prstGeom>
          <a:noFill/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4031" y="1828800"/>
            <a:ext cx="3024554" cy="2159000"/>
          </a:xfrm>
          <a:prstGeom prst="rect">
            <a:avLst/>
          </a:prstGeom>
          <a:noFill/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031" y="4191000"/>
            <a:ext cx="3235569" cy="2184400"/>
          </a:xfrm>
          <a:prstGeom prst="rect">
            <a:avLst/>
          </a:prstGeom>
          <a:noFill/>
        </p:spPr>
      </p:pic>
      <p:pic>
        <p:nvPicPr>
          <p:cNvPr id="7373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3692" y="4037014"/>
            <a:ext cx="3235569" cy="2344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385" y="152400"/>
            <a:ext cx="7807569" cy="1143000"/>
          </a:xfrm>
        </p:spPr>
        <p:txBody>
          <a:bodyPr>
            <a:normAutofit fontScale="90000"/>
          </a:bodyPr>
          <a:lstStyle/>
          <a:p>
            <a:r>
              <a:rPr lang="es-ES" b="1">
                <a:latin typeface="Arial" charset="0"/>
                <a:cs typeface="Arial" charset="0"/>
              </a:rPr>
              <a:t>Simulación de circuitos neumáticos</a:t>
            </a:r>
            <a:r>
              <a:rPr lang="es-ES">
                <a:latin typeface="Arial Black" pitchFamily="34" charset="0"/>
              </a:rPr>
              <a:t> </a:t>
            </a:r>
            <a:endParaRPr lang="es-ES_tradnl">
              <a:latin typeface="Arial Black" pitchFamily="34" charset="0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54" y="2057400"/>
            <a:ext cx="4290646" cy="3270250"/>
          </a:xfrm>
          <a:prstGeom prst="rect">
            <a:avLst/>
          </a:prstGeom>
          <a:noFill/>
        </p:spPr>
      </p:pic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336681" y="23383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3016" y="1828800"/>
            <a:ext cx="4149969" cy="3663950"/>
          </a:xfrm>
          <a:prstGeom prst="rect">
            <a:avLst/>
          </a:prstGeom>
          <a:noFill/>
        </p:spPr>
      </p:pic>
      <p:sp>
        <p:nvSpPr>
          <p:cNvPr id="747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1354" y="5715000"/>
            <a:ext cx="4290646" cy="457200"/>
          </a:xfrm>
          <a:noFill/>
          <a:ln/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s-ES_tradnl" sz="2400" b="1">
                <a:latin typeface="Arial" charset="0"/>
                <a:cs typeface="Times New Roman" pitchFamily="18" charset="0"/>
              </a:rPr>
              <a:t>Simulador Automation Studio</a:t>
            </a:r>
            <a:endParaRPr lang="es-ES" sz="2400" b="1">
              <a:latin typeface="Arial" charset="0"/>
              <a:cs typeface="Times New Roman" pitchFamily="18" charset="0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783015" y="5715000"/>
            <a:ext cx="40796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_tradnl" sz="2400" b="1">
                <a:latin typeface="Arial" charset="0"/>
                <a:cs typeface="Times New Roman" pitchFamily="18" charset="0"/>
              </a:rPr>
              <a:t>Simulador de Portaleso.com</a:t>
            </a:r>
            <a:endParaRPr lang="es-ES" sz="2400" b="1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VÁLVULAS 3/2</a:t>
            </a:r>
            <a:endParaRPr lang="es-ES"/>
          </a:p>
        </p:txBody>
      </p:sp>
      <p:pic>
        <p:nvPicPr>
          <p:cNvPr id="3287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700213"/>
            <a:ext cx="3614738" cy="4681537"/>
          </a:xfrm>
          <a:prstGeom prst="rect">
            <a:avLst/>
          </a:prstGeom>
          <a:noFill/>
        </p:spPr>
      </p:pic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1701800"/>
            <a:ext cx="3671888" cy="467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es-ES_tradnl" dirty="0"/>
              <a:t>VÁLVULAS 3/2</a:t>
            </a:r>
            <a:endParaRPr lang="es-ES" dirty="0"/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3960813" cy="4464050"/>
          </a:xfrm>
          <a:prstGeom prst="rect">
            <a:avLst/>
          </a:prstGeom>
          <a:noFill/>
        </p:spPr>
      </p:pic>
      <p:pic>
        <p:nvPicPr>
          <p:cNvPr id="3297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6638" y="1628775"/>
            <a:ext cx="4117975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VÁLVULAS 3/2</a:t>
            </a:r>
            <a:endParaRPr lang="es-ES"/>
          </a:p>
        </p:txBody>
      </p:sp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97038"/>
            <a:ext cx="3878262" cy="4468812"/>
          </a:xfrm>
          <a:prstGeom prst="rect">
            <a:avLst/>
          </a:prstGeom>
          <a:noFill/>
        </p:spPr>
      </p:pic>
      <p:pic>
        <p:nvPicPr>
          <p:cNvPr id="3307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1693863"/>
            <a:ext cx="4219575" cy="4471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668</Words>
  <Application>Microsoft Office PowerPoint</Application>
  <PresentationFormat>Presentación en pantalla (4:3)</PresentationFormat>
  <Paragraphs>168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62</vt:i4>
      </vt:variant>
    </vt:vector>
  </HeadingPairs>
  <TitlesOfParts>
    <vt:vector size="64" baseType="lpstr">
      <vt:lpstr>Tema de Office</vt:lpstr>
      <vt:lpstr>Flujo</vt:lpstr>
      <vt:lpstr>VÁLVULAS Y CIRCUITOS NEUMÁTICOS</vt:lpstr>
      <vt:lpstr>RED NEUMÁTICA</vt:lpstr>
      <vt:lpstr>VÁLVULAS DE VIAS</vt:lpstr>
      <vt:lpstr>VÁLVULAS DE VIAS</vt:lpstr>
      <vt:lpstr>ACCIONAMIENTOS VÁLVULAS DE VÍAS</vt:lpstr>
      <vt:lpstr>ACCIONAMIENTOS VÁLVULAS DE VÍAS</vt:lpstr>
      <vt:lpstr>VÁLVULAS 3/2</vt:lpstr>
      <vt:lpstr>VÁLVULAS 3/2</vt:lpstr>
      <vt:lpstr>VÁLVULAS 3/2</vt:lpstr>
      <vt:lpstr>VÁLVULAS 3/2</vt:lpstr>
      <vt:lpstr>VÁLVULAS 3/2</vt:lpstr>
      <vt:lpstr>EJEMPLOS VÁLVULAS DE VIAS</vt:lpstr>
      <vt:lpstr>VÁLVULA 5/2</vt:lpstr>
      <vt:lpstr>VÁLVULA 5/2</vt:lpstr>
      <vt:lpstr>EJEMPLOS VÁLVULAS DE VIAS</vt:lpstr>
      <vt:lpstr>VÁLVULAS ANTIRRETORNO O BLOQUEO</vt:lpstr>
      <vt:lpstr>VÁLVULAS REGULADORAS DE FLUJO</vt:lpstr>
      <vt:lpstr>VÁLVULAS DE BLOQUEO</vt:lpstr>
      <vt:lpstr>VÁLVULAS DE BLOQUEO</vt:lpstr>
      <vt:lpstr>VÁLVULA SELECTORA</vt:lpstr>
      <vt:lpstr>VÁLVULA DE SIMULTANEIDAD</vt:lpstr>
      <vt:lpstr>EJEMPLO VÁLVULA ANTIRRETORNO</vt:lpstr>
      <vt:lpstr>EJEMPLOS VÁLVULAS ANTIRRETORNO</vt:lpstr>
      <vt:lpstr>OTRAS VALVULAS Y SENSORES</vt:lpstr>
      <vt:lpstr>SENSORES</vt:lpstr>
      <vt:lpstr>ELECTROVÁLVULAS</vt:lpstr>
      <vt:lpstr>ACCESORIOS</vt:lpstr>
      <vt:lpstr>ACTUADORES</vt:lpstr>
      <vt:lpstr>CILINDRO DOBLE EFECTO</vt:lpstr>
      <vt:lpstr>CILINDRO TANDEM</vt:lpstr>
      <vt:lpstr>ACTUADORES LINEALES</vt:lpstr>
      <vt:lpstr>ACTUADORES OSCILANTES Y ROTATIVOS</vt:lpstr>
      <vt:lpstr>ACTUADOR OSCILANTE</vt:lpstr>
      <vt:lpstr>ACTUADOR ROTATIVO</vt:lpstr>
      <vt:lpstr>ESTRUCTURA DEL SISTEMA UN NEUMÁTICO</vt:lpstr>
      <vt:lpstr>CONTROL CILINDRO SIMPLE EFECTO</vt:lpstr>
      <vt:lpstr>CONTROL CILINDRO SIMPLE EFECTO</vt:lpstr>
      <vt:lpstr>APLICACIÓN VALVULA 5/2</vt:lpstr>
      <vt:lpstr>APLICACIÓN VALVULA 5/2</vt:lpstr>
      <vt:lpstr>VÁLVULA DE SECUENCIA</vt:lpstr>
      <vt:lpstr>VÁLVULA DE SECUENCIA</vt:lpstr>
      <vt:lpstr>VÁLVULA TEMPORIZADORA</vt:lpstr>
      <vt:lpstr>VÁLVULA TEMPORIZADORA</vt:lpstr>
      <vt:lpstr>NOMENCLATURA EN EL DIAGRAMA</vt:lpstr>
      <vt:lpstr>CIRCUITOS NEUMÁTICOS</vt:lpstr>
      <vt:lpstr>CIRCUITOS NEUMÁTICOS</vt:lpstr>
      <vt:lpstr>CIRCUITOS NEUMÁTICOS</vt:lpstr>
      <vt:lpstr>CIRCUITOS NEUMÁTICOS</vt:lpstr>
      <vt:lpstr>CIRCUITOS NEUMÁTICOS</vt:lpstr>
      <vt:lpstr>Diseño de circuitos neumáticos </vt:lpstr>
      <vt:lpstr>Diseño de circuitos neumáticos</vt:lpstr>
      <vt:lpstr>Diseño de circuitos neumáticos</vt:lpstr>
      <vt:lpstr>Aplicaciones básicas </vt:lpstr>
      <vt:lpstr>Aplicaciones básicas</vt:lpstr>
      <vt:lpstr>Aplicaciones básicas</vt:lpstr>
      <vt:lpstr>Aplicaciones básicas</vt:lpstr>
      <vt:lpstr>Aplicaciones básicas</vt:lpstr>
      <vt:lpstr>Aplicaciones básicas</vt:lpstr>
      <vt:lpstr>Aplicaciones básicas</vt:lpstr>
      <vt:lpstr>Aplicaciones básicas</vt:lpstr>
      <vt:lpstr>Aplicaciones básicas</vt:lpstr>
      <vt:lpstr>Simulación de circuitos neumáticos </vt:lpstr>
    </vt:vector>
  </TitlesOfParts>
  <Company>SystemNet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VÁLVULAS Y CIRCUITOS NEUMÁTICOS</dc:title>
  <dc:creator>WinXP</dc:creator>
  <cp:lastModifiedBy>WinXP</cp:lastModifiedBy>
  <cp:revision>4</cp:revision>
  <dcterms:created xsi:type="dcterms:W3CDTF">2011-11-24T23:55:44Z</dcterms:created>
  <dcterms:modified xsi:type="dcterms:W3CDTF">2011-11-25T00:20:39Z</dcterms:modified>
</cp:coreProperties>
</file>