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xls" ContentType="application/vnd.ms-exce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8" r:id="rId3"/>
  </p:sldMasterIdLst>
  <p:notesMasterIdLst>
    <p:notesMasterId r:id="rId55"/>
  </p:notesMasterIdLst>
  <p:sldIdLst>
    <p:sldId id="257" r:id="rId4"/>
    <p:sldId id="258" r:id="rId5"/>
    <p:sldId id="259" r:id="rId6"/>
    <p:sldId id="260" r:id="rId7"/>
    <p:sldId id="261" r:id="rId8"/>
    <p:sldId id="303" r:id="rId9"/>
    <p:sldId id="304" r:id="rId10"/>
    <p:sldId id="305" r:id="rId11"/>
    <p:sldId id="306" r:id="rId12"/>
    <p:sldId id="262" r:id="rId13"/>
    <p:sldId id="307"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5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780147-AEB5-4505-9EC7-3C54A0F0CF5B}" type="datetimeFigureOut">
              <a:rPr lang="es-ES" smtClean="0"/>
              <a:pPr/>
              <a:t>21/05/2012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9499F1-1843-4EDC-B586-E189C92A797D}"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8030824-85A9-40D1-BBF0-2F09053F2D9C}" type="slidenum">
              <a:rPr lang="es-ES" smtClean="0"/>
              <a:pPr/>
              <a:t>1</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4B1D5F4F-F8FF-48AA-B690-4CC4979F852E}" type="slidenum">
              <a:rPr lang="es-ES" smtClean="0"/>
              <a:pPr/>
              <a:t>48</a:t>
            </a:fld>
            <a:endParaRPr lang="es-E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683879" y="4344135"/>
            <a:ext cx="5490244" cy="4114800"/>
          </a:xfrm>
          <a:noFill/>
          <a:ln/>
        </p:spPr>
        <p:txBody>
          <a:bodyPr/>
          <a:lstStyle/>
          <a:p>
            <a:r>
              <a:rPr lang="es-PE" smtClean="0"/>
              <a:t>En lenguaje sencillo es un documento en el que se establece cómo se debe utilizar correctamente el logotipo, los colores institucionales en los distintos materiales de comunicación.</a:t>
            </a:r>
          </a:p>
          <a:p>
            <a:endParaRPr lang="es-PE" smtClean="0"/>
          </a:p>
          <a:p>
            <a:r>
              <a:rPr lang="es-PE" smtClean="0"/>
              <a:t>La Oficina de Comunicaciones elaboró el Manual de Identidad Corporativa de OSINERGMIN para establecer el correcto uso del logotipo institucional.</a:t>
            </a:r>
          </a:p>
          <a:p>
            <a:endParaRPr lang="es-PE" smtClean="0"/>
          </a:p>
          <a:p>
            <a:r>
              <a:rPr lang="es-PE" smtClean="0"/>
              <a:t>Servirá como material de apoyo para realizar los impresos de la institución, facilitando los procesos de diseño. </a:t>
            </a:r>
          </a:p>
          <a:p>
            <a:endParaRPr lang="es-PE" smtClean="0"/>
          </a:p>
          <a:p>
            <a:r>
              <a:rPr lang="es-PE" smtClean="0"/>
              <a:t>Es un documento que en su momento puede ser revisado y en el que se pueden agregar normas adicionales, de acuerdo a las necesidades y obligaciones que surjan.</a:t>
            </a:r>
          </a:p>
          <a:p>
            <a:endParaRPr lang="es-P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4" name="9 Marcador de fecha"/>
          <p:cNvSpPr>
            <a:spLocks noGrp="1"/>
          </p:cNvSpPr>
          <p:nvPr>
            <p:ph type="dt" sz="half" idx="10"/>
          </p:nvPr>
        </p:nvSpPr>
        <p:spPr/>
        <p:txBody>
          <a:bodyPr/>
          <a:lstStyle>
            <a:lvl1pPr>
              <a:defRPr/>
            </a:lvl1pPr>
          </a:lstStyle>
          <a:p>
            <a:pPr>
              <a:defRPr/>
            </a:pPr>
            <a:fld id="{226597FA-8126-439F-B43E-E9D6E132FF40}" type="datetime1">
              <a:rPr lang="es-ES" smtClean="0"/>
              <a:pPr>
                <a:defRPr/>
              </a:pPr>
              <a:t>21/05/2012</a:t>
            </a:fld>
            <a:endParaRPr lang="es-ES"/>
          </a:p>
        </p:txBody>
      </p:sp>
      <p:sp>
        <p:nvSpPr>
          <p:cNvPr id="5" name="21 Marcador de pie de página"/>
          <p:cNvSpPr>
            <a:spLocks noGrp="1"/>
          </p:cNvSpPr>
          <p:nvPr>
            <p:ph type="ftr" sz="quarter" idx="11"/>
          </p:nvPr>
        </p:nvSpPr>
        <p:spPr/>
        <p:txBody>
          <a:bodyPr/>
          <a:lstStyle>
            <a:lvl1pPr>
              <a:defRPr/>
            </a:lvl1pPr>
          </a:lstStyle>
          <a:p>
            <a:pPr>
              <a:defRPr/>
            </a:pPr>
            <a:r>
              <a:rPr lang="es-ES" smtClean="0"/>
              <a:t>Ing. Juan J. NINA CHARAJA</a:t>
            </a: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0D951859-56BA-4DBF-B410-7E4CAD5F36EA}"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9780BAAB-90A3-4481-B04C-999047719A91}" type="datetime1">
              <a:rPr lang="es-ES" smtClean="0"/>
              <a:pPr>
                <a:defRPr/>
              </a:pPr>
              <a:t>21/05/2012</a:t>
            </a:fld>
            <a:endParaRPr lang="es-ES"/>
          </a:p>
        </p:txBody>
      </p:sp>
      <p:sp>
        <p:nvSpPr>
          <p:cNvPr id="5" name="21 Marcador de pie de página"/>
          <p:cNvSpPr>
            <a:spLocks noGrp="1"/>
          </p:cNvSpPr>
          <p:nvPr>
            <p:ph type="ftr" sz="quarter" idx="11"/>
          </p:nvPr>
        </p:nvSpPr>
        <p:spPr/>
        <p:txBody>
          <a:bodyPr/>
          <a:lstStyle>
            <a:lvl1pPr>
              <a:defRPr/>
            </a:lvl1pPr>
          </a:lstStyle>
          <a:p>
            <a:pPr>
              <a:defRPr/>
            </a:pPr>
            <a:r>
              <a:rPr lang="es-ES" smtClean="0"/>
              <a:t>Ing. Juan J. NINA CHARAJA</a:t>
            </a: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06F42217-1F0F-485B-BF84-125B2D408935}"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9EF0C6B6-EB05-44D0-896D-E72F9F4C34A2}" type="datetime1">
              <a:rPr lang="es-ES" smtClean="0"/>
              <a:pPr>
                <a:defRPr/>
              </a:pPr>
              <a:t>21/05/2012</a:t>
            </a:fld>
            <a:endParaRPr lang="es-ES"/>
          </a:p>
        </p:txBody>
      </p:sp>
      <p:sp>
        <p:nvSpPr>
          <p:cNvPr id="5" name="21 Marcador de pie de página"/>
          <p:cNvSpPr>
            <a:spLocks noGrp="1"/>
          </p:cNvSpPr>
          <p:nvPr>
            <p:ph type="ftr" sz="quarter" idx="11"/>
          </p:nvPr>
        </p:nvSpPr>
        <p:spPr/>
        <p:txBody>
          <a:bodyPr/>
          <a:lstStyle>
            <a:lvl1pPr>
              <a:defRPr/>
            </a:lvl1pPr>
          </a:lstStyle>
          <a:p>
            <a:pPr>
              <a:defRPr/>
            </a:pPr>
            <a:r>
              <a:rPr lang="es-ES" smtClean="0"/>
              <a:t>Ing. Juan J. NINA CHARAJA</a:t>
            </a: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09ED4651-BE47-45EB-8AF8-CBBD097111E9}"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248400"/>
            <a:ext cx="2133600" cy="457200"/>
          </a:xfrm>
        </p:spPr>
        <p:txBody>
          <a:bodyPr/>
          <a:lstStyle>
            <a:lvl1pPr>
              <a:defRPr/>
            </a:lvl1pPr>
          </a:lstStyle>
          <a:p>
            <a:fld id="{7A51EC84-32F5-4010-91DE-EAE62E7BE5CD}" type="datetime1">
              <a:rPr lang="es-ES" smtClean="0"/>
              <a:pPr/>
              <a:t>21/05/2012</a:t>
            </a:fld>
            <a:endParaRPr lang="es-ES"/>
          </a:p>
        </p:txBody>
      </p:sp>
      <p:sp>
        <p:nvSpPr>
          <p:cNvPr id="6" name="5 Marcador de pie de página"/>
          <p:cNvSpPr>
            <a:spLocks noGrp="1"/>
          </p:cNvSpPr>
          <p:nvPr>
            <p:ph type="ftr" sz="quarter" idx="11"/>
          </p:nvPr>
        </p:nvSpPr>
        <p:spPr>
          <a:xfrm>
            <a:off x="3124200" y="6248400"/>
            <a:ext cx="2895600" cy="457200"/>
          </a:xfrm>
        </p:spPr>
        <p:txBody>
          <a:bodyPr/>
          <a:lstStyle>
            <a:lvl1pPr>
              <a:defRPr/>
            </a:lvl1pPr>
          </a:lstStyle>
          <a:p>
            <a:r>
              <a:rPr lang="es-ES" smtClean="0"/>
              <a:t>Ing. Juan J. NINA CHARAJA</a:t>
            </a:r>
            <a:endParaRPr lang="es-ES"/>
          </a:p>
        </p:txBody>
      </p:sp>
      <p:sp>
        <p:nvSpPr>
          <p:cNvPr id="7" name="6 Marcador de número de diapositiva"/>
          <p:cNvSpPr>
            <a:spLocks noGrp="1"/>
          </p:cNvSpPr>
          <p:nvPr>
            <p:ph type="sldNum" sz="quarter" idx="12"/>
          </p:nvPr>
        </p:nvSpPr>
        <p:spPr>
          <a:xfrm>
            <a:off x="6553200" y="6248400"/>
            <a:ext cx="2133600" cy="457200"/>
          </a:xfrm>
        </p:spPr>
        <p:txBody>
          <a:bodyPr/>
          <a:lstStyle>
            <a:lvl1pPr>
              <a:defRPr/>
            </a:lvl1pPr>
          </a:lstStyle>
          <a:p>
            <a:fld id="{EB16F6EA-9DD1-46DE-AB27-AF35487271E1}" type="slidenum">
              <a:rPr lang="es-ES"/>
              <a:pPr/>
              <a:t>‹Nº›</a:t>
            </a:fld>
            <a:endParaRPr lang="es-ES"/>
          </a:p>
        </p:txBody>
      </p:sp>
    </p:spTree>
  </p:cSld>
  <p:clrMapOvr>
    <a:masterClrMapping/>
  </p:clrMapOvr>
  <p:transition>
    <p:strips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7813"/>
            <a:ext cx="8229600" cy="1143000"/>
          </a:xfrm>
        </p:spPr>
        <p:txBody>
          <a:bodyPr/>
          <a:lstStyle/>
          <a:p>
            <a:r>
              <a:rPr lang="es-ES" smtClean="0"/>
              <a:t>Haga clic para modificar el estilo de título del patrón</a:t>
            </a:r>
            <a:endParaRPr lang="es-ES"/>
          </a:p>
        </p:txBody>
      </p:sp>
      <p:sp>
        <p:nvSpPr>
          <p:cNvPr id="3" name="2 Marcador de contenido"/>
          <p:cNvSpPr>
            <a:spLocks noGrp="1"/>
          </p:cNvSpPr>
          <p:nvPr>
            <p:ph sz="quarter" idx="1"/>
          </p:nvPr>
        </p:nvSpPr>
        <p:spPr>
          <a:xfrm>
            <a:off x="457200" y="1600200"/>
            <a:ext cx="4038600" cy="21891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891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57200" y="3941763"/>
            <a:ext cx="4038600" cy="21891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contenido"/>
          <p:cNvSpPr>
            <a:spLocks noGrp="1"/>
          </p:cNvSpPr>
          <p:nvPr>
            <p:ph sz="quarter" idx="4"/>
          </p:nvPr>
        </p:nvSpPr>
        <p:spPr>
          <a:xfrm>
            <a:off x="4648200" y="3941763"/>
            <a:ext cx="4038600" cy="21891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a:xfrm>
            <a:off x="457200" y="6248400"/>
            <a:ext cx="2133600" cy="457200"/>
          </a:xfrm>
        </p:spPr>
        <p:txBody>
          <a:bodyPr/>
          <a:lstStyle>
            <a:lvl1pPr>
              <a:defRPr/>
            </a:lvl1pPr>
          </a:lstStyle>
          <a:p>
            <a:fld id="{BF9C906A-7EC4-4997-AA51-E1B480DF1AB4}" type="datetime1">
              <a:rPr lang="es-ES" smtClean="0"/>
              <a:pPr/>
              <a:t>21/05/2012</a:t>
            </a:fld>
            <a:endParaRPr lang="es-ES"/>
          </a:p>
        </p:txBody>
      </p:sp>
      <p:sp>
        <p:nvSpPr>
          <p:cNvPr id="8" name="7 Marcador de pie de página"/>
          <p:cNvSpPr>
            <a:spLocks noGrp="1"/>
          </p:cNvSpPr>
          <p:nvPr>
            <p:ph type="ftr" sz="quarter" idx="11"/>
          </p:nvPr>
        </p:nvSpPr>
        <p:spPr>
          <a:xfrm>
            <a:off x="3124200" y="6248400"/>
            <a:ext cx="2895600" cy="457200"/>
          </a:xfrm>
        </p:spPr>
        <p:txBody>
          <a:bodyPr/>
          <a:lstStyle>
            <a:lvl1pPr>
              <a:defRPr/>
            </a:lvl1pPr>
          </a:lstStyle>
          <a:p>
            <a:r>
              <a:rPr lang="es-ES" smtClean="0"/>
              <a:t>Ing. Juan J. NINA CHARAJA</a:t>
            </a:r>
            <a:endParaRPr lang="es-ES"/>
          </a:p>
        </p:txBody>
      </p:sp>
      <p:sp>
        <p:nvSpPr>
          <p:cNvPr id="9" name="8 Marcador de número de diapositiva"/>
          <p:cNvSpPr>
            <a:spLocks noGrp="1"/>
          </p:cNvSpPr>
          <p:nvPr>
            <p:ph type="sldNum" sz="quarter" idx="12"/>
          </p:nvPr>
        </p:nvSpPr>
        <p:spPr>
          <a:xfrm>
            <a:off x="6553200" y="6248400"/>
            <a:ext cx="2133600" cy="457200"/>
          </a:xfrm>
        </p:spPr>
        <p:txBody>
          <a:bodyPr/>
          <a:lstStyle>
            <a:lvl1pPr>
              <a:defRPr/>
            </a:lvl1pPr>
          </a:lstStyle>
          <a:p>
            <a:fld id="{FB1F938C-71D5-4E29-A6F1-19A163ACBF6D}" type="slidenum">
              <a:rPr lang="es-ES"/>
              <a:pPr/>
              <a:t>‹Nº›</a:t>
            </a:fld>
            <a:endParaRPr lang="es-ES"/>
          </a:p>
        </p:txBody>
      </p:sp>
    </p:spTree>
  </p:cSld>
  <p:clrMapOvr>
    <a:masterClrMapping/>
  </p:clrMapOvr>
  <p:transition>
    <p:strips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B48BD80-AC37-4276-9182-1715FC7B87CE}" type="slidenum">
              <a:rPr lang="es-ES"/>
              <a:pPr>
                <a:defRPr/>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A167EE2-D47F-491A-ABAC-68EB36B099F1}" type="slidenum">
              <a:rPr lang="es-ES"/>
              <a:pPr>
                <a:defRPr/>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2F327CE-FF73-4622-A620-64CC3545EE5D}" type="slidenum">
              <a:rPr lang="es-ES"/>
              <a:pPr>
                <a:defRPr/>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31BF23CC-7E64-4CF9-A844-CC17CF57C08B}" type="slidenum">
              <a:rPr lang="es-ES"/>
              <a:pPr>
                <a:defRPr/>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2943A366-A276-415D-A28E-37C2E972B39B}" type="slidenum">
              <a:rPr lang="es-ES"/>
              <a:pPr>
                <a:defRPr/>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6A6F9E5E-A60D-468F-80EE-C23DFABB5F07}"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520B7693-65DA-459F-A833-C3D0FBB653B9}" type="datetime1">
              <a:rPr lang="es-ES" smtClean="0"/>
              <a:pPr>
                <a:defRPr/>
              </a:pPr>
              <a:t>21/05/2012</a:t>
            </a:fld>
            <a:endParaRPr lang="es-ES"/>
          </a:p>
        </p:txBody>
      </p:sp>
      <p:sp>
        <p:nvSpPr>
          <p:cNvPr id="5" name="21 Marcador de pie de página"/>
          <p:cNvSpPr>
            <a:spLocks noGrp="1"/>
          </p:cNvSpPr>
          <p:nvPr>
            <p:ph type="ftr" sz="quarter" idx="11"/>
          </p:nvPr>
        </p:nvSpPr>
        <p:spPr/>
        <p:txBody>
          <a:bodyPr/>
          <a:lstStyle>
            <a:lvl1pPr>
              <a:defRPr/>
            </a:lvl1pPr>
          </a:lstStyle>
          <a:p>
            <a:pPr>
              <a:defRPr/>
            </a:pPr>
            <a:r>
              <a:rPr lang="es-ES" smtClean="0"/>
              <a:t>Ing. Juan J. NINA CHARAJA</a:t>
            </a: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103FB911-008C-42A3-BC53-F5D97E187ADD}" type="slidenum">
              <a:rPr lang="es-ES"/>
              <a:pPr>
                <a:defRPr/>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CB4B650D-942E-4D6D-B2F8-568D94BDE107}" type="slidenum">
              <a:rPr lang="es-ES"/>
              <a:pPr>
                <a:defRPr/>
              </a:pPr>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7747669E-C382-482F-8D69-742482B11F31}" type="slidenum">
              <a:rPr lang="es-ES"/>
              <a:pPr>
                <a:defRPr/>
              </a:pPr>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EBCFB82D-8CC6-43E4-866A-E3A8AE31447D}" type="slidenum">
              <a:rPr lang="es-ES"/>
              <a:pPr>
                <a:defRPr/>
              </a:pPr>
              <a:t>‹Nº›</a:t>
            </a:fld>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CE97A25-61F4-4AC1-8539-5DE666804C5A}" type="slidenum">
              <a:rPr lang="es-ES"/>
              <a:pPr>
                <a:defRPr/>
              </a:pPr>
              <a:t>‹Nº›</a:t>
            </a:fld>
            <a:endParaRPr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A99DDDF-7DD9-4E3C-8B3C-349D00CD5813}" type="slidenum">
              <a:rPr lang="es-ES"/>
              <a:pPr>
                <a:defRPr/>
              </a:pPr>
              <a:t>‹Nº›</a:t>
            </a:fld>
            <a:endParaRPr lang="es-E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PE"/>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quarter" idx="2"/>
          </p:nvPr>
        </p:nvSpPr>
        <p:spPr>
          <a:xfrm>
            <a:off x="4648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contenido"/>
          <p:cNvSpPr>
            <a:spLocks noGrp="1"/>
          </p:cNvSpPr>
          <p:nvPr>
            <p:ph sz="quarter" idx="3"/>
          </p:nvPr>
        </p:nvSpPr>
        <p:spPr>
          <a:xfrm>
            <a:off x="4648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Rectangle 4"/>
          <p:cNvSpPr>
            <a:spLocks noGrp="1" noChangeArrowheads="1"/>
          </p:cNvSpPr>
          <p:nvPr>
            <p:ph type="dt" sz="half" idx="10"/>
          </p:nvPr>
        </p:nvSpPr>
        <p:spPr>
          <a:ln/>
        </p:spPr>
        <p:txBody>
          <a:bodyPr/>
          <a:lstStyle>
            <a:lvl1pPr>
              <a:defRPr/>
            </a:lvl1pPr>
          </a:lstStyle>
          <a:p>
            <a:pPr>
              <a:defRPr/>
            </a:pPr>
            <a:endParaRPr lang="es-ES"/>
          </a:p>
        </p:txBody>
      </p:sp>
      <p:sp>
        <p:nvSpPr>
          <p:cNvPr id="7" name="Rectangle 5"/>
          <p:cNvSpPr>
            <a:spLocks noGrp="1" noChangeArrowheads="1"/>
          </p:cNvSpPr>
          <p:nvPr>
            <p:ph type="ftr" sz="quarter" idx="11"/>
          </p:nvPr>
        </p:nvSpPr>
        <p:spPr>
          <a:ln/>
        </p:spPr>
        <p:txBody>
          <a:bodyPr/>
          <a:lstStyle>
            <a:lvl1pPr>
              <a:defRPr/>
            </a:lvl1pPr>
          </a:lstStyle>
          <a:p>
            <a:pPr>
              <a:defRPr/>
            </a:pPr>
            <a:endParaRPr lang="es-ES"/>
          </a:p>
        </p:txBody>
      </p:sp>
      <p:sp>
        <p:nvSpPr>
          <p:cNvPr id="8" name="Rectangle 6"/>
          <p:cNvSpPr>
            <a:spLocks noGrp="1" noChangeArrowheads="1"/>
          </p:cNvSpPr>
          <p:nvPr>
            <p:ph type="sldNum" sz="quarter" idx="12"/>
          </p:nvPr>
        </p:nvSpPr>
        <p:spPr>
          <a:ln/>
        </p:spPr>
        <p:txBody>
          <a:bodyPr/>
          <a:lstStyle>
            <a:lvl1pPr>
              <a:defRPr/>
            </a:lvl1pPr>
          </a:lstStyle>
          <a:p>
            <a:pPr>
              <a:defRPr/>
            </a:pPr>
            <a:fld id="{BF6B74C8-E956-44DF-9E8B-A87FC8EAC82E}" type="slidenum">
              <a:rPr lang="es-ES"/>
              <a:pPr>
                <a:defRPr/>
              </a:pPr>
              <a:t>‹Nº›</a:t>
            </a:fld>
            <a:endParaRPr lang="es-E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AB5141D-1AA6-4DEC-916A-C221A5D8F513}" type="slidenum">
              <a:rPr lang="es-ES"/>
              <a:pPr>
                <a:defRPr/>
              </a:pPr>
              <a:t>‹Nº›</a:t>
            </a:fld>
            <a:endParaRPr lang="es-E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6A968B2-6392-42B2-B270-68F2A55A2FAB}" type="slidenum">
              <a:rPr lang="es-ES"/>
              <a:pPr>
                <a:defRPr/>
              </a:pPr>
              <a:t>‹Nº›</a:t>
            </a:fld>
            <a:endParaRPr lang="es-E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A214FCB-C8FC-48EA-BFC7-1ACC5E15F7E3}" type="slidenum">
              <a:rPr lang="es-ES"/>
              <a:pPr>
                <a:defRPr/>
              </a:pPr>
              <a:t>‹Nº›</a:t>
            </a:fld>
            <a:endParaRPr lang="es-E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3F7625FE-9EAA-4AC8-A850-3DB269135760}"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4" name="9 Marcador de fecha"/>
          <p:cNvSpPr>
            <a:spLocks noGrp="1"/>
          </p:cNvSpPr>
          <p:nvPr>
            <p:ph type="dt" sz="half" idx="10"/>
          </p:nvPr>
        </p:nvSpPr>
        <p:spPr/>
        <p:txBody>
          <a:bodyPr/>
          <a:lstStyle>
            <a:lvl1pPr>
              <a:defRPr/>
            </a:lvl1pPr>
          </a:lstStyle>
          <a:p>
            <a:pPr>
              <a:defRPr/>
            </a:pPr>
            <a:fld id="{242A12EF-5889-41EA-89F1-DDB4598E177E}" type="datetime1">
              <a:rPr lang="es-ES" smtClean="0"/>
              <a:pPr>
                <a:defRPr/>
              </a:pPr>
              <a:t>21/05/2012</a:t>
            </a:fld>
            <a:endParaRPr lang="es-ES"/>
          </a:p>
        </p:txBody>
      </p:sp>
      <p:sp>
        <p:nvSpPr>
          <p:cNvPr id="5" name="21 Marcador de pie de página"/>
          <p:cNvSpPr>
            <a:spLocks noGrp="1"/>
          </p:cNvSpPr>
          <p:nvPr>
            <p:ph type="ftr" sz="quarter" idx="11"/>
          </p:nvPr>
        </p:nvSpPr>
        <p:spPr/>
        <p:txBody>
          <a:bodyPr/>
          <a:lstStyle>
            <a:lvl1pPr>
              <a:defRPr/>
            </a:lvl1pPr>
          </a:lstStyle>
          <a:p>
            <a:pPr>
              <a:defRPr/>
            </a:pPr>
            <a:r>
              <a:rPr lang="es-ES" smtClean="0"/>
              <a:t>Ing. Juan J. NINA CHARAJA</a:t>
            </a: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34048283-FE5B-4B8E-A598-5B566BD7B94A}" type="slidenum">
              <a:rPr lang="es-ES"/>
              <a:pPr>
                <a:defRPr/>
              </a:pPr>
              <a:t>‹Nº›</a:t>
            </a:fld>
            <a:endParaRPr 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77E3283D-5886-4364-89BE-52A5032B8000}" type="slidenum">
              <a:rPr lang="es-ES"/>
              <a:pPr>
                <a:defRPr/>
              </a:pPr>
              <a:t>‹Nº›</a:t>
            </a:fld>
            <a:endParaRPr lang="es-E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0A73E648-B473-46EE-A17A-56D1C1DB30DD}" type="slidenum">
              <a:rPr lang="es-ES"/>
              <a:pPr>
                <a:defRPr/>
              </a:pPr>
              <a:t>‹Nº›</a:t>
            </a:fld>
            <a:endParaRPr lang="es-E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8EBEAE6E-58CE-4F35-B01F-BABEA746D0C5}" type="slidenum">
              <a:rPr lang="es-ES"/>
              <a:pPr>
                <a:defRPr/>
              </a:pPr>
              <a:t>‹Nº›</a:t>
            </a:fld>
            <a:endParaRPr lang="es-E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6699A729-B32F-4D03-8F0B-893268AC11F3}" type="slidenum">
              <a:rPr lang="es-ES"/>
              <a:pPr>
                <a:defRPr/>
              </a:pPr>
              <a:t>‹Nº›</a:t>
            </a:fld>
            <a:endParaRPr lang="es-E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25C68DC9-BF23-4196-A5A2-8B987CB50E53}" type="slidenum">
              <a:rPr lang="es-ES"/>
              <a:pPr>
                <a:defRPr/>
              </a:pPr>
              <a:t>‹Nº›</a:t>
            </a:fld>
            <a:endParaRPr lang="es-E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824150BF-9B88-4045-BCB1-25FAB18E2D06}" type="slidenum">
              <a:rPr lang="es-ES"/>
              <a:pPr>
                <a:defRPr/>
              </a:pPr>
              <a:t>‹Nº›</a:t>
            </a:fld>
            <a:endParaRPr lang="es-E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7B4F2D3-7DF6-4444-84D7-AC13003D9839}" type="slidenum">
              <a:rPr lang="es-ES"/>
              <a:pPr>
                <a:defRPr/>
              </a:pPr>
              <a:t>‹Nº›</a:t>
            </a:fld>
            <a:endParaRPr lang="es-E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PE"/>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quarter" idx="2"/>
          </p:nvPr>
        </p:nvSpPr>
        <p:spPr>
          <a:xfrm>
            <a:off x="4648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contenido"/>
          <p:cNvSpPr>
            <a:spLocks noGrp="1"/>
          </p:cNvSpPr>
          <p:nvPr>
            <p:ph sz="quarter" idx="3"/>
          </p:nvPr>
        </p:nvSpPr>
        <p:spPr>
          <a:xfrm>
            <a:off x="4648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Rectangle 4"/>
          <p:cNvSpPr>
            <a:spLocks noGrp="1" noChangeArrowheads="1"/>
          </p:cNvSpPr>
          <p:nvPr>
            <p:ph type="dt" sz="half" idx="10"/>
          </p:nvPr>
        </p:nvSpPr>
        <p:spPr>
          <a:ln/>
        </p:spPr>
        <p:txBody>
          <a:bodyPr/>
          <a:lstStyle>
            <a:lvl1pPr>
              <a:defRPr/>
            </a:lvl1pPr>
          </a:lstStyle>
          <a:p>
            <a:pPr>
              <a:defRPr/>
            </a:pPr>
            <a:endParaRPr lang="es-ES"/>
          </a:p>
        </p:txBody>
      </p:sp>
      <p:sp>
        <p:nvSpPr>
          <p:cNvPr id="7" name="Rectangle 5"/>
          <p:cNvSpPr>
            <a:spLocks noGrp="1" noChangeArrowheads="1"/>
          </p:cNvSpPr>
          <p:nvPr>
            <p:ph type="ftr" sz="quarter" idx="11"/>
          </p:nvPr>
        </p:nvSpPr>
        <p:spPr>
          <a:ln/>
        </p:spPr>
        <p:txBody>
          <a:bodyPr/>
          <a:lstStyle>
            <a:lvl1pPr>
              <a:defRPr/>
            </a:lvl1pPr>
          </a:lstStyle>
          <a:p>
            <a:pPr>
              <a:defRPr/>
            </a:pPr>
            <a:endParaRPr lang="es-ES"/>
          </a:p>
        </p:txBody>
      </p:sp>
      <p:sp>
        <p:nvSpPr>
          <p:cNvPr id="8" name="Rectangle 6"/>
          <p:cNvSpPr>
            <a:spLocks noGrp="1" noChangeArrowheads="1"/>
          </p:cNvSpPr>
          <p:nvPr>
            <p:ph type="sldNum" sz="quarter" idx="12"/>
          </p:nvPr>
        </p:nvSpPr>
        <p:spPr>
          <a:ln/>
        </p:spPr>
        <p:txBody>
          <a:bodyPr/>
          <a:lstStyle>
            <a:lvl1pPr>
              <a:defRPr/>
            </a:lvl1pPr>
          </a:lstStyle>
          <a:p>
            <a:pPr>
              <a:defRPr/>
            </a:pPr>
            <a:fld id="{076667F2-6F85-4163-9D9A-24F528317904}"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4F82E1A6-E0A7-4D8B-AEA9-5B859A671FD8}" type="datetime1">
              <a:rPr lang="es-ES" smtClean="0"/>
              <a:pPr>
                <a:defRPr/>
              </a:pPr>
              <a:t>21/05/2012</a:t>
            </a:fld>
            <a:endParaRPr lang="es-ES"/>
          </a:p>
        </p:txBody>
      </p:sp>
      <p:sp>
        <p:nvSpPr>
          <p:cNvPr id="6" name="21 Marcador de pie de página"/>
          <p:cNvSpPr>
            <a:spLocks noGrp="1"/>
          </p:cNvSpPr>
          <p:nvPr>
            <p:ph type="ftr" sz="quarter" idx="11"/>
          </p:nvPr>
        </p:nvSpPr>
        <p:spPr/>
        <p:txBody>
          <a:bodyPr/>
          <a:lstStyle>
            <a:lvl1pPr>
              <a:defRPr/>
            </a:lvl1pPr>
          </a:lstStyle>
          <a:p>
            <a:pPr>
              <a:defRPr/>
            </a:pPr>
            <a:r>
              <a:rPr lang="es-ES" smtClean="0"/>
              <a:t>Ing. Juan J. NINA CHARAJA</a:t>
            </a:r>
            <a:endParaRPr lang="es-ES"/>
          </a:p>
        </p:txBody>
      </p:sp>
      <p:sp>
        <p:nvSpPr>
          <p:cNvPr id="7" name="17 Marcador de número de diapositiva"/>
          <p:cNvSpPr>
            <a:spLocks noGrp="1"/>
          </p:cNvSpPr>
          <p:nvPr>
            <p:ph type="sldNum" sz="quarter" idx="12"/>
          </p:nvPr>
        </p:nvSpPr>
        <p:spPr/>
        <p:txBody>
          <a:bodyPr/>
          <a:lstStyle>
            <a:lvl1pPr>
              <a:defRPr/>
            </a:lvl1pPr>
          </a:lstStyle>
          <a:p>
            <a:pPr>
              <a:defRPr/>
            </a:pPr>
            <a:fld id="{ADE83000-3E6C-43CB-9804-05A5F7B0DE00}"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9 Marcador de fecha"/>
          <p:cNvSpPr>
            <a:spLocks noGrp="1"/>
          </p:cNvSpPr>
          <p:nvPr>
            <p:ph type="dt" sz="half" idx="10"/>
          </p:nvPr>
        </p:nvSpPr>
        <p:spPr/>
        <p:txBody>
          <a:bodyPr/>
          <a:lstStyle>
            <a:lvl1pPr>
              <a:defRPr/>
            </a:lvl1pPr>
          </a:lstStyle>
          <a:p>
            <a:pPr>
              <a:defRPr/>
            </a:pPr>
            <a:fld id="{66781155-85E8-478B-8A63-7023BE00CE18}" type="datetime1">
              <a:rPr lang="es-ES" smtClean="0"/>
              <a:pPr>
                <a:defRPr/>
              </a:pPr>
              <a:t>21/05/2012</a:t>
            </a:fld>
            <a:endParaRPr lang="es-ES"/>
          </a:p>
        </p:txBody>
      </p:sp>
      <p:sp>
        <p:nvSpPr>
          <p:cNvPr id="8" name="21 Marcador de pie de página"/>
          <p:cNvSpPr>
            <a:spLocks noGrp="1"/>
          </p:cNvSpPr>
          <p:nvPr>
            <p:ph type="ftr" sz="quarter" idx="11"/>
          </p:nvPr>
        </p:nvSpPr>
        <p:spPr/>
        <p:txBody>
          <a:bodyPr/>
          <a:lstStyle>
            <a:lvl1pPr>
              <a:defRPr/>
            </a:lvl1pPr>
          </a:lstStyle>
          <a:p>
            <a:pPr>
              <a:defRPr/>
            </a:pPr>
            <a:r>
              <a:rPr lang="es-ES" smtClean="0"/>
              <a:t>Ing. Juan J. NINA CHARAJA</a:t>
            </a:r>
            <a:endParaRPr lang="es-ES"/>
          </a:p>
        </p:txBody>
      </p:sp>
      <p:sp>
        <p:nvSpPr>
          <p:cNvPr id="9" name="17 Marcador de número de diapositiva"/>
          <p:cNvSpPr>
            <a:spLocks noGrp="1"/>
          </p:cNvSpPr>
          <p:nvPr>
            <p:ph type="sldNum" sz="quarter" idx="12"/>
          </p:nvPr>
        </p:nvSpPr>
        <p:spPr/>
        <p:txBody>
          <a:bodyPr/>
          <a:lstStyle>
            <a:lvl1pPr>
              <a:defRPr/>
            </a:lvl1pPr>
          </a:lstStyle>
          <a:p>
            <a:pPr>
              <a:defRPr/>
            </a:pPr>
            <a:fld id="{88C2E583-31EA-425C-8A34-0AA71A4DBAC8}"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9 Marcador de fecha"/>
          <p:cNvSpPr>
            <a:spLocks noGrp="1"/>
          </p:cNvSpPr>
          <p:nvPr>
            <p:ph type="dt" sz="half" idx="10"/>
          </p:nvPr>
        </p:nvSpPr>
        <p:spPr/>
        <p:txBody>
          <a:bodyPr/>
          <a:lstStyle>
            <a:lvl1pPr>
              <a:defRPr/>
            </a:lvl1pPr>
          </a:lstStyle>
          <a:p>
            <a:pPr>
              <a:defRPr/>
            </a:pPr>
            <a:fld id="{28CA9C3B-BF4F-4E7F-9BD5-8DF548C31405}" type="datetime1">
              <a:rPr lang="es-ES" smtClean="0"/>
              <a:pPr>
                <a:defRPr/>
              </a:pPr>
              <a:t>21/05/2012</a:t>
            </a:fld>
            <a:endParaRPr lang="es-ES"/>
          </a:p>
        </p:txBody>
      </p:sp>
      <p:sp>
        <p:nvSpPr>
          <p:cNvPr id="4" name="21 Marcador de pie de página"/>
          <p:cNvSpPr>
            <a:spLocks noGrp="1"/>
          </p:cNvSpPr>
          <p:nvPr>
            <p:ph type="ftr" sz="quarter" idx="11"/>
          </p:nvPr>
        </p:nvSpPr>
        <p:spPr/>
        <p:txBody>
          <a:bodyPr/>
          <a:lstStyle>
            <a:lvl1pPr>
              <a:defRPr/>
            </a:lvl1pPr>
          </a:lstStyle>
          <a:p>
            <a:pPr>
              <a:defRPr/>
            </a:pPr>
            <a:r>
              <a:rPr lang="es-ES" smtClean="0"/>
              <a:t>Ing. Juan J. NINA CHARAJA</a:t>
            </a:r>
            <a:endParaRPr lang="es-ES"/>
          </a:p>
        </p:txBody>
      </p:sp>
      <p:sp>
        <p:nvSpPr>
          <p:cNvPr id="5" name="17 Marcador de número de diapositiva"/>
          <p:cNvSpPr>
            <a:spLocks noGrp="1"/>
          </p:cNvSpPr>
          <p:nvPr>
            <p:ph type="sldNum" sz="quarter" idx="12"/>
          </p:nvPr>
        </p:nvSpPr>
        <p:spPr/>
        <p:txBody>
          <a:bodyPr/>
          <a:lstStyle>
            <a:lvl1pPr>
              <a:defRPr/>
            </a:lvl1pPr>
          </a:lstStyle>
          <a:p>
            <a:pPr>
              <a:defRPr/>
            </a:pPr>
            <a:fld id="{9A2DD272-726E-41F9-BF40-053CED33C705}"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fld id="{98A697E6-AFC8-4391-A036-CD72C81D5976}" type="datetime1">
              <a:rPr lang="es-ES" smtClean="0"/>
              <a:pPr>
                <a:defRPr/>
              </a:pPr>
              <a:t>21/05/2012</a:t>
            </a:fld>
            <a:endParaRPr lang="es-ES"/>
          </a:p>
        </p:txBody>
      </p:sp>
      <p:sp>
        <p:nvSpPr>
          <p:cNvPr id="3" name="21 Marcador de pie de página"/>
          <p:cNvSpPr>
            <a:spLocks noGrp="1"/>
          </p:cNvSpPr>
          <p:nvPr>
            <p:ph type="ftr" sz="quarter" idx="11"/>
          </p:nvPr>
        </p:nvSpPr>
        <p:spPr/>
        <p:txBody>
          <a:bodyPr/>
          <a:lstStyle>
            <a:lvl1pPr>
              <a:defRPr/>
            </a:lvl1pPr>
          </a:lstStyle>
          <a:p>
            <a:pPr>
              <a:defRPr/>
            </a:pPr>
            <a:r>
              <a:rPr lang="es-ES" smtClean="0"/>
              <a:t>Ing. Juan J. NINA CHARAJA</a:t>
            </a:r>
            <a:endParaRPr lang="es-ES"/>
          </a:p>
        </p:txBody>
      </p:sp>
      <p:sp>
        <p:nvSpPr>
          <p:cNvPr id="4" name="17 Marcador de número de diapositiva"/>
          <p:cNvSpPr>
            <a:spLocks noGrp="1"/>
          </p:cNvSpPr>
          <p:nvPr>
            <p:ph type="sldNum" sz="quarter" idx="12"/>
          </p:nvPr>
        </p:nvSpPr>
        <p:spPr/>
        <p:txBody>
          <a:bodyPr/>
          <a:lstStyle>
            <a:lvl1pPr>
              <a:defRPr/>
            </a:lvl1pPr>
          </a:lstStyle>
          <a:p>
            <a:pPr>
              <a:defRPr/>
            </a:pPr>
            <a:fld id="{35EC4CDC-013C-49D9-AA1F-859BF5DCFF96}"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A4E2F82C-85DB-4E4B-A46E-B3396AC8AC0D}" type="datetime1">
              <a:rPr lang="es-ES" smtClean="0"/>
              <a:pPr>
                <a:defRPr/>
              </a:pPr>
              <a:t>21/05/2012</a:t>
            </a:fld>
            <a:endParaRPr lang="es-ES"/>
          </a:p>
        </p:txBody>
      </p:sp>
      <p:sp>
        <p:nvSpPr>
          <p:cNvPr id="6" name="21 Marcador de pie de página"/>
          <p:cNvSpPr>
            <a:spLocks noGrp="1"/>
          </p:cNvSpPr>
          <p:nvPr>
            <p:ph type="ftr" sz="quarter" idx="11"/>
          </p:nvPr>
        </p:nvSpPr>
        <p:spPr/>
        <p:txBody>
          <a:bodyPr/>
          <a:lstStyle>
            <a:lvl1pPr>
              <a:defRPr/>
            </a:lvl1pPr>
          </a:lstStyle>
          <a:p>
            <a:pPr>
              <a:defRPr/>
            </a:pPr>
            <a:r>
              <a:rPr lang="es-ES" smtClean="0"/>
              <a:t>Ing. Juan J. NINA CHARAJA</a:t>
            </a:r>
            <a:endParaRPr lang="es-ES"/>
          </a:p>
        </p:txBody>
      </p:sp>
      <p:sp>
        <p:nvSpPr>
          <p:cNvPr id="7" name="17 Marcador de número de diapositiva"/>
          <p:cNvSpPr>
            <a:spLocks noGrp="1"/>
          </p:cNvSpPr>
          <p:nvPr>
            <p:ph type="sldNum" sz="quarter" idx="12"/>
          </p:nvPr>
        </p:nvSpPr>
        <p:spPr/>
        <p:txBody>
          <a:bodyPr/>
          <a:lstStyle>
            <a:lvl1pPr>
              <a:defRPr/>
            </a:lvl1pPr>
          </a:lstStyle>
          <a:p>
            <a:pPr>
              <a:defRPr/>
            </a:pPr>
            <a:fld id="{CCCAC93A-F57F-4B5F-9BA1-2FA114D0EEED}"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4 Recortar y redondear rectángulo de esquina sencilla"/>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 Triángulo rectángulo"/>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6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7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1 Título"/>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s-ES" smtClean="0"/>
              <a:t>Haga clic para modificar el estilo de título del patrón</a:t>
            </a:r>
            <a:endParaRPr lang="en-US"/>
          </a:p>
        </p:txBody>
      </p:sp>
      <p:sp>
        <p:nvSpPr>
          <p:cNvPr id="4" name="3 Marcador de texto"/>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9" name="4 Marcador de fecha"/>
          <p:cNvSpPr>
            <a:spLocks noGrp="1"/>
          </p:cNvSpPr>
          <p:nvPr>
            <p:ph type="dt" sz="half" idx="10"/>
          </p:nvPr>
        </p:nvSpPr>
        <p:spPr/>
        <p:txBody>
          <a:bodyPr/>
          <a:lstStyle>
            <a:lvl1pPr>
              <a:defRPr/>
            </a:lvl1pPr>
          </a:lstStyle>
          <a:p>
            <a:pPr>
              <a:defRPr/>
            </a:pPr>
            <a:fld id="{B55F8D1A-3121-4A85-96E5-3FC6195594F9}" type="datetime1">
              <a:rPr lang="es-ES" smtClean="0"/>
              <a:pPr>
                <a:defRPr/>
              </a:pPr>
              <a:t>21/05/2012</a:t>
            </a:fld>
            <a:endParaRPr lang="es-ES"/>
          </a:p>
        </p:txBody>
      </p:sp>
      <p:sp>
        <p:nvSpPr>
          <p:cNvPr id="10" name="5 Marcador de pie de página"/>
          <p:cNvSpPr>
            <a:spLocks noGrp="1"/>
          </p:cNvSpPr>
          <p:nvPr>
            <p:ph type="ftr" sz="quarter" idx="11"/>
          </p:nvPr>
        </p:nvSpPr>
        <p:spPr/>
        <p:txBody>
          <a:bodyPr/>
          <a:lstStyle>
            <a:lvl1pPr>
              <a:defRPr/>
            </a:lvl1pPr>
          </a:lstStyle>
          <a:p>
            <a:pPr>
              <a:defRPr/>
            </a:pPr>
            <a:r>
              <a:rPr lang="es-ES" smtClean="0"/>
              <a:t>Ing. Juan J. NINA CHARAJA</a:t>
            </a:r>
            <a:endParaRPr lang="es-ES"/>
          </a:p>
        </p:txBody>
      </p:sp>
      <p:sp>
        <p:nvSpPr>
          <p:cNvPr id="11" name="6 Marcador de número de diapositiva"/>
          <p:cNvSpPr>
            <a:spLocks noGrp="1"/>
          </p:cNvSpPr>
          <p:nvPr>
            <p:ph type="sldNum" sz="quarter" idx="12"/>
          </p:nvPr>
        </p:nvSpPr>
        <p:spPr>
          <a:xfrm>
            <a:off x="8077200" y="6356350"/>
            <a:ext cx="609600" cy="365125"/>
          </a:xfrm>
        </p:spPr>
        <p:txBody>
          <a:bodyPr/>
          <a:lstStyle>
            <a:lvl1pPr>
              <a:defRPr/>
            </a:lvl1pPr>
          </a:lstStyle>
          <a:p>
            <a:pPr>
              <a:defRPr/>
            </a:pPr>
            <a:fld id="{B2E90E6C-A5C1-48EB-9A39-3B328634788C}"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7 Forma libre"/>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8 Marcador de título"/>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s-ES" smtClean="0"/>
              <a:t>Haga clic para modificar el estilo de título del patrón</a:t>
            </a:r>
            <a:endParaRPr lang="en-US" smtClean="0"/>
          </a:p>
        </p:txBody>
      </p:sp>
      <p:sp>
        <p:nvSpPr>
          <p:cNvPr id="1029" name="29 Marcador de texto"/>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21A09C75-7045-4E20-86A6-C615400FDC8D}" type="datetime1">
              <a:rPr lang="es-ES" smtClean="0"/>
              <a:pPr>
                <a:defRPr/>
              </a:pPr>
              <a:t>21/05/2012</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r>
              <a:rPr lang="es-ES" smtClean="0"/>
              <a:t>Ing. Juan J. NINA CHARAJA</a:t>
            </a:r>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B0D4A8C1-8C48-4B5C-B6B4-B7A31EA75077}" type="slidenum">
              <a:rPr lang="es-ES"/>
              <a:pPr>
                <a:defRPr/>
              </a:pPr>
              <a:t>‹Nº›</a:t>
            </a:fld>
            <a:endParaRPr lang="es-ES"/>
          </a:p>
        </p:txBody>
      </p:sp>
      <p:grpSp>
        <p:nvGrpSpPr>
          <p:cNvPr id="2" name="1 Grupo"/>
          <p:cNvGrpSpPr>
            <a:grpSpLocks/>
          </p:cNvGrpSpPr>
          <p:nvPr/>
        </p:nvGrpSpPr>
        <p:grpSpPr bwMode="auto">
          <a:xfrm>
            <a:off x="-19050" y="203200"/>
            <a:ext cx="9180513" cy="647700"/>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Lst>
  <p:hf sldNum="0" hdr="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78A1665-6056-4B6F-9B08-36C9741BA9F4}"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A5DAC51-C601-4FBF-91AB-BC449E730B0C}"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images.google.com.pe/imgres?imgurl=http://www.minag.gob.pe/dgpa1/palma/palma03022006.jpg&amp;imgrefurl=http://www.minag.gob.pe/dgpa1/?mod=cad_palma_noti&amp;h=200&amp;w=199&amp;sz=13&amp;hl=es&amp;start=2&amp;tbnid=S7kF8Dv8bVUb4M:&amp;tbnh=104&amp;tbnw=103&amp;prev=/images?q=palma+aceitera&amp;gbv=2&amp;svnum=10&amp;hl=es&amp;sa=G" TargetMode="External"/><Relationship Id="rId3" Type="http://schemas.openxmlformats.org/officeDocument/2006/relationships/image" Target="../media/image13.jpeg"/><Relationship Id="rId7" Type="http://schemas.openxmlformats.org/officeDocument/2006/relationships/image" Target="../media/image15.jpeg"/><Relationship Id="rId2" Type="http://schemas.openxmlformats.org/officeDocument/2006/relationships/hyperlink" Target="http://images.google.com.pe/imgres?imgurl=http://www.ag.ndsu.nodak.edu/extplantpath/Publications/Canola%20Pubs/Canola%20field.jpg&amp;imgrefurl=http://www.ag.ndsu.nodak.edu/extplantpath/Publications/Canola%20Pubs/canola.htm&amp;h=524&amp;w=800&amp;sz=379&amp;hl=es&amp;start=7&amp;tbnid=iescOYjizP3SzM:&amp;tbnh=94&amp;tbnw=143&amp;prev=/images?q=canola&amp;gbv=2&amp;svnum=10&amp;hl=es&amp;sa=G" TargetMode="External"/><Relationship Id="rId1" Type="http://schemas.openxmlformats.org/officeDocument/2006/relationships/slideLayout" Target="../slideLayouts/slideLayout15.xml"/><Relationship Id="rId6" Type="http://schemas.openxmlformats.org/officeDocument/2006/relationships/hyperlink" Target="http://images.google.com.pe/imgres?imgurl=http://hypatia.morelos.gob.mx/no4/imagenes/Higuerilla.jpg&amp;imgrefurl=http://hypatia.morelos.gob.mx/no4/higuerilla.htm&amp;h=645&amp;w=592&amp;sz=59&amp;hl=es&amp;start=9&amp;tbnid=AeLqvRjYSDi4nM:&amp;tbnh=137&amp;tbnw=126&amp;prev=/images?q=higuerilla&amp;gbv=2&amp;svnum=10&amp;hl=es&amp;sa=G" TargetMode="External"/><Relationship Id="rId11" Type="http://schemas.openxmlformats.org/officeDocument/2006/relationships/image" Target="../media/image17.jpeg"/><Relationship Id="rId5" Type="http://schemas.openxmlformats.org/officeDocument/2006/relationships/image" Target="../media/image14.jpeg"/><Relationship Id="rId10" Type="http://schemas.openxmlformats.org/officeDocument/2006/relationships/hyperlink" Target="http://images.google.com.pe/imgres?imgurl=http://www.tusplantas.com/jardin/flores/flor/047/plantas-01.jpg&amp;imgrefurl=http://www.tusplantas.com/jardin/flores/flor/?pagina=jardin_flores_flor_047_047&amp;h=160&amp;w=140&amp;sz=9&amp;hl=es&amp;start=5&amp;tbnid=WGmFlKV8bRcWtM:&amp;tbnh=98&amp;tbnw=86&amp;prev=/images?q=planta+de+girasol&amp;gbv=2&amp;ndsp=18&amp;svnum=10&amp;hl=es&amp;sa=N" TargetMode="External"/><Relationship Id="rId4" Type="http://schemas.openxmlformats.org/officeDocument/2006/relationships/hyperlink" Target="http://www.ecoportal.net/var/storage/images-versioned/355471/1-esl-ES/188341_large.jpg" TargetMode="External"/><Relationship Id="rId9" Type="http://schemas.openxmlformats.org/officeDocument/2006/relationships/image" Target="../media/image16.jpe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wmf"/><Relationship Id="rId2" Type="http://schemas.openxmlformats.org/officeDocument/2006/relationships/image" Target="../media/image18.png"/><Relationship Id="rId1" Type="http://schemas.openxmlformats.org/officeDocument/2006/relationships/slideLayout" Target="../slideLayouts/slideLayout15.xml"/><Relationship Id="rId6" Type="http://schemas.openxmlformats.org/officeDocument/2006/relationships/image" Target="../media/image22.jpe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wmf"/><Relationship Id="rId1" Type="http://schemas.openxmlformats.org/officeDocument/2006/relationships/slideLayout" Target="../slideLayouts/slideLayout15.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4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hyperlink" Target="http://www.andina.com.pe/Espanol/DownloadPhoto.aspx?myPhoto=DxTf0Uv2WbY=" TargetMode="External"/><Relationship Id="rId1" Type="http://schemas.openxmlformats.org/officeDocument/2006/relationships/slideLayout" Target="../slideLayouts/slideLayout27.xml"/><Relationship Id="rId4" Type="http://schemas.openxmlformats.org/officeDocument/2006/relationships/image" Target="../media/image67.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Hoja_de_c_lculo_de_Microsoft_Office_Excel_97-20031.xls"/><Relationship Id="rId2" Type="http://schemas.openxmlformats.org/officeDocument/2006/relationships/slideLayout" Target="../slideLayouts/slideLayout37.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285720" y="1928802"/>
            <a:ext cx="8643998" cy="1938992"/>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a:spcBef>
                <a:spcPct val="50000"/>
              </a:spcBef>
            </a:pPr>
            <a:r>
              <a:rPr lang="es-ES" sz="6000" b="1"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rial Black" pitchFamily="34" charset="0"/>
              </a:rPr>
              <a:t>CONVERSIÓN DE MOTORES A GLP</a:t>
            </a:r>
            <a:endParaRPr lang="es-ES" sz="6000" b="1"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rial Black" pitchFamily="34" charset="0"/>
            </a:endParaRPr>
          </a:p>
        </p:txBody>
      </p:sp>
      <p:sp>
        <p:nvSpPr>
          <p:cNvPr id="2053" name="Text Box 5"/>
          <p:cNvSpPr txBox="1">
            <a:spLocks noChangeArrowheads="1"/>
          </p:cNvSpPr>
          <p:nvPr/>
        </p:nvSpPr>
        <p:spPr bwMode="auto">
          <a:xfrm>
            <a:off x="2571736" y="4143380"/>
            <a:ext cx="3929090" cy="1046440"/>
          </a:xfrm>
          <a:prstGeom prst="rect">
            <a:avLst/>
          </a:prstGeom>
          <a:solidFill>
            <a:schemeClr val="bg1"/>
          </a:solidFill>
          <a:ln w="9525">
            <a:noFill/>
            <a:miter lim="800000"/>
            <a:headEnd/>
            <a:tailEnd/>
          </a:ln>
          <a:effectLst/>
        </p:spPr>
        <p:txBody>
          <a:bodyPr wrap="square">
            <a:spAutoFit/>
          </a:bodyPr>
          <a:lstStyle/>
          <a:p>
            <a:pPr algn="ctr">
              <a:spcBef>
                <a:spcPct val="50000"/>
              </a:spcBef>
            </a:pPr>
            <a:r>
              <a:rPr lang="es-ES" sz="2000" b="1" dirty="0" smtClean="0">
                <a:solidFill>
                  <a:srgbClr val="0000FF"/>
                </a:solidFill>
                <a:latin typeface="Arial" charset="0"/>
              </a:rPr>
              <a:t>Ing</a:t>
            </a:r>
            <a:r>
              <a:rPr lang="es-ES" sz="2000" b="1" dirty="0">
                <a:solidFill>
                  <a:srgbClr val="0000FF"/>
                </a:solidFill>
                <a:latin typeface="Arial" charset="0"/>
              </a:rPr>
              <a:t>. </a:t>
            </a:r>
            <a:r>
              <a:rPr lang="es-ES" sz="2000" b="1" dirty="0" smtClean="0">
                <a:solidFill>
                  <a:srgbClr val="0000FF"/>
                </a:solidFill>
                <a:latin typeface="Arial" charset="0"/>
              </a:rPr>
              <a:t>Juan J. Nina Charaja</a:t>
            </a:r>
          </a:p>
          <a:p>
            <a:pPr algn="ctr">
              <a:spcBef>
                <a:spcPct val="50000"/>
              </a:spcBef>
            </a:pPr>
            <a:r>
              <a:rPr lang="es-ES" sz="1200" b="1" dirty="0" smtClean="0">
                <a:solidFill>
                  <a:srgbClr val="0000FF"/>
                </a:solidFill>
                <a:latin typeface="Arial" charset="0"/>
              </a:rPr>
              <a:t>CIP 99002</a:t>
            </a:r>
            <a:endParaRPr lang="es-ES" sz="1050" b="1" dirty="0">
              <a:solidFill>
                <a:srgbClr val="0000FF"/>
              </a:solidFill>
              <a:latin typeface="Arial" charset="0"/>
            </a:endParaRPr>
          </a:p>
          <a:p>
            <a:pPr algn="ctr">
              <a:spcBef>
                <a:spcPct val="50000"/>
              </a:spcBef>
            </a:pPr>
            <a:r>
              <a:rPr lang="es-ES" sz="1600" b="1" dirty="0" smtClean="0">
                <a:solidFill>
                  <a:srgbClr val="00B0F0"/>
                </a:solidFill>
                <a:latin typeface="Arial" charset="0"/>
              </a:rPr>
              <a:t>juan_jose.24@hotmail.com</a:t>
            </a:r>
            <a:r>
              <a:rPr lang="es-ES" sz="1600" b="1" dirty="0" smtClean="0">
                <a:solidFill>
                  <a:srgbClr val="0000FF"/>
                </a:solidFill>
                <a:latin typeface="Arial" charset="0"/>
              </a:rPr>
              <a:t> </a:t>
            </a:r>
            <a:endParaRPr lang="es-ES" sz="1600" b="1" dirty="0">
              <a:solidFill>
                <a:srgbClr val="0000FF"/>
              </a:solidFill>
              <a:latin typeface="Arial" charset="0"/>
            </a:endParaRPr>
          </a:p>
        </p:txBody>
      </p:sp>
      <p:sp>
        <p:nvSpPr>
          <p:cNvPr id="2060" name="Text Box 12"/>
          <p:cNvSpPr txBox="1">
            <a:spLocks noChangeArrowheads="1"/>
          </p:cNvSpPr>
          <p:nvPr/>
        </p:nvSpPr>
        <p:spPr bwMode="auto">
          <a:xfrm>
            <a:off x="3000364" y="5715017"/>
            <a:ext cx="3000396" cy="30777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a:spcBef>
                <a:spcPct val="50000"/>
              </a:spcBef>
            </a:pPr>
            <a:r>
              <a:rPr lang="es-ES" sz="1400" b="1" dirty="0" smtClean="0">
                <a:solidFill>
                  <a:srgbClr val="C00000"/>
                </a:solidFill>
              </a:rPr>
              <a:t>Docente de Mecánica Automotriz</a:t>
            </a:r>
            <a:endParaRPr lang="es-ES" sz="1400" b="1" dirty="0">
              <a:solidFill>
                <a:srgbClr val="C00000"/>
              </a:solidFill>
            </a:endParaRPr>
          </a:p>
        </p:txBody>
      </p:sp>
      <p:pic>
        <p:nvPicPr>
          <p:cNvPr id="2061" name="Picture 13" descr="D:\Mis imágenes\Imagen010.jpg"/>
          <p:cNvPicPr>
            <a:picLocks noChangeAspect="1" noChangeArrowheads="1"/>
          </p:cNvPicPr>
          <p:nvPr/>
        </p:nvPicPr>
        <p:blipFill>
          <a:blip r:embed="rId3" cstate="print"/>
          <a:srcRect/>
          <a:stretch>
            <a:fillRect/>
          </a:stretch>
        </p:blipFill>
        <p:spPr bwMode="auto">
          <a:xfrm>
            <a:off x="535754" y="3929066"/>
            <a:ext cx="1821670" cy="2428892"/>
          </a:xfrm>
          <a:prstGeom prst="rect">
            <a:avLst/>
          </a:prstGeom>
          <a:noFill/>
          <a:ln>
            <a:solidFill>
              <a:schemeClr val="tx1"/>
            </a:solidFill>
          </a:ln>
        </p:spPr>
      </p:pic>
      <p:sp>
        <p:nvSpPr>
          <p:cNvPr id="2062" name="Text Box 14"/>
          <p:cNvSpPr txBox="1">
            <a:spLocks noChangeArrowheads="1"/>
          </p:cNvSpPr>
          <p:nvPr/>
        </p:nvSpPr>
        <p:spPr bwMode="auto">
          <a:xfrm>
            <a:off x="1928794" y="278950"/>
            <a:ext cx="5429288" cy="1292662"/>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1" i="0" u="none" strike="noStrike" cap="none" normalizeH="0" baseline="0" dirty="0" smtClean="0">
                <a:ln>
                  <a:noFill/>
                </a:ln>
                <a:solidFill>
                  <a:srgbClr val="C00000"/>
                </a:solidFill>
                <a:effectLst/>
                <a:latin typeface="Calibri" pitchFamily="34" charset="0"/>
              </a:rPr>
              <a:t>INSTITUTO DE</a:t>
            </a:r>
            <a:r>
              <a:rPr kumimoji="0" lang="es-ES" sz="1400" b="1" i="0" u="none" strike="noStrike" cap="none" normalizeH="0" dirty="0" smtClean="0">
                <a:ln>
                  <a:noFill/>
                </a:ln>
                <a:solidFill>
                  <a:srgbClr val="C00000"/>
                </a:solidFill>
                <a:effectLst/>
                <a:latin typeface="Calibri" pitchFamily="34" charset="0"/>
              </a:rPr>
              <a:t> EDUCACIÓN</a:t>
            </a:r>
            <a:r>
              <a:rPr kumimoji="0" lang="es-ES" sz="1400" b="1" i="0" u="none" strike="noStrike" cap="none" normalizeH="0" baseline="0" dirty="0" smtClean="0">
                <a:ln>
                  <a:noFill/>
                </a:ln>
                <a:solidFill>
                  <a:srgbClr val="C00000"/>
                </a:solidFill>
                <a:effectLst/>
                <a:latin typeface="Calibri" pitchFamily="34" charset="0"/>
              </a:rPr>
              <a:t> SUPERIOR TECNOLÓGICO PÚBLICO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0" i="0" u="none" strike="noStrike" cap="none" normalizeH="0" baseline="0" dirty="0" smtClean="0">
                <a:ln>
                  <a:noFill/>
                </a:ln>
                <a:solidFill>
                  <a:srgbClr val="C00000"/>
                </a:solidFill>
                <a:effectLst/>
                <a:latin typeface="Calibri" pitchFamily="34" charset="0"/>
              </a:rPr>
              <a:t>“FRANCISCO DE PAULA GONZALES VIGIL”</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0" i="0" u="none" strike="noStrike" cap="none" normalizeH="0" baseline="0" dirty="0" smtClean="0">
                <a:ln>
                  <a:noFill/>
                </a:ln>
                <a:solidFill>
                  <a:srgbClr val="C00000"/>
                </a:solidFill>
                <a:effectLst/>
                <a:latin typeface="Calibri" pitchFamily="34" charset="0"/>
              </a:rPr>
              <a:t>TACNA</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0" i="0" u="none" strike="noStrike" cap="none" normalizeH="0" baseline="0" dirty="0" smtClean="0">
                <a:ln>
                  <a:noFill/>
                </a:ln>
                <a:solidFill>
                  <a:srgbClr val="C00000"/>
                </a:solidFill>
                <a:effectLst/>
                <a:latin typeface="Calibri" pitchFamily="34" charset="0"/>
              </a:rPr>
              <a:t>Revalidado por el Ministerio de Educación R.D. Nº 0668-2006-ED y R.D. Nº 0025-2007-ED</a:t>
            </a:r>
            <a:endParaRPr kumimoji="0" lang="es-ES" sz="2400" b="0" i="0" u="none" strike="noStrike" cap="none" normalizeH="0" baseline="0" dirty="0" smtClean="0">
              <a:ln>
                <a:noFill/>
              </a:ln>
              <a:solidFill>
                <a:srgbClr val="C00000"/>
              </a:solidFill>
              <a:effectLst/>
              <a:latin typeface="Tahoma" pitchFamily="34" charset="0"/>
            </a:endParaRPr>
          </a:p>
        </p:txBody>
      </p:sp>
      <p:pic>
        <p:nvPicPr>
          <p:cNvPr id="1026" name="Picture 2" descr="D:\Mis imágenes\logo IST.png"/>
          <p:cNvPicPr>
            <a:picLocks noChangeAspect="1" noChangeArrowheads="1"/>
          </p:cNvPicPr>
          <p:nvPr/>
        </p:nvPicPr>
        <p:blipFill>
          <a:blip r:embed="rId4" cstate="print"/>
          <a:srcRect/>
          <a:stretch>
            <a:fillRect/>
          </a:stretch>
        </p:blipFill>
        <p:spPr bwMode="auto">
          <a:xfrm>
            <a:off x="7199331" y="3929066"/>
            <a:ext cx="1444635" cy="928694"/>
          </a:xfrm>
          <a:prstGeom prst="rect">
            <a:avLst/>
          </a:prstGeom>
        </p:spPr>
        <p:style>
          <a:lnRef idx="2">
            <a:schemeClr val="dk1"/>
          </a:lnRef>
          <a:fillRef idx="1">
            <a:schemeClr val="lt1"/>
          </a:fillRef>
          <a:effectRef idx="0">
            <a:schemeClr val="dk1"/>
          </a:effectRef>
          <a:fontRef idx="minor">
            <a:schemeClr val="dk1"/>
          </a:fontRef>
        </p:style>
      </p:pic>
      <p:pic>
        <p:nvPicPr>
          <p:cNvPr id="1027" name="Picture 3" descr="D:\Mis imágenes\LOGO MA.jpg"/>
          <p:cNvPicPr>
            <a:picLocks noChangeAspect="1" noChangeArrowheads="1"/>
          </p:cNvPicPr>
          <p:nvPr/>
        </p:nvPicPr>
        <p:blipFill>
          <a:blip r:embed="rId5" cstate="print"/>
          <a:srcRect/>
          <a:stretch>
            <a:fillRect/>
          </a:stretch>
        </p:blipFill>
        <p:spPr bwMode="auto">
          <a:xfrm>
            <a:off x="7215206" y="4929198"/>
            <a:ext cx="1428760" cy="1873516"/>
          </a:xfrm>
          <a:prstGeom prst="rect">
            <a:avLst/>
          </a:prstGeom>
        </p:spPr>
        <p:style>
          <a:lnRef idx="2">
            <a:schemeClr val="dk1"/>
          </a:lnRef>
          <a:fillRef idx="1">
            <a:schemeClr val="lt1"/>
          </a:fillRef>
          <a:effectRef idx="0">
            <a:schemeClr val="dk1"/>
          </a:effectRef>
          <a:fontRef idx="minor">
            <a:schemeClr val="dk1"/>
          </a:fontRef>
        </p:style>
      </p:pic>
      <p:pic>
        <p:nvPicPr>
          <p:cNvPr id="1028" name="Picture 4" descr="D:\Mis imágenes\CI.bmp"/>
          <p:cNvPicPr>
            <a:picLocks noChangeAspect="1" noChangeArrowheads="1"/>
          </p:cNvPicPr>
          <p:nvPr/>
        </p:nvPicPr>
        <p:blipFill>
          <a:blip r:embed="rId6"/>
          <a:srcRect/>
          <a:stretch>
            <a:fillRect/>
          </a:stretch>
        </p:blipFill>
        <p:spPr bwMode="auto">
          <a:xfrm>
            <a:off x="7451756" y="243568"/>
            <a:ext cx="1406524" cy="1614044"/>
          </a:xfrm>
          <a:prstGeom prst="rect">
            <a:avLst/>
          </a:prstGeom>
        </p:spPr>
        <p:style>
          <a:lnRef idx="2">
            <a:schemeClr val="accent2"/>
          </a:lnRef>
          <a:fillRef idx="1">
            <a:schemeClr val="lt1"/>
          </a:fillRef>
          <a:effectRef idx="0">
            <a:schemeClr val="accent2"/>
          </a:effectRef>
          <a:fontRef idx="minor">
            <a:schemeClr val="dk1"/>
          </a:fontRef>
        </p:style>
      </p:pic>
      <p:pic>
        <p:nvPicPr>
          <p:cNvPr id="2" name="Picture 3"/>
          <p:cNvPicPr>
            <a:picLocks noChangeAspect="1" noChangeArrowheads="1"/>
          </p:cNvPicPr>
          <p:nvPr/>
        </p:nvPicPr>
        <p:blipFill>
          <a:blip r:embed="rId7"/>
          <a:srcRect/>
          <a:stretch>
            <a:fillRect/>
          </a:stretch>
        </p:blipFill>
        <p:spPr bwMode="auto">
          <a:xfrm>
            <a:off x="284996" y="214290"/>
            <a:ext cx="1639026" cy="1622580"/>
          </a:xfrm>
          <a:prstGeom prst="rect">
            <a:avLst/>
          </a:prstGeom>
        </p:spPr>
        <p:style>
          <a:lnRef idx="2">
            <a:schemeClr val="accent2"/>
          </a:lnRef>
          <a:fillRef idx="1">
            <a:schemeClr val="lt1"/>
          </a:fillRef>
          <a:effectRef idx="0">
            <a:schemeClr val="accent2"/>
          </a:effectRef>
          <a:fontRef idx="minor">
            <a:schemeClr val="dk1"/>
          </a:fontRef>
        </p:style>
      </p:pic>
      <p:sp>
        <p:nvSpPr>
          <p:cNvPr id="3" name="2 Marcador de fecha"/>
          <p:cNvSpPr>
            <a:spLocks noGrp="1"/>
          </p:cNvSpPr>
          <p:nvPr>
            <p:ph type="dt" sz="half" idx="10"/>
          </p:nvPr>
        </p:nvSpPr>
        <p:spPr/>
        <p:txBody>
          <a:bodyPr/>
          <a:lstStyle/>
          <a:p>
            <a:pPr>
              <a:defRPr/>
            </a:pPr>
            <a:fld id="{45E86E84-C125-488D-BAC3-E4BD27DC37E5}" type="datetime1">
              <a:rPr lang="es-ES" smtClean="0"/>
              <a:pPr>
                <a:defRPr/>
              </a:pPr>
              <a:t>21/05/2012</a:t>
            </a:fld>
            <a:endParaRPr lang="es-ES"/>
          </a:p>
        </p:txBody>
      </p:sp>
      <p:sp>
        <p:nvSpPr>
          <p:cNvPr id="4" name="3 Marcador de pie de página"/>
          <p:cNvSpPr>
            <a:spLocks noGrp="1"/>
          </p:cNvSpPr>
          <p:nvPr>
            <p:ph type="ftr" sz="quarter" idx="11"/>
          </p:nvPr>
        </p:nvSpPr>
        <p:spPr/>
        <p:txBody>
          <a:bodyPr/>
          <a:lstStyle/>
          <a:p>
            <a:pPr>
              <a:defRPr/>
            </a:pPr>
            <a:r>
              <a:rPr lang="es-ES" smtClean="0"/>
              <a:t>Ing. Juan J. NINA CHARAJA</a:t>
            </a:r>
            <a:endParaRPr lang="es-E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pPr>
              <a:defRPr/>
            </a:pPr>
            <a:fld id="{520B7693-65DA-459F-A833-C3D0FBB653B9}" type="datetime1">
              <a:rPr lang="es-ES" smtClean="0"/>
              <a:pPr>
                <a:defRPr/>
              </a:pPr>
              <a:t>21/05/2012</a:t>
            </a:fld>
            <a:endParaRPr lang="es-ES"/>
          </a:p>
        </p:txBody>
      </p:sp>
      <p:sp>
        <p:nvSpPr>
          <p:cNvPr id="5" name="4 Marcador de pie de página"/>
          <p:cNvSpPr>
            <a:spLocks noGrp="1"/>
          </p:cNvSpPr>
          <p:nvPr>
            <p:ph type="ftr" sz="quarter" idx="11"/>
          </p:nvPr>
        </p:nvSpPr>
        <p:spPr/>
        <p:txBody>
          <a:bodyPr/>
          <a:lstStyle/>
          <a:p>
            <a:pPr>
              <a:defRPr/>
            </a:pPr>
            <a:r>
              <a:rPr lang="es-ES" smtClean="0"/>
              <a:t>Ing. Juan J. NINA CHARAJA</a:t>
            </a:r>
            <a:endParaRPr lang="es-ES"/>
          </a:p>
        </p:txBody>
      </p:sp>
      <p:pic>
        <p:nvPicPr>
          <p:cNvPr id="2050" name="Picture 2"/>
          <p:cNvPicPr>
            <a:picLocks noGrp="1" noChangeAspect="1" noChangeArrowheads="1"/>
          </p:cNvPicPr>
          <p:nvPr>
            <p:ph idx="1"/>
          </p:nvPr>
        </p:nvPicPr>
        <p:blipFill>
          <a:blip r:embed="rId2"/>
          <a:srcRect/>
          <a:stretch>
            <a:fillRect/>
          </a:stretch>
        </p:blipFill>
        <p:spPr bwMode="auto">
          <a:xfrm>
            <a:off x="428596" y="1000108"/>
            <a:ext cx="8229600" cy="1357323"/>
          </a:xfrm>
          <a:prstGeom prst="rect">
            <a:avLst/>
          </a:prstGeom>
          <a:noFill/>
          <a:ln w="9525">
            <a:noFill/>
            <a:miter lim="800000"/>
            <a:headEnd/>
            <a:tailEnd/>
          </a:ln>
          <a:effectLst/>
        </p:spPr>
      </p:pic>
      <p:sp>
        <p:nvSpPr>
          <p:cNvPr id="8" name="7 CuadroTexto"/>
          <p:cNvSpPr txBox="1"/>
          <p:nvPr/>
        </p:nvSpPr>
        <p:spPr>
          <a:xfrm>
            <a:off x="3286116" y="71414"/>
            <a:ext cx="2501134" cy="830997"/>
          </a:xfrm>
          <a:prstGeom prst="rect">
            <a:avLst/>
          </a:prstGeom>
          <a:solidFill>
            <a:schemeClr val="bg2"/>
          </a:solidFill>
          <a:ln>
            <a:solidFill>
              <a:schemeClr val="tx2"/>
            </a:solidFill>
          </a:ln>
        </p:spPr>
        <p:txBody>
          <a:bodyPr wrap="none" rtlCol="0">
            <a:spAutoFit/>
          </a:bodyPr>
          <a:lstStyle/>
          <a:p>
            <a:r>
              <a:rPr lang="es-ES" sz="4800" b="1" dirty="0" smtClean="0">
                <a:solidFill>
                  <a:srgbClr val="FFFF00"/>
                </a:solidFill>
              </a:rPr>
              <a:t>DISEL 2</a:t>
            </a:r>
            <a:endParaRPr lang="es-ES" sz="4800" b="1" dirty="0">
              <a:solidFill>
                <a:srgbClr val="FFFF00"/>
              </a:solidFill>
            </a:endParaRPr>
          </a:p>
        </p:txBody>
      </p:sp>
      <p:sp>
        <p:nvSpPr>
          <p:cNvPr id="7" name="6 Rectángulo"/>
          <p:cNvSpPr/>
          <p:nvPr/>
        </p:nvSpPr>
        <p:spPr>
          <a:xfrm>
            <a:off x="0" y="5286388"/>
            <a:ext cx="9144000" cy="1200329"/>
          </a:xfrm>
          <a:prstGeom prst="rect">
            <a:avLst/>
          </a:prstGeom>
          <a:solidFill>
            <a:schemeClr val="bg1"/>
          </a:solidFill>
        </p:spPr>
        <p:txBody>
          <a:bodyPr wrap="square">
            <a:spAutoFit/>
          </a:bodyPr>
          <a:lstStyle/>
          <a:p>
            <a:pPr algn="just"/>
            <a:r>
              <a:rPr lang="es-ES" sz="2400" dirty="0" smtClean="0"/>
              <a:t>Los motores diesel típicamente se diseñan para utilizar índices de cetano de entre 40 y 55, ya que debajo de 38 se incrementa rápidamente el retardo de la ignición.</a:t>
            </a:r>
            <a:endParaRPr lang="es-ES" sz="2400" dirty="0"/>
          </a:p>
        </p:txBody>
      </p:sp>
      <p:pic>
        <p:nvPicPr>
          <p:cNvPr id="44033" name="Picture 1"/>
          <p:cNvPicPr>
            <a:picLocks noChangeAspect="1" noChangeArrowheads="1"/>
          </p:cNvPicPr>
          <p:nvPr/>
        </p:nvPicPr>
        <p:blipFill>
          <a:blip r:embed="rId3"/>
          <a:srcRect/>
          <a:stretch>
            <a:fillRect/>
          </a:stretch>
        </p:blipFill>
        <p:spPr bwMode="auto">
          <a:xfrm>
            <a:off x="357158" y="2428868"/>
            <a:ext cx="8429625" cy="28575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0" y="0"/>
            <a:ext cx="9144000" cy="6858000"/>
          </a:xfrm>
          <a:solidFill>
            <a:schemeClr val="bg1"/>
          </a:solidFill>
        </p:spPr>
        <p:txBody>
          <a:bodyPr/>
          <a:lstStyle/>
          <a:p>
            <a:pPr algn="just"/>
            <a:r>
              <a:rPr lang="es-ES" sz="2400" dirty="0" smtClean="0">
                <a:solidFill>
                  <a:srgbClr val="FFFF00"/>
                </a:solidFill>
              </a:rPr>
              <a:t>El </a:t>
            </a:r>
            <a:r>
              <a:rPr lang="es-ES" sz="2400" b="1" dirty="0" smtClean="0">
                <a:solidFill>
                  <a:srgbClr val="FFFF00"/>
                </a:solidFill>
              </a:rPr>
              <a:t>número o índice de cetano</a:t>
            </a:r>
            <a:r>
              <a:rPr lang="es-ES" sz="2400" dirty="0" smtClean="0"/>
              <a:t> guarda relación con el tiempo que transcurre entre la inyección del carburante y el comienzo de su combustión, denominado “Intervalo de encendido”. Una combustión de calidad ocurre cuando se produce una ignición rápida seguida de un quemado total y uniforme del carburante.</a:t>
            </a:r>
          </a:p>
          <a:p>
            <a:pPr algn="just"/>
            <a:r>
              <a:rPr lang="es-ES" sz="2400" dirty="0" smtClean="0"/>
              <a:t>Cuanto más elevado es el número de cetano, menor es el retraso de la ignición y mejor es la calidad de combustión. Por el contrario, aquellos carburantes con un bajo número de cetano requieren mayor tiempo para que ocurra la ignición y después queman muy rápidamente, produciendo altos índices de elevación de presión.</a:t>
            </a:r>
          </a:p>
          <a:p>
            <a:pPr algn="just"/>
            <a:r>
              <a:rPr lang="es-ES" sz="2400" dirty="0" smtClean="0"/>
              <a:t>Si el número de cetano es demasiado bajo, la combustión es inadecuada y da lugar a ruido excesivo, aumento de las emisiones, reducción en el rendimiento del vehículo y aumento de la fatiga del motor. Humo y ruido excesivos son problemas comunes en los vehículos </a:t>
            </a:r>
            <a:r>
              <a:rPr lang="es-ES" sz="2400" dirty="0" smtClean="0"/>
              <a:t>diesel, </a:t>
            </a:r>
            <a:r>
              <a:rPr lang="es-ES" sz="2400" dirty="0" smtClean="0"/>
              <a:t>especialmente bajo condiciones de arranque en frío.</a:t>
            </a:r>
          </a:p>
          <a:p>
            <a:pPr algn="just"/>
            <a:endParaRPr lang="es-ES" sz="2400" dirty="0"/>
          </a:p>
        </p:txBody>
      </p:sp>
      <p:sp>
        <p:nvSpPr>
          <p:cNvPr id="4" name="3 Marcador de fecha"/>
          <p:cNvSpPr>
            <a:spLocks noGrp="1"/>
          </p:cNvSpPr>
          <p:nvPr>
            <p:ph type="dt" sz="half" idx="10"/>
          </p:nvPr>
        </p:nvSpPr>
        <p:spPr/>
        <p:txBody>
          <a:bodyPr/>
          <a:lstStyle/>
          <a:p>
            <a:pPr>
              <a:defRPr/>
            </a:pPr>
            <a:fld id="{520B7693-65DA-459F-A833-C3D0FBB653B9}" type="datetime1">
              <a:rPr lang="es-ES" smtClean="0"/>
              <a:pPr>
                <a:defRPr/>
              </a:pPr>
              <a:t>21/05/2012</a:t>
            </a:fld>
            <a:endParaRPr lang="es-ES"/>
          </a:p>
        </p:txBody>
      </p:sp>
      <p:sp>
        <p:nvSpPr>
          <p:cNvPr id="5" name="4 Marcador de pie de página"/>
          <p:cNvSpPr>
            <a:spLocks noGrp="1"/>
          </p:cNvSpPr>
          <p:nvPr>
            <p:ph type="ftr" sz="quarter" idx="11"/>
          </p:nvPr>
        </p:nvSpPr>
        <p:spPr/>
        <p:txBody>
          <a:bodyPr/>
          <a:lstStyle/>
          <a:p>
            <a:pPr>
              <a:defRPr/>
            </a:pPr>
            <a:r>
              <a:rPr lang="es-ES" smtClean="0"/>
              <a:t>Ing. Juan J. NINA CHARAJA</a:t>
            </a:r>
            <a:endParaRPr lang="es-E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71414"/>
            <a:ext cx="8229600" cy="1062056"/>
          </a:xfrm>
          <a:solidFill>
            <a:schemeClr val="bg2"/>
          </a:solidFill>
          <a:ln>
            <a:solidFill>
              <a:srgbClr val="FFFF00"/>
            </a:solidFill>
          </a:ln>
        </p:spPr>
        <p:txBody>
          <a:bodyPr/>
          <a:lstStyle/>
          <a:p>
            <a:pPr algn="ctr"/>
            <a:r>
              <a:rPr lang="es-ES" sz="7200" b="1" dirty="0" smtClean="0">
                <a:solidFill>
                  <a:srgbClr val="07F907"/>
                </a:solidFill>
              </a:rPr>
              <a:t>BIOCOMBUSTIBLES</a:t>
            </a:r>
            <a:endParaRPr lang="es-ES" sz="11500" b="1" dirty="0">
              <a:solidFill>
                <a:srgbClr val="07F907"/>
              </a:solidFill>
            </a:endParaRPr>
          </a:p>
        </p:txBody>
      </p:sp>
      <p:sp>
        <p:nvSpPr>
          <p:cNvPr id="4" name="3 Marcador de fecha"/>
          <p:cNvSpPr>
            <a:spLocks noGrp="1"/>
          </p:cNvSpPr>
          <p:nvPr>
            <p:ph type="dt" sz="half" idx="10"/>
          </p:nvPr>
        </p:nvSpPr>
        <p:spPr/>
        <p:txBody>
          <a:bodyPr/>
          <a:lstStyle/>
          <a:p>
            <a:pPr>
              <a:defRPr/>
            </a:pPr>
            <a:fld id="{520B7693-65DA-459F-A833-C3D0FBB653B9}" type="datetime1">
              <a:rPr lang="es-ES" smtClean="0"/>
              <a:pPr>
                <a:defRPr/>
              </a:pPr>
              <a:t>21/05/2012</a:t>
            </a:fld>
            <a:endParaRPr lang="es-ES"/>
          </a:p>
        </p:txBody>
      </p:sp>
      <p:sp>
        <p:nvSpPr>
          <p:cNvPr id="5" name="4 Marcador de pie de página"/>
          <p:cNvSpPr>
            <a:spLocks noGrp="1"/>
          </p:cNvSpPr>
          <p:nvPr>
            <p:ph type="ftr" sz="quarter" idx="11"/>
          </p:nvPr>
        </p:nvSpPr>
        <p:spPr/>
        <p:txBody>
          <a:bodyPr/>
          <a:lstStyle/>
          <a:p>
            <a:pPr>
              <a:defRPr/>
            </a:pPr>
            <a:r>
              <a:rPr lang="es-ES" smtClean="0"/>
              <a:t>Ing. Juan J. NINA CHARAJA</a:t>
            </a:r>
            <a:endParaRPr lang="es-ES"/>
          </a:p>
        </p:txBody>
      </p:sp>
      <p:sp>
        <p:nvSpPr>
          <p:cNvPr id="7" name="Rectangle 9"/>
          <p:cNvSpPr>
            <a:spLocks noGrp="1" noChangeArrowheads="1"/>
          </p:cNvSpPr>
          <p:nvPr>
            <p:ph idx="1"/>
          </p:nvPr>
        </p:nvSpPr>
        <p:spPr bwMode="auto">
          <a:xfrm>
            <a:off x="214282" y="1214422"/>
            <a:ext cx="8643998" cy="2286016"/>
          </a:xfrm>
          <a:prstGeom prst="rect">
            <a:avLst/>
          </a:prstGeom>
          <a:solidFill>
            <a:srgbClr val="FFFFFF"/>
          </a:solidFill>
          <a:ln w="9525">
            <a:noFill/>
            <a:miter lim="800000"/>
            <a:headEnd/>
            <a:tailEnd/>
          </a:ln>
        </p:spPr>
        <p: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PE" sz="2000" b="0" i="0" u="none" strike="noStrike" kern="0" cap="none" spc="0" normalizeH="0" baseline="0" noProof="0" dirty="0" smtClean="0">
                <a:ln>
                  <a:noFill/>
                </a:ln>
                <a:solidFill>
                  <a:srgbClr val="003399"/>
                </a:solidFill>
                <a:effectLst/>
                <a:uLnTx/>
                <a:uFillTx/>
              </a:rPr>
              <a:t>Productos químicos que se obtienen a partir de materias primas de</a:t>
            </a:r>
            <a:r>
              <a:rPr kumimoji="0" lang="es-PE" sz="2000" b="1" i="0" u="none" strike="noStrike" kern="0" cap="none" spc="0" normalizeH="0" baseline="0" noProof="0" dirty="0" smtClean="0">
                <a:ln>
                  <a:noFill/>
                </a:ln>
                <a:solidFill>
                  <a:srgbClr val="003399"/>
                </a:solidFill>
                <a:effectLst/>
                <a:uLnTx/>
                <a:uFillTx/>
              </a:rPr>
              <a:t> </a:t>
            </a:r>
            <a:r>
              <a:rPr kumimoji="0" lang="es-PE" sz="2000" b="0" i="0" u="none" strike="noStrike" kern="0" cap="none" spc="0" normalizeH="0" baseline="0" noProof="0" dirty="0" smtClean="0">
                <a:ln>
                  <a:noFill/>
                </a:ln>
                <a:solidFill>
                  <a:srgbClr val="003399"/>
                </a:solidFill>
                <a:effectLst/>
                <a:uLnTx/>
                <a:uFillTx/>
              </a:rPr>
              <a:t>origen agropecuario, agroindustrial o de otra forma de biomasa.</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s-PE" sz="2000" b="0" i="0" u="none" strike="noStrike" kern="0" cap="none" spc="0" normalizeH="0" baseline="0" noProof="0" dirty="0" smtClean="0">
              <a:ln>
                <a:noFill/>
              </a:ln>
              <a:solidFill>
                <a:srgbClr val="003399"/>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PE" sz="2000" b="0" i="0" u="none" strike="noStrike" kern="0" cap="none" spc="0" normalizeH="0" baseline="0" noProof="0" dirty="0" smtClean="0">
                <a:ln>
                  <a:noFill/>
                </a:ln>
                <a:solidFill>
                  <a:srgbClr val="003399"/>
                </a:solidFill>
                <a:effectLst/>
                <a:uLnTx/>
                <a:uFillTx/>
              </a:rPr>
              <a:t>En el Perú tenemos los siguientes Biocombustibles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s-PE" sz="2000" b="0" i="0" u="none" strike="noStrike" kern="0" cap="none" spc="0" normalizeH="0" baseline="0" noProof="0" dirty="0" smtClean="0">
              <a:ln>
                <a:noFill/>
              </a:ln>
              <a:solidFill>
                <a:srgbClr val="003399"/>
              </a:solidFill>
              <a:effectLst/>
              <a:uLnTx/>
              <a:uFillTx/>
            </a:endParaRPr>
          </a:p>
          <a:p>
            <a:pPr marL="0" marR="0" lvl="0" indent="0" defTabSz="914400" eaLnBrk="1" fontAlgn="auto" latinLnBrk="0" hangingPunct="1">
              <a:lnSpc>
                <a:spcPct val="100000"/>
              </a:lnSpc>
              <a:spcBef>
                <a:spcPts val="0"/>
              </a:spcBef>
              <a:spcAft>
                <a:spcPts val="0"/>
              </a:spcAft>
              <a:buClrTx/>
              <a:buSzTx/>
              <a:buFont typeface="Wingdings" pitchFamily="2" charset="2"/>
              <a:buChar char="q"/>
              <a:tabLst/>
              <a:defRPr/>
            </a:pPr>
            <a:r>
              <a:rPr kumimoji="0" lang="es-PE" sz="2000" b="0" i="0" u="none" strike="noStrike" kern="0" cap="none" spc="0" normalizeH="0" baseline="0" noProof="0" dirty="0" smtClean="0">
                <a:ln>
                  <a:noFill/>
                </a:ln>
                <a:solidFill>
                  <a:srgbClr val="003399"/>
                </a:solidFill>
                <a:effectLst/>
                <a:uLnTx/>
                <a:uFillTx/>
              </a:rPr>
              <a:t> Biodiesel.</a:t>
            </a:r>
          </a:p>
          <a:p>
            <a:pPr marL="0" marR="0" lvl="1" indent="0" defTabSz="914400" eaLnBrk="1" fontAlgn="auto" latinLnBrk="0" hangingPunct="1">
              <a:lnSpc>
                <a:spcPct val="100000"/>
              </a:lnSpc>
              <a:spcBef>
                <a:spcPts val="0"/>
              </a:spcBef>
              <a:spcAft>
                <a:spcPts val="0"/>
              </a:spcAft>
              <a:buClrTx/>
              <a:buSzTx/>
              <a:buFont typeface="Wingdings" pitchFamily="2" charset="2"/>
              <a:buChar char="q"/>
              <a:tabLst/>
              <a:defRPr/>
            </a:pPr>
            <a:r>
              <a:rPr kumimoji="0" lang="es-PE" sz="2000" b="0" i="0" u="none" strike="noStrike" kern="0" cap="none" spc="0" normalizeH="0" baseline="0" noProof="0" dirty="0" smtClean="0">
                <a:ln>
                  <a:noFill/>
                </a:ln>
                <a:solidFill>
                  <a:srgbClr val="003399"/>
                </a:solidFill>
                <a:effectLst/>
                <a:uLnTx/>
                <a:uFillTx/>
              </a:rPr>
              <a:t> Alcohol Carburante (etanol)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fld id="{43FC753B-011C-47A0-9AD2-314771DF6AEB}" type="datetime1">
              <a:rPr lang="es-ES" smtClean="0"/>
              <a:pPr>
                <a:defRPr/>
              </a:pPr>
              <a:t>21/05/2012</a:t>
            </a:fld>
            <a:endParaRPr lang="es-ES"/>
          </a:p>
        </p:txBody>
      </p:sp>
      <p:sp>
        <p:nvSpPr>
          <p:cNvPr id="3" name="2 Marcador de pie de página"/>
          <p:cNvSpPr>
            <a:spLocks noGrp="1"/>
          </p:cNvSpPr>
          <p:nvPr>
            <p:ph type="ftr" sz="quarter" idx="11"/>
          </p:nvPr>
        </p:nvSpPr>
        <p:spPr/>
        <p:txBody>
          <a:bodyPr/>
          <a:lstStyle/>
          <a:p>
            <a:pPr>
              <a:defRPr/>
            </a:pPr>
            <a:r>
              <a:rPr lang="es-ES" smtClean="0"/>
              <a:t>Ing. Juan J. NINA CHARAJA</a:t>
            </a:r>
            <a:endParaRPr lang="es-ES"/>
          </a:p>
        </p:txBody>
      </p:sp>
      <p:sp>
        <p:nvSpPr>
          <p:cNvPr id="8" name="7 CuadroTexto"/>
          <p:cNvSpPr txBox="1"/>
          <p:nvPr/>
        </p:nvSpPr>
        <p:spPr>
          <a:xfrm>
            <a:off x="2857488" y="214290"/>
            <a:ext cx="3502882" cy="830997"/>
          </a:xfrm>
          <a:prstGeom prst="rect">
            <a:avLst/>
          </a:prstGeom>
          <a:solidFill>
            <a:schemeClr val="bg2"/>
          </a:solidFill>
          <a:ln>
            <a:solidFill>
              <a:srgbClr val="FFFF00"/>
            </a:solidFill>
          </a:ln>
        </p:spPr>
        <p:txBody>
          <a:bodyPr wrap="none" rtlCol="0">
            <a:spAutoFit/>
          </a:bodyPr>
          <a:lstStyle/>
          <a:p>
            <a:r>
              <a:rPr lang="es-ES" sz="4800" b="1" dirty="0" smtClean="0">
                <a:solidFill>
                  <a:srgbClr val="FFFF00"/>
                </a:solidFill>
              </a:rPr>
              <a:t>BIODIESEL</a:t>
            </a:r>
            <a:endParaRPr lang="es-ES" sz="4800" b="1" dirty="0">
              <a:solidFill>
                <a:srgbClr val="FFFF00"/>
              </a:solidFill>
            </a:endParaRPr>
          </a:p>
        </p:txBody>
      </p:sp>
      <p:sp>
        <p:nvSpPr>
          <p:cNvPr id="11" name="Rectangle 9"/>
          <p:cNvSpPr>
            <a:spLocks noGrp="1" noChangeArrowheads="1"/>
          </p:cNvSpPr>
          <p:nvPr>
            <p:ph idx="1"/>
          </p:nvPr>
        </p:nvSpPr>
        <p:spPr bwMode="auto">
          <a:xfrm>
            <a:off x="214282" y="1357299"/>
            <a:ext cx="8786874" cy="3286148"/>
          </a:xfrm>
          <a:prstGeom prst="rect">
            <a:avLst/>
          </a:prstGeom>
          <a:solidFill>
            <a:schemeClr val="bg2">
              <a:lumMod val="20000"/>
              <a:lumOff val="80000"/>
            </a:schemeClr>
          </a:solidFill>
          <a:ln w="9525">
            <a:noFill/>
            <a:miter lim="800000"/>
            <a:headEnd/>
            <a:tailEnd/>
          </a:ln>
        </p:spPr>
        <p: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PE" sz="2000" b="1" i="0" u="none" strike="noStrike" kern="0" cap="none" spc="0" normalizeH="0" baseline="0" noProof="0" dirty="0" smtClean="0">
                <a:ln>
                  <a:noFill/>
                </a:ln>
                <a:solidFill>
                  <a:srgbClr val="003399"/>
                </a:solidFill>
                <a:effectLst/>
                <a:uLnTx/>
                <a:uFillTx/>
              </a:rPr>
              <a:t>Biodiesel: </a:t>
            </a:r>
            <a:r>
              <a:rPr kumimoji="0" lang="es-PE" sz="2000" b="0" i="0" u="none" strike="noStrike" kern="0" cap="none" spc="0" normalizeH="0" baseline="0" noProof="0" dirty="0" smtClean="0">
                <a:ln>
                  <a:noFill/>
                </a:ln>
                <a:solidFill>
                  <a:srgbClr val="003399"/>
                </a:solidFill>
                <a:effectLst/>
                <a:uLnTx/>
                <a:uFillTx/>
              </a:rPr>
              <a:t>Combustible obtenido a partir del aceite de palma, higuerilla, piñón, soya, colza, girasol y otros vegetales oleaginosos, así como grasas animales y aceites comestibles usados.</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s-PE" sz="2000" b="0" i="0" u="none" strike="noStrike" kern="0" cap="none" spc="0" normalizeH="0" baseline="0" noProof="0" dirty="0" smtClean="0">
              <a:ln>
                <a:noFill/>
              </a:ln>
              <a:solidFill>
                <a:srgbClr val="003399"/>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PE" sz="2000" b="1" i="0" u="none" strike="noStrike" kern="0" cap="none" spc="0" normalizeH="0" baseline="0" noProof="0" dirty="0" smtClean="0">
                <a:ln>
                  <a:noFill/>
                </a:ln>
                <a:solidFill>
                  <a:srgbClr val="003399"/>
                </a:solidFill>
                <a:effectLst/>
                <a:uLnTx/>
                <a:uFillTx/>
              </a:rPr>
              <a:t>Biodiesel B100: </a:t>
            </a:r>
            <a:r>
              <a:rPr kumimoji="0" lang="es-PE" sz="2000" b="0" i="0" u="none" strike="noStrike" kern="0" cap="none" spc="0" normalizeH="0" baseline="0" noProof="0" dirty="0" smtClean="0">
                <a:ln>
                  <a:noFill/>
                </a:ln>
                <a:solidFill>
                  <a:srgbClr val="003399"/>
                </a:solidFill>
                <a:effectLst/>
                <a:uLnTx/>
                <a:uFillTx/>
              </a:rPr>
              <a:t>biodiesel puro</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s-PE" sz="2000" b="1" i="0" u="none" strike="noStrike" kern="0" cap="none" spc="0" normalizeH="0" baseline="0" noProof="0" dirty="0" smtClean="0">
              <a:ln>
                <a:noFill/>
              </a:ln>
              <a:solidFill>
                <a:srgbClr val="003399"/>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PE" sz="2000" b="1" i="0" u="none" strike="noStrike" kern="0" cap="none" spc="0" normalizeH="0" baseline="0" noProof="0" dirty="0" smtClean="0">
                <a:ln>
                  <a:noFill/>
                </a:ln>
                <a:solidFill>
                  <a:srgbClr val="003399"/>
                </a:solidFill>
                <a:effectLst/>
                <a:uLnTx/>
                <a:uFillTx/>
              </a:rPr>
              <a:t>Biodiesel BX : </a:t>
            </a:r>
            <a:r>
              <a:rPr kumimoji="0" lang="es-PE" sz="2000" b="0" i="0" u="none" strike="noStrike" kern="0" cap="none" spc="0" normalizeH="0" baseline="0" noProof="0" dirty="0" smtClean="0">
                <a:ln>
                  <a:noFill/>
                </a:ln>
                <a:solidFill>
                  <a:srgbClr val="003399"/>
                </a:solidFill>
                <a:effectLst/>
                <a:uLnTx/>
                <a:uFillTx/>
              </a:rPr>
              <a:t>Mezcla que contiene Diesel Nº 2 y Biodiesel B100, donde X representa el porcentaje en base volumétrica de Biodiesel B100 contenido en la mezcla; siendo el diferencial volumétrico el porcentaje de Diesel Nº 2.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PE" sz="2000" b="0" i="0" u="none" strike="noStrike" kern="0" cap="none" spc="0" normalizeH="0" baseline="0" noProof="0" dirty="0" smtClean="0">
                <a:ln>
                  <a:noFill/>
                </a:ln>
                <a:solidFill>
                  <a:srgbClr val="003399"/>
                </a:solidFill>
                <a:effectLst/>
                <a:uLnTx/>
                <a:uFillTx/>
              </a:rPr>
              <a:t>Así tenemos el Biodiesel B2, Biodiesel B5, Biodiesel B20.</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ES" sz="2000" b="0" i="0" u="none" strike="noStrike" kern="0" cap="none" spc="0" normalizeH="0" baseline="0" noProof="0" dirty="0" smtClean="0">
                <a:ln>
                  <a:noFill/>
                </a:ln>
                <a:solidFill>
                  <a:srgbClr val="003399"/>
                </a:solidFill>
                <a:effectLst/>
                <a:uLnTx/>
                <a:uFillTx/>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23850" y="908050"/>
            <a:ext cx="8229600" cy="1143000"/>
          </a:xfrm>
        </p:spPr>
        <p:txBody>
          <a:bodyPr/>
          <a:lstStyle/>
          <a:p>
            <a:pPr eaLnBrk="1" hangingPunct="1"/>
            <a:r>
              <a:rPr lang="en-US" sz="3200" b="1" smtClean="0">
                <a:solidFill>
                  <a:schemeClr val="accent2"/>
                </a:solidFill>
              </a:rPr>
              <a:t>BIODIESEL </a:t>
            </a:r>
            <a:endParaRPr lang="es-ES" sz="3200" b="1" smtClean="0">
              <a:solidFill>
                <a:schemeClr val="accent2"/>
              </a:solidFill>
            </a:endParaRPr>
          </a:p>
        </p:txBody>
      </p:sp>
      <p:sp>
        <p:nvSpPr>
          <p:cNvPr id="12291" name="Rectangle 3"/>
          <p:cNvSpPr>
            <a:spLocks noGrp="1" noChangeArrowheads="1"/>
          </p:cNvSpPr>
          <p:nvPr>
            <p:ph type="body" idx="1"/>
          </p:nvPr>
        </p:nvSpPr>
        <p:spPr>
          <a:xfrm>
            <a:off x="468313" y="1773238"/>
            <a:ext cx="8135937" cy="4606925"/>
          </a:xfrm>
        </p:spPr>
        <p:txBody>
          <a:bodyPr/>
          <a:lstStyle/>
          <a:p>
            <a:pPr eaLnBrk="1" hangingPunct="1">
              <a:buFontTx/>
              <a:buNone/>
            </a:pPr>
            <a:r>
              <a:rPr lang="en-US" sz="1800" b="1" smtClean="0"/>
              <a:t>	</a:t>
            </a:r>
            <a:r>
              <a:rPr lang="es-ES" sz="1800" b="1" smtClean="0"/>
              <a:t>Principales insumos (materia prima) para producir Biodiesel.</a:t>
            </a:r>
          </a:p>
          <a:p>
            <a:pPr eaLnBrk="1" hangingPunct="1">
              <a:buFontTx/>
              <a:buNone/>
            </a:pPr>
            <a:r>
              <a:rPr lang="es-ES" sz="1800" b="1" smtClean="0"/>
              <a:t>	</a:t>
            </a:r>
          </a:p>
          <a:p>
            <a:pPr eaLnBrk="1" hangingPunct="1">
              <a:buFontTx/>
              <a:buNone/>
            </a:pPr>
            <a:r>
              <a:rPr lang="es-ES" sz="1800" b="1" smtClean="0"/>
              <a:t>	- Palma aceitera</a:t>
            </a:r>
          </a:p>
          <a:p>
            <a:pPr eaLnBrk="1" hangingPunct="1">
              <a:buFontTx/>
              <a:buNone/>
            </a:pPr>
            <a:r>
              <a:rPr lang="es-ES" sz="1800" b="1" smtClean="0"/>
              <a:t>	- Soya</a:t>
            </a:r>
          </a:p>
          <a:p>
            <a:pPr eaLnBrk="1" hangingPunct="1">
              <a:buFontTx/>
              <a:buNone/>
            </a:pPr>
            <a:r>
              <a:rPr lang="es-ES" sz="1800" b="1" smtClean="0"/>
              <a:t>	- Girasol</a:t>
            </a:r>
          </a:p>
          <a:p>
            <a:pPr eaLnBrk="1" hangingPunct="1">
              <a:buFontTx/>
              <a:buNone/>
            </a:pPr>
            <a:r>
              <a:rPr lang="es-ES" sz="1800" b="1" smtClean="0"/>
              <a:t>	- Higuerilla</a:t>
            </a:r>
          </a:p>
          <a:p>
            <a:pPr eaLnBrk="1" hangingPunct="1">
              <a:buFontTx/>
              <a:buNone/>
            </a:pPr>
            <a:r>
              <a:rPr lang="es-ES" sz="1800" b="1" smtClean="0"/>
              <a:t>	- Piñon Blanco</a:t>
            </a:r>
          </a:p>
          <a:p>
            <a:pPr eaLnBrk="1" hangingPunct="1">
              <a:buFontTx/>
              <a:buNone/>
            </a:pPr>
            <a:r>
              <a:rPr lang="es-ES" sz="1800" b="1" smtClean="0"/>
              <a:t>	- Canola o Colza</a:t>
            </a:r>
          </a:p>
          <a:p>
            <a:pPr eaLnBrk="1" hangingPunct="1">
              <a:buFontTx/>
              <a:buNone/>
            </a:pPr>
            <a:r>
              <a:rPr lang="es-ES" sz="1800" b="1" smtClean="0"/>
              <a:t>	</a:t>
            </a:r>
          </a:p>
          <a:p>
            <a:pPr eaLnBrk="1" hangingPunct="1">
              <a:buFontTx/>
              <a:buNone/>
            </a:pPr>
            <a:r>
              <a:rPr lang="en-US" sz="1800" b="1" smtClean="0"/>
              <a:t>	</a:t>
            </a:r>
            <a:r>
              <a:rPr lang="es-ES" sz="1800" b="1" smtClean="0"/>
              <a:t>Otros:</a:t>
            </a:r>
          </a:p>
          <a:p>
            <a:pPr eaLnBrk="1" hangingPunct="1">
              <a:buFontTx/>
              <a:buNone/>
            </a:pPr>
            <a:r>
              <a:rPr lang="es-ES" sz="1800" b="1" smtClean="0"/>
              <a:t>	- Aceites usados, grasas</a:t>
            </a:r>
          </a:p>
          <a:p>
            <a:pPr eaLnBrk="1" hangingPunct="1">
              <a:buFontTx/>
              <a:buNone/>
            </a:pPr>
            <a:r>
              <a:rPr lang="es-ES" sz="1800" b="1" smtClean="0"/>
              <a:t>	 animales</a:t>
            </a:r>
          </a:p>
        </p:txBody>
      </p:sp>
      <p:pic>
        <p:nvPicPr>
          <p:cNvPr id="12292" name="Picture 4" descr="Canola%2520field">
            <a:hlinkClick r:id="rId2"/>
          </p:cNvPr>
          <p:cNvPicPr>
            <a:picLocks noChangeAspect="1" noChangeArrowheads="1"/>
          </p:cNvPicPr>
          <p:nvPr/>
        </p:nvPicPr>
        <p:blipFill>
          <a:blip r:embed="rId3"/>
          <a:srcRect/>
          <a:stretch>
            <a:fillRect/>
          </a:stretch>
        </p:blipFill>
        <p:spPr bwMode="auto">
          <a:xfrm>
            <a:off x="5580063" y="4292600"/>
            <a:ext cx="1584325" cy="1371600"/>
          </a:xfrm>
          <a:prstGeom prst="rect">
            <a:avLst/>
          </a:prstGeom>
          <a:noFill/>
          <a:ln w="9525">
            <a:solidFill>
              <a:schemeClr val="tx1"/>
            </a:solidFill>
            <a:miter lim="800000"/>
            <a:headEnd/>
            <a:tailEnd/>
          </a:ln>
        </p:spPr>
      </p:pic>
      <p:pic>
        <p:nvPicPr>
          <p:cNvPr id="12293" name="Picture 5" descr="188341_large">
            <a:hlinkClick r:id="rId4"/>
          </p:cNvPr>
          <p:cNvPicPr>
            <a:picLocks noChangeAspect="1" noChangeArrowheads="1"/>
          </p:cNvPicPr>
          <p:nvPr/>
        </p:nvPicPr>
        <p:blipFill>
          <a:blip r:embed="rId5"/>
          <a:srcRect/>
          <a:stretch>
            <a:fillRect/>
          </a:stretch>
        </p:blipFill>
        <p:spPr bwMode="auto">
          <a:xfrm>
            <a:off x="3708400" y="4292600"/>
            <a:ext cx="1511300" cy="1398588"/>
          </a:xfrm>
          <a:prstGeom prst="rect">
            <a:avLst/>
          </a:prstGeom>
          <a:noFill/>
          <a:ln w="9525">
            <a:solidFill>
              <a:schemeClr val="tx1"/>
            </a:solidFill>
            <a:miter lim="800000"/>
            <a:headEnd/>
            <a:tailEnd/>
          </a:ln>
        </p:spPr>
      </p:pic>
      <p:pic>
        <p:nvPicPr>
          <p:cNvPr id="12294" name="Picture 6" descr="Higuerilla">
            <a:hlinkClick r:id="rId6"/>
          </p:cNvPr>
          <p:cNvPicPr>
            <a:picLocks noChangeAspect="1" noChangeArrowheads="1"/>
          </p:cNvPicPr>
          <p:nvPr/>
        </p:nvPicPr>
        <p:blipFill>
          <a:blip r:embed="rId7"/>
          <a:srcRect/>
          <a:stretch>
            <a:fillRect/>
          </a:stretch>
        </p:blipFill>
        <p:spPr bwMode="auto">
          <a:xfrm>
            <a:off x="6227763" y="2349500"/>
            <a:ext cx="1511300" cy="1512888"/>
          </a:xfrm>
          <a:prstGeom prst="rect">
            <a:avLst/>
          </a:prstGeom>
          <a:noFill/>
          <a:ln w="9525">
            <a:solidFill>
              <a:schemeClr val="tx1"/>
            </a:solidFill>
            <a:miter lim="800000"/>
            <a:headEnd/>
            <a:tailEnd/>
          </a:ln>
        </p:spPr>
      </p:pic>
      <p:pic>
        <p:nvPicPr>
          <p:cNvPr id="12295" name="Picture 7" descr="palma03022006">
            <a:hlinkClick r:id="rId8"/>
          </p:cNvPr>
          <p:cNvPicPr>
            <a:picLocks noChangeAspect="1" noChangeArrowheads="1"/>
          </p:cNvPicPr>
          <p:nvPr/>
        </p:nvPicPr>
        <p:blipFill>
          <a:blip r:embed="rId9"/>
          <a:srcRect/>
          <a:stretch>
            <a:fillRect/>
          </a:stretch>
        </p:blipFill>
        <p:spPr bwMode="auto">
          <a:xfrm>
            <a:off x="4067175" y="2349500"/>
            <a:ext cx="1568450" cy="1582738"/>
          </a:xfrm>
          <a:prstGeom prst="rect">
            <a:avLst/>
          </a:prstGeom>
          <a:noFill/>
          <a:ln w="9525">
            <a:solidFill>
              <a:schemeClr val="tx1"/>
            </a:solidFill>
            <a:miter lim="800000"/>
            <a:headEnd/>
            <a:tailEnd/>
          </a:ln>
        </p:spPr>
      </p:pic>
      <p:pic>
        <p:nvPicPr>
          <p:cNvPr id="12296" name="Picture 8" descr="plantas-01">
            <a:hlinkClick r:id="rId10"/>
          </p:cNvPr>
          <p:cNvPicPr>
            <a:picLocks noChangeAspect="1" noChangeArrowheads="1"/>
          </p:cNvPicPr>
          <p:nvPr/>
        </p:nvPicPr>
        <p:blipFill>
          <a:blip r:embed="rId11"/>
          <a:srcRect/>
          <a:stretch>
            <a:fillRect/>
          </a:stretch>
        </p:blipFill>
        <p:spPr bwMode="auto">
          <a:xfrm>
            <a:off x="7451725" y="4221163"/>
            <a:ext cx="1327150" cy="1441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a:srcRect/>
          <a:stretch>
            <a:fillRect/>
          </a:stretch>
        </p:blipFill>
        <p:spPr bwMode="auto">
          <a:xfrm>
            <a:off x="0" y="5157788"/>
            <a:ext cx="1524000" cy="920750"/>
          </a:xfrm>
          <a:prstGeom prst="rect">
            <a:avLst/>
          </a:prstGeom>
          <a:noFill/>
          <a:ln w="9525">
            <a:noFill/>
            <a:miter lim="800000"/>
            <a:headEnd/>
            <a:tailEnd/>
          </a:ln>
        </p:spPr>
      </p:pic>
      <p:pic>
        <p:nvPicPr>
          <p:cNvPr id="14339" name="Picture 7"/>
          <p:cNvPicPr>
            <a:picLocks noChangeAspect="1" noChangeArrowheads="1"/>
          </p:cNvPicPr>
          <p:nvPr/>
        </p:nvPicPr>
        <p:blipFill>
          <a:blip r:embed="rId3"/>
          <a:srcRect/>
          <a:stretch>
            <a:fillRect/>
          </a:stretch>
        </p:blipFill>
        <p:spPr bwMode="auto">
          <a:xfrm>
            <a:off x="7543800" y="2273300"/>
            <a:ext cx="1366838" cy="1876425"/>
          </a:xfrm>
          <a:prstGeom prst="rect">
            <a:avLst/>
          </a:prstGeom>
          <a:noFill/>
          <a:ln w="9525">
            <a:noFill/>
            <a:miter lim="800000"/>
            <a:headEnd/>
            <a:tailEnd/>
          </a:ln>
        </p:spPr>
      </p:pic>
      <p:pic>
        <p:nvPicPr>
          <p:cNvPr id="14340" name="Picture 8"/>
          <p:cNvPicPr>
            <a:picLocks noChangeAspect="1" noChangeArrowheads="1"/>
          </p:cNvPicPr>
          <p:nvPr/>
        </p:nvPicPr>
        <p:blipFill>
          <a:blip r:embed="rId4"/>
          <a:srcRect/>
          <a:stretch>
            <a:fillRect/>
          </a:stretch>
        </p:blipFill>
        <p:spPr bwMode="auto">
          <a:xfrm>
            <a:off x="7885113" y="4221163"/>
            <a:ext cx="865187" cy="776287"/>
          </a:xfrm>
          <a:prstGeom prst="rect">
            <a:avLst/>
          </a:prstGeom>
          <a:noFill/>
          <a:ln w="9525">
            <a:noFill/>
            <a:miter lim="800000"/>
            <a:headEnd/>
            <a:tailEnd/>
          </a:ln>
        </p:spPr>
      </p:pic>
      <p:pic>
        <p:nvPicPr>
          <p:cNvPr id="14341" name="Picture 9"/>
          <p:cNvPicPr>
            <a:picLocks noChangeAspect="1" noChangeArrowheads="1"/>
          </p:cNvPicPr>
          <p:nvPr/>
        </p:nvPicPr>
        <p:blipFill>
          <a:blip r:embed="rId5"/>
          <a:srcRect/>
          <a:stretch>
            <a:fillRect/>
          </a:stretch>
        </p:blipFill>
        <p:spPr bwMode="auto">
          <a:xfrm>
            <a:off x="3995738" y="2636838"/>
            <a:ext cx="1657350" cy="1557337"/>
          </a:xfrm>
          <a:prstGeom prst="rect">
            <a:avLst/>
          </a:prstGeom>
          <a:noFill/>
          <a:ln w="1">
            <a:noFill/>
            <a:miter lim="800000"/>
            <a:headEnd/>
            <a:tailEnd/>
          </a:ln>
        </p:spPr>
      </p:pic>
      <p:pic>
        <p:nvPicPr>
          <p:cNvPr id="14342" name="Picture 10" descr="fabrica"/>
          <p:cNvPicPr>
            <a:picLocks noChangeAspect="1" noChangeArrowheads="1"/>
          </p:cNvPicPr>
          <p:nvPr/>
        </p:nvPicPr>
        <p:blipFill>
          <a:blip r:embed="rId6"/>
          <a:srcRect/>
          <a:stretch>
            <a:fillRect/>
          </a:stretch>
        </p:blipFill>
        <p:spPr bwMode="auto">
          <a:xfrm>
            <a:off x="5724525" y="5084763"/>
            <a:ext cx="1503363" cy="876300"/>
          </a:xfrm>
          <a:prstGeom prst="rect">
            <a:avLst/>
          </a:prstGeom>
          <a:noFill/>
          <a:ln w="9525">
            <a:noFill/>
            <a:miter lim="800000"/>
            <a:headEnd/>
            <a:tailEnd/>
          </a:ln>
        </p:spPr>
      </p:pic>
      <p:pic>
        <p:nvPicPr>
          <p:cNvPr id="14343" name="Picture 14"/>
          <p:cNvPicPr>
            <a:picLocks noChangeAspect="1" noChangeArrowheads="1"/>
          </p:cNvPicPr>
          <p:nvPr/>
        </p:nvPicPr>
        <p:blipFill>
          <a:blip r:embed="rId7"/>
          <a:srcRect/>
          <a:stretch>
            <a:fillRect/>
          </a:stretch>
        </p:blipFill>
        <p:spPr bwMode="auto">
          <a:xfrm>
            <a:off x="0" y="2349500"/>
            <a:ext cx="1331913" cy="463550"/>
          </a:xfrm>
          <a:prstGeom prst="rect">
            <a:avLst/>
          </a:prstGeom>
          <a:noFill/>
          <a:ln w="9525">
            <a:noFill/>
            <a:miter lim="800000"/>
            <a:headEnd/>
            <a:tailEnd/>
          </a:ln>
        </p:spPr>
      </p:pic>
      <p:pic>
        <p:nvPicPr>
          <p:cNvPr id="14344" name="Picture 18"/>
          <p:cNvPicPr>
            <a:picLocks noChangeAspect="1" noChangeArrowheads="1"/>
          </p:cNvPicPr>
          <p:nvPr/>
        </p:nvPicPr>
        <p:blipFill>
          <a:blip r:embed="rId8"/>
          <a:srcRect/>
          <a:stretch>
            <a:fillRect/>
          </a:stretch>
        </p:blipFill>
        <p:spPr bwMode="auto">
          <a:xfrm>
            <a:off x="4211638" y="5229225"/>
            <a:ext cx="914400" cy="322263"/>
          </a:xfrm>
          <a:prstGeom prst="rect">
            <a:avLst/>
          </a:prstGeom>
          <a:noFill/>
          <a:ln w="1">
            <a:noFill/>
            <a:miter lim="800000"/>
            <a:headEnd/>
            <a:tailEnd/>
          </a:ln>
        </p:spPr>
      </p:pic>
      <p:pic>
        <p:nvPicPr>
          <p:cNvPr id="14345" name="Picture 19"/>
          <p:cNvPicPr>
            <a:picLocks noChangeAspect="1" noChangeArrowheads="1"/>
          </p:cNvPicPr>
          <p:nvPr/>
        </p:nvPicPr>
        <p:blipFill>
          <a:blip r:embed="rId9"/>
          <a:srcRect/>
          <a:stretch>
            <a:fillRect/>
          </a:stretch>
        </p:blipFill>
        <p:spPr bwMode="auto">
          <a:xfrm>
            <a:off x="6300788" y="3068638"/>
            <a:ext cx="762000" cy="368300"/>
          </a:xfrm>
          <a:prstGeom prst="rect">
            <a:avLst/>
          </a:prstGeom>
          <a:noFill/>
          <a:ln w="1">
            <a:noFill/>
            <a:miter lim="800000"/>
            <a:headEnd/>
            <a:tailEnd/>
          </a:ln>
        </p:spPr>
      </p:pic>
      <p:sp>
        <p:nvSpPr>
          <p:cNvPr id="14346" name="AutoShape 23"/>
          <p:cNvSpPr>
            <a:spLocks noChangeArrowheads="1"/>
          </p:cNvSpPr>
          <p:nvPr/>
        </p:nvSpPr>
        <p:spPr bwMode="auto">
          <a:xfrm>
            <a:off x="1828800" y="3035300"/>
            <a:ext cx="533400" cy="152400"/>
          </a:xfrm>
          <a:prstGeom prst="curvedDownArrow">
            <a:avLst>
              <a:gd name="adj1" fmla="val 70000"/>
              <a:gd name="adj2" fmla="val 140000"/>
              <a:gd name="adj3" fmla="val 33333"/>
            </a:avLst>
          </a:prstGeom>
          <a:solidFill>
            <a:srgbClr val="FFFFFF"/>
          </a:solidFill>
          <a:ln w="9525">
            <a:solidFill>
              <a:srgbClr val="000000"/>
            </a:solidFill>
            <a:miter lim="800000"/>
            <a:headEnd/>
            <a:tailEnd/>
          </a:ln>
        </p:spPr>
        <p:txBody>
          <a:bodyPr/>
          <a:lstStyle/>
          <a:p>
            <a:endParaRPr lang="es-PE"/>
          </a:p>
        </p:txBody>
      </p:sp>
      <p:sp>
        <p:nvSpPr>
          <p:cNvPr id="14347" name="Text Box 30"/>
          <p:cNvSpPr txBox="1">
            <a:spLocks noChangeArrowheads="1"/>
          </p:cNvSpPr>
          <p:nvPr/>
        </p:nvSpPr>
        <p:spPr bwMode="auto">
          <a:xfrm>
            <a:off x="323850" y="4941888"/>
            <a:ext cx="1371600" cy="214312"/>
          </a:xfrm>
          <a:prstGeom prst="rect">
            <a:avLst/>
          </a:prstGeom>
          <a:noFill/>
          <a:ln w="9525">
            <a:noFill/>
            <a:miter lim="800000"/>
            <a:headEnd/>
            <a:tailEnd/>
          </a:ln>
        </p:spPr>
        <p:txBody>
          <a:bodyPr>
            <a:spAutoFit/>
          </a:bodyPr>
          <a:lstStyle/>
          <a:p>
            <a:pPr eaLnBrk="0" hangingPunct="0">
              <a:spcBef>
                <a:spcPct val="50000"/>
              </a:spcBef>
            </a:pPr>
            <a:r>
              <a:rPr lang="en-US" sz="800" b="1">
                <a:latin typeface="Tahoma" charset="0"/>
                <a:cs typeface="Arial" charset="0"/>
              </a:rPr>
              <a:t>AGRICULTORES</a:t>
            </a:r>
            <a:endParaRPr lang="es-PE" sz="800" b="1">
              <a:latin typeface="Tahoma" charset="0"/>
              <a:cs typeface="Arial" charset="0"/>
            </a:endParaRPr>
          </a:p>
        </p:txBody>
      </p:sp>
      <p:sp>
        <p:nvSpPr>
          <p:cNvPr id="14348" name="Text Box 31"/>
          <p:cNvSpPr txBox="1">
            <a:spLocks noChangeArrowheads="1"/>
          </p:cNvSpPr>
          <p:nvPr/>
        </p:nvSpPr>
        <p:spPr bwMode="auto">
          <a:xfrm>
            <a:off x="5940425" y="6021388"/>
            <a:ext cx="1295400" cy="336550"/>
          </a:xfrm>
          <a:prstGeom prst="rect">
            <a:avLst/>
          </a:prstGeom>
          <a:noFill/>
          <a:ln w="9525">
            <a:noFill/>
            <a:miter lim="800000"/>
            <a:headEnd/>
            <a:tailEnd/>
          </a:ln>
        </p:spPr>
        <p:txBody>
          <a:bodyPr>
            <a:spAutoFit/>
          </a:bodyPr>
          <a:lstStyle/>
          <a:p>
            <a:pPr algn="ctr" eaLnBrk="0" hangingPunct="0">
              <a:spcBef>
                <a:spcPct val="50000"/>
              </a:spcBef>
            </a:pPr>
            <a:r>
              <a:rPr lang="en-US" sz="800" b="1">
                <a:latin typeface="Tahoma" charset="0"/>
                <a:cs typeface="Arial" charset="0"/>
              </a:rPr>
              <a:t>CONSUMIDORES DIRECTOS</a:t>
            </a:r>
            <a:endParaRPr lang="es-PE" sz="800" b="1">
              <a:latin typeface="Tahoma" charset="0"/>
              <a:cs typeface="Arial" charset="0"/>
            </a:endParaRPr>
          </a:p>
        </p:txBody>
      </p:sp>
      <p:sp>
        <p:nvSpPr>
          <p:cNvPr id="14349" name="Text Box 32"/>
          <p:cNvSpPr txBox="1">
            <a:spLocks noChangeArrowheads="1"/>
          </p:cNvSpPr>
          <p:nvPr/>
        </p:nvSpPr>
        <p:spPr bwMode="auto">
          <a:xfrm>
            <a:off x="1908175" y="2060575"/>
            <a:ext cx="1066800" cy="214313"/>
          </a:xfrm>
          <a:prstGeom prst="rect">
            <a:avLst/>
          </a:prstGeom>
          <a:noFill/>
          <a:ln w="9525">
            <a:noFill/>
            <a:miter lim="800000"/>
            <a:headEnd/>
            <a:tailEnd/>
          </a:ln>
        </p:spPr>
        <p:txBody>
          <a:bodyPr>
            <a:spAutoFit/>
          </a:bodyPr>
          <a:lstStyle/>
          <a:p>
            <a:pPr eaLnBrk="0" hangingPunct="0">
              <a:spcBef>
                <a:spcPct val="50000"/>
              </a:spcBef>
            </a:pPr>
            <a:r>
              <a:rPr lang="en-US" sz="800" b="1">
                <a:latin typeface="Tahoma" charset="0"/>
                <a:cs typeface="Arial" charset="0"/>
              </a:rPr>
              <a:t>REFINERIAS</a:t>
            </a:r>
            <a:endParaRPr lang="es-PE" sz="800" b="1">
              <a:latin typeface="Tahoma" charset="0"/>
              <a:cs typeface="Arial" charset="0"/>
            </a:endParaRPr>
          </a:p>
        </p:txBody>
      </p:sp>
      <p:sp>
        <p:nvSpPr>
          <p:cNvPr id="14350" name="Text Box 33"/>
          <p:cNvSpPr txBox="1">
            <a:spLocks noChangeArrowheads="1"/>
          </p:cNvSpPr>
          <p:nvPr/>
        </p:nvSpPr>
        <p:spPr bwMode="auto">
          <a:xfrm>
            <a:off x="0" y="2924175"/>
            <a:ext cx="1042988" cy="336550"/>
          </a:xfrm>
          <a:prstGeom prst="rect">
            <a:avLst/>
          </a:prstGeom>
          <a:noFill/>
          <a:ln w="9525">
            <a:noFill/>
            <a:miter lim="800000"/>
            <a:headEnd/>
            <a:tailEnd/>
          </a:ln>
        </p:spPr>
        <p:txBody>
          <a:bodyPr>
            <a:spAutoFit/>
          </a:bodyPr>
          <a:lstStyle/>
          <a:p>
            <a:pPr algn="ctr" eaLnBrk="0" hangingPunct="0">
              <a:spcBef>
                <a:spcPct val="50000"/>
              </a:spcBef>
            </a:pPr>
            <a:r>
              <a:rPr lang="en-US" sz="800" b="1">
                <a:latin typeface="Tahoma" charset="0"/>
                <a:cs typeface="Arial" charset="0"/>
              </a:rPr>
              <a:t>IMPORTADORES  B100</a:t>
            </a:r>
            <a:endParaRPr lang="es-PE" sz="800" b="1">
              <a:latin typeface="Tahoma" charset="0"/>
              <a:cs typeface="Arial" charset="0"/>
            </a:endParaRPr>
          </a:p>
        </p:txBody>
      </p:sp>
      <p:sp>
        <p:nvSpPr>
          <p:cNvPr id="14351" name="Text Box 34"/>
          <p:cNvSpPr txBox="1">
            <a:spLocks noChangeArrowheads="1"/>
          </p:cNvSpPr>
          <p:nvPr/>
        </p:nvSpPr>
        <p:spPr bwMode="auto">
          <a:xfrm>
            <a:off x="4067175" y="2133600"/>
            <a:ext cx="1371600" cy="336550"/>
          </a:xfrm>
          <a:prstGeom prst="rect">
            <a:avLst/>
          </a:prstGeom>
          <a:noFill/>
          <a:ln w="9525">
            <a:noFill/>
            <a:miter lim="800000"/>
            <a:headEnd/>
            <a:tailEnd/>
          </a:ln>
        </p:spPr>
        <p:txBody>
          <a:bodyPr>
            <a:spAutoFit/>
          </a:bodyPr>
          <a:lstStyle/>
          <a:p>
            <a:pPr algn="ctr" eaLnBrk="0" hangingPunct="0">
              <a:spcBef>
                <a:spcPct val="50000"/>
              </a:spcBef>
            </a:pPr>
            <a:r>
              <a:rPr lang="en-US" sz="800" b="1">
                <a:latin typeface="Tahoma" charset="0"/>
                <a:cs typeface="Arial" charset="0"/>
              </a:rPr>
              <a:t>PLANTA DE ALMACENAMIENTO</a:t>
            </a:r>
            <a:endParaRPr lang="es-PE" sz="800" b="1">
              <a:latin typeface="Tahoma" charset="0"/>
              <a:cs typeface="Arial" charset="0"/>
            </a:endParaRPr>
          </a:p>
        </p:txBody>
      </p:sp>
      <p:sp>
        <p:nvSpPr>
          <p:cNvPr id="14352" name="Text Box 35"/>
          <p:cNvSpPr txBox="1">
            <a:spLocks noChangeArrowheads="1"/>
          </p:cNvSpPr>
          <p:nvPr/>
        </p:nvSpPr>
        <p:spPr bwMode="auto">
          <a:xfrm>
            <a:off x="5076825" y="2565400"/>
            <a:ext cx="1168400" cy="336550"/>
          </a:xfrm>
          <a:prstGeom prst="rect">
            <a:avLst/>
          </a:prstGeom>
          <a:noFill/>
          <a:ln w="9525">
            <a:noFill/>
            <a:miter lim="800000"/>
            <a:headEnd/>
            <a:tailEnd/>
          </a:ln>
        </p:spPr>
        <p:txBody>
          <a:bodyPr>
            <a:spAutoFit/>
          </a:bodyPr>
          <a:lstStyle/>
          <a:p>
            <a:pPr algn="ctr" eaLnBrk="0" hangingPunct="0">
              <a:spcBef>
                <a:spcPct val="50000"/>
              </a:spcBef>
            </a:pPr>
            <a:r>
              <a:rPr lang="en-US" sz="800" b="1">
                <a:solidFill>
                  <a:srgbClr val="FF0000"/>
                </a:solidFill>
                <a:latin typeface="Tahoma" charset="0"/>
                <a:cs typeface="Arial" charset="0"/>
              </a:rPr>
              <a:t>DISTRIBUIDORES MAYORISTAS</a:t>
            </a:r>
            <a:endParaRPr lang="es-PE" sz="800" b="1">
              <a:solidFill>
                <a:srgbClr val="FF0000"/>
              </a:solidFill>
              <a:latin typeface="Tahoma" charset="0"/>
              <a:cs typeface="Arial" charset="0"/>
            </a:endParaRPr>
          </a:p>
        </p:txBody>
      </p:sp>
      <p:sp>
        <p:nvSpPr>
          <p:cNvPr id="14353" name="Text Box 36"/>
          <p:cNvSpPr txBox="1">
            <a:spLocks noChangeArrowheads="1"/>
          </p:cNvSpPr>
          <p:nvPr/>
        </p:nvSpPr>
        <p:spPr bwMode="auto">
          <a:xfrm>
            <a:off x="7696200" y="2120900"/>
            <a:ext cx="1066800" cy="336550"/>
          </a:xfrm>
          <a:prstGeom prst="rect">
            <a:avLst/>
          </a:prstGeom>
          <a:noFill/>
          <a:ln w="9525">
            <a:noFill/>
            <a:miter lim="800000"/>
            <a:headEnd/>
            <a:tailEnd/>
          </a:ln>
        </p:spPr>
        <p:txBody>
          <a:bodyPr>
            <a:spAutoFit/>
          </a:bodyPr>
          <a:lstStyle/>
          <a:p>
            <a:pPr algn="ctr" eaLnBrk="0" hangingPunct="0">
              <a:spcBef>
                <a:spcPct val="50000"/>
              </a:spcBef>
            </a:pPr>
            <a:r>
              <a:rPr lang="en-US" sz="800" b="1">
                <a:latin typeface="Tahoma" charset="0"/>
                <a:cs typeface="Arial" charset="0"/>
              </a:rPr>
              <a:t>ESTACIONES DE SERVICIOS</a:t>
            </a:r>
            <a:endParaRPr lang="es-PE" sz="800" b="1">
              <a:latin typeface="Tahoma" charset="0"/>
              <a:cs typeface="Arial" charset="0"/>
            </a:endParaRPr>
          </a:p>
        </p:txBody>
      </p:sp>
      <p:sp>
        <p:nvSpPr>
          <p:cNvPr id="14354" name="Text Box 37"/>
          <p:cNvSpPr txBox="1">
            <a:spLocks noChangeArrowheads="1"/>
          </p:cNvSpPr>
          <p:nvPr/>
        </p:nvSpPr>
        <p:spPr bwMode="auto">
          <a:xfrm>
            <a:off x="7956550" y="5013325"/>
            <a:ext cx="914400" cy="214313"/>
          </a:xfrm>
          <a:prstGeom prst="rect">
            <a:avLst/>
          </a:prstGeom>
          <a:noFill/>
          <a:ln w="9525">
            <a:noFill/>
            <a:miter lim="800000"/>
            <a:headEnd/>
            <a:tailEnd/>
          </a:ln>
        </p:spPr>
        <p:txBody>
          <a:bodyPr>
            <a:spAutoFit/>
          </a:bodyPr>
          <a:lstStyle/>
          <a:p>
            <a:pPr eaLnBrk="0" hangingPunct="0">
              <a:spcBef>
                <a:spcPct val="50000"/>
              </a:spcBef>
            </a:pPr>
            <a:r>
              <a:rPr lang="en-US" sz="800" b="1">
                <a:latin typeface="Tahoma" charset="0"/>
                <a:cs typeface="Arial" charset="0"/>
              </a:rPr>
              <a:t>USUARIOS</a:t>
            </a:r>
            <a:endParaRPr lang="es-PE" sz="800" b="1">
              <a:latin typeface="Tahoma" charset="0"/>
              <a:cs typeface="Arial" charset="0"/>
            </a:endParaRPr>
          </a:p>
        </p:txBody>
      </p:sp>
      <p:sp>
        <p:nvSpPr>
          <p:cNvPr id="14355" name="Text Box 38"/>
          <p:cNvSpPr txBox="1">
            <a:spLocks noChangeArrowheads="1"/>
          </p:cNvSpPr>
          <p:nvPr/>
        </p:nvSpPr>
        <p:spPr bwMode="auto">
          <a:xfrm>
            <a:off x="6227763" y="2852738"/>
            <a:ext cx="1143000" cy="214312"/>
          </a:xfrm>
          <a:prstGeom prst="rect">
            <a:avLst/>
          </a:prstGeom>
          <a:noFill/>
          <a:ln w="9525">
            <a:noFill/>
            <a:miter lim="800000"/>
            <a:headEnd/>
            <a:tailEnd/>
          </a:ln>
        </p:spPr>
        <p:txBody>
          <a:bodyPr>
            <a:spAutoFit/>
          </a:bodyPr>
          <a:lstStyle/>
          <a:p>
            <a:pPr eaLnBrk="0" hangingPunct="0">
              <a:spcBef>
                <a:spcPct val="50000"/>
              </a:spcBef>
            </a:pPr>
            <a:r>
              <a:rPr lang="es-PE" sz="800" b="1">
                <a:latin typeface="Tahoma" charset="0"/>
                <a:cs typeface="Arial" charset="0"/>
              </a:rPr>
              <a:t>TRANSPORTE</a:t>
            </a:r>
          </a:p>
        </p:txBody>
      </p:sp>
      <p:sp>
        <p:nvSpPr>
          <p:cNvPr id="14356" name="AutoShape 40"/>
          <p:cNvSpPr>
            <a:spLocks noChangeArrowheads="1"/>
          </p:cNvSpPr>
          <p:nvPr/>
        </p:nvSpPr>
        <p:spPr bwMode="auto">
          <a:xfrm>
            <a:off x="3276600" y="2636838"/>
            <a:ext cx="381000" cy="358775"/>
          </a:xfrm>
          <a:prstGeom prst="rightArrow">
            <a:avLst>
              <a:gd name="adj1" fmla="val 50000"/>
              <a:gd name="adj2" fmla="val 26549"/>
            </a:avLst>
          </a:prstGeom>
          <a:solidFill>
            <a:srgbClr val="FFFFFF"/>
          </a:solidFill>
          <a:ln w="9525">
            <a:solidFill>
              <a:srgbClr val="000000"/>
            </a:solidFill>
            <a:miter lim="800000"/>
            <a:headEnd/>
            <a:tailEnd/>
          </a:ln>
        </p:spPr>
        <p:txBody>
          <a:bodyPr/>
          <a:lstStyle/>
          <a:p>
            <a:pPr eaLnBrk="0" hangingPunct="0"/>
            <a:r>
              <a:rPr lang="en-US" sz="900" b="1">
                <a:latin typeface="Tahoma" charset="0"/>
                <a:cs typeface="Arial" charset="0"/>
              </a:rPr>
              <a:t>D2</a:t>
            </a:r>
            <a:endParaRPr lang="es-PE" sz="900" b="1">
              <a:latin typeface="Tahoma" charset="0"/>
              <a:cs typeface="Arial" charset="0"/>
            </a:endParaRPr>
          </a:p>
        </p:txBody>
      </p:sp>
      <p:sp>
        <p:nvSpPr>
          <p:cNvPr id="14357" name="Text Box 41"/>
          <p:cNvSpPr txBox="1">
            <a:spLocks noChangeArrowheads="1"/>
          </p:cNvSpPr>
          <p:nvPr/>
        </p:nvSpPr>
        <p:spPr bwMode="auto">
          <a:xfrm>
            <a:off x="250825" y="1412875"/>
            <a:ext cx="8610600" cy="366713"/>
          </a:xfrm>
          <a:prstGeom prst="rect">
            <a:avLst/>
          </a:prstGeom>
          <a:noFill/>
          <a:ln w="9525">
            <a:noFill/>
            <a:miter lim="800000"/>
            <a:headEnd/>
            <a:tailEnd/>
          </a:ln>
        </p:spPr>
        <p:txBody>
          <a:bodyPr>
            <a:spAutoFit/>
          </a:bodyPr>
          <a:lstStyle/>
          <a:p>
            <a:pPr eaLnBrk="0" hangingPunct="0">
              <a:spcBef>
                <a:spcPct val="50000"/>
              </a:spcBef>
            </a:pPr>
            <a:r>
              <a:rPr lang="en-US" b="1">
                <a:solidFill>
                  <a:schemeClr val="accent2"/>
                </a:solidFill>
                <a:latin typeface="Arial Black" pitchFamily="34" charset="0"/>
                <a:cs typeface="Arial" charset="0"/>
              </a:rPr>
              <a:t>CADENA DE COMERCIALIZACIÓN: MEZCLA B 100 con DIESEL 2</a:t>
            </a:r>
            <a:endParaRPr lang="es-PE" b="1">
              <a:solidFill>
                <a:schemeClr val="accent2"/>
              </a:solidFill>
              <a:latin typeface="Arial Black" pitchFamily="34" charset="0"/>
              <a:cs typeface="Arial" charset="0"/>
            </a:endParaRPr>
          </a:p>
        </p:txBody>
      </p:sp>
      <p:sp>
        <p:nvSpPr>
          <p:cNvPr id="14358" name="Text Box 49"/>
          <p:cNvSpPr txBox="1">
            <a:spLocks noChangeArrowheads="1"/>
          </p:cNvSpPr>
          <p:nvPr/>
        </p:nvSpPr>
        <p:spPr bwMode="auto">
          <a:xfrm>
            <a:off x="4267200" y="4940300"/>
            <a:ext cx="533400" cy="228600"/>
          </a:xfrm>
          <a:prstGeom prst="rect">
            <a:avLst/>
          </a:prstGeom>
          <a:noFill/>
          <a:ln w="9525">
            <a:noFill/>
            <a:miter lim="800000"/>
            <a:headEnd/>
            <a:tailEnd/>
          </a:ln>
        </p:spPr>
        <p:txBody>
          <a:bodyPr>
            <a:spAutoFit/>
          </a:bodyPr>
          <a:lstStyle/>
          <a:p>
            <a:pPr eaLnBrk="0" hangingPunct="0">
              <a:spcBef>
                <a:spcPct val="50000"/>
              </a:spcBef>
            </a:pPr>
            <a:r>
              <a:rPr lang="en-US" sz="900" b="1">
                <a:latin typeface="Tahoma" charset="0"/>
                <a:cs typeface="Arial" charset="0"/>
              </a:rPr>
              <a:t>B100</a:t>
            </a:r>
            <a:endParaRPr lang="es-PE" sz="900" b="1">
              <a:latin typeface="Tahoma" charset="0"/>
              <a:cs typeface="Arial" charset="0"/>
            </a:endParaRPr>
          </a:p>
        </p:txBody>
      </p:sp>
      <p:pic>
        <p:nvPicPr>
          <p:cNvPr id="14359" name="Picture 51"/>
          <p:cNvPicPr>
            <a:picLocks noChangeAspect="1" noChangeArrowheads="1"/>
          </p:cNvPicPr>
          <p:nvPr/>
        </p:nvPicPr>
        <p:blipFill>
          <a:blip r:embed="rId10"/>
          <a:srcRect/>
          <a:stretch>
            <a:fillRect/>
          </a:stretch>
        </p:blipFill>
        <p:spPr bwMode="auto">
          <a:xfrm>
            <a:off x="1476375" y="2349500"/>
            <a:ext cx="1800225" cy="1409700"/>
          </a:xfrm>
          <a:prstGeom prst="rect">
            <a:avLst/>
          </a:prstGeom>
          <a:noFill/>
          <a:ln w="9525">
            <a:noFill/>
            <a:miter lim="800000"/>
            <a:headEnd/>
            <a:tailEnd/>
          </a:ln>
        </p:spPr>
      </p:pic>
      <p:sp>
        <p:nvSpPr>
          <p:cNvPr id="14360" name="AutoShape 52"/>
          <p:cNvSpPr>
            <a:spLocks noChangeArrowheads="1"/>
          </p:cNvSpPr>
          <p:nvPr/>
        </p:nvSpPr>
        <p:spPr bwMode="auto">
          <a:xfrm>
            <a:off x="2484438" y="3933825"/>
            <a:ext cx="215900" cy="503238"/>
          </a:xfrm>
          <a:prstGeom prst="upArrow">
            <a:avLst>
              <a:gd name="adj1" fmla="val 50000"/>
              <a:gd name="adj2" fmla="val 58272"/>
            </a:avLst>
          </a:prstGeom>
          <a:solidFill>
            <a:srgbClr val="FFFFFF"/>
          </a:solidFill>
          <a:ln w="9525">
            <a:solidFill>
              <a:srgbClr val="000000"/>
            </a:solidFill>
            <a:miter lim="800000"/>
            <a:headEnd/>
            <a:tailEnd/>
          </a:ln>
        </p:spPr>
        <p:txBody>
          <a:bodyPr/>
          <a:lstStyle/>
          <a:p>
            <a:endParaRPr lang="es-PE"/>
          </a:p>
        </p:txBody>
      </p:sp>
      <p:pic>
        <p:nvPicPr>
          <p:cNvPr id="14361" name="Picture 53"/>
          <p:cNvPicPr>
            <a:picLocks noChangeAspect="1" noChangeArrowheads="1"/>
          </p:cNvPicPr>
          <p:nvPr/>
        </p:nvPicPr>
        <p:blipFill>
          <a:blip r:embed="rId8"/>
          <a:srcRect/>
          <a:stretch>
            <a:fillRect/>
          </a:stretch>
        </p:blipFill>
        <p:spPr bwMode="auto">
          <a:xfrm rot="-1812643">
            <a:off x="2771775" y="4076700"/>
            <a:ext cx="762000" cy="379413"/>
          </a:xfrm>
          <a:prstGeom prst="rect">
            <a:avLst/>
          </a:prstGeom>
          <a:noFill/>
          <a:ln w="1">
            <a:noFill/>
            <a:miter lim="800000"/>
            <a:headEnd/>
            <a:tailEnd/>
          </a:ln>
        </p:spPr>
      </p:pic>
      <p:sp>
        <p:nvSpPr>
          <p:cNvPr id="14362" name="AutoShape 58"/>
          <p:cNvSpPr>
            <a:spLocks noChangeArrowheads="1"/>
          </p:cNvSpPr>
          <p:nvPr/>
        </p:nvSpPr>
        <p:spPr bwMode="auto">
          <a:xfrm>
            <a:off x="971550" y="3141663"/>
            <a:ext cx="304800" cy="200025"/>
          </a:xfrm>
          <a:prstGeom prst="rightArrow">
            <a:avLst>
              <a:gd name="adj1" fmla="val 50000"/>
              <a:gd name="adj2" fmla="val 38095"/>
            </a:avLst>
          </a:prstGeom>
          <a:solidFill>
            <a:srgbClr val="FFFFFF"/>
          </a:solidFill>
          <a:ln w="9525">
            <a:solidFill>
              <a:srgbClr val="000000"/>
            </a:solidFill>
            <a:miter lim="800000"/>
            <a:headEnd/>
            <a:tailEnd/>
          </a:ln>
        </p:spPr>
        <p:txBody>
          <a:bodyPr/>
          <a:lstStyle/>
          <a:p>
            <a:pPr eaLnBrk="0" hangingPunct="0"/>
            <a:endParaRPr lang="es-PE" sz="900" b="1">
              <a:latin typeface="Tahoma" charset="0"/>
              <a:cs typeface="Arial" charset="0"/>
            </a:endParaRPr>
          </a:p>
        </p:txBody>
      </p:sp>
      <p:pic>
        <p:nvPicPr>
          <p:cNvPr id="14363" name="Picture 67"/>
          <p:cNvPicPr>
            <a:picLocks noChangeAspect="1" noChangeArrowheads="1"/>
          </p:cNvPicPr>
          <p:nvPr/>
        </p:nvPicPr>
        <p:blipFill>
          <a:blip r:embed="rId11"/>
          <a:srcRect/>
          <a:stretch>
            <a:fillRect/>
          </a:stretch>
        </p:blipFill>
        <p:spPr bwMode="auto">
          <a:xfrm>
            <a:off x="2051050" y="4941888"/>
            <a:ext cx="1584325" cy="1211262"/>
          </a:xfrm>
          <a:prstGeom prst="rect">
            <a:avLst/>
          </a:prstGeom>
          <a:noFill/>
          <a:ln w="9525">
            <a:noFill/>
            <a:miter lim="800000"/>
            <a:headEnd/>
            <a:tailEnd/>
          </a:ln>
        </p:spPr>
      </p:pic>
      <p:sp>
        <p:nvSpPr>
          <p:cNvPr id="14364" name="Text Box 68"/>
          <p:cNvSpPr txBox="1">
            <a:spLocks noChangeArrowheads="1"/>
          </p:cNvSpPr>
          <p:nvPr/>
        </p:nvSpPr>
        <p:spPr bwMode="auto">
          <a:xfrm>
            <a:off x="2195513" y="4581525"/>
            <a:ext cx="1441450" cy="336550"/>
          </a:xfrm>
          <a:prstGeom prst="rect">
            <a:avLst/>
          </a:prstGeom>
          <a:noFill/>
          <a:ln w="9525">
            <a:noFill/>
            <a:miter lim="800000"/>
            <a:headEnd/>
            <a:tailEnd/>
          </a:ln>
        </p:spPr>
        <p:txBody>
          <a:bodyPr>
            <a:spAutoFit/>
          </a:bodyPr>
          <a:lstStyle/>
          <a:p>
            <a:pPr eaLnBrk="0" hangingPunct="0">
              <a:spcBef>
                <a:spcPct val="50000"/>
              </a:spcBef>
            </a:pPr>
            <a:r>
              <a:rPr lang="en-US" sz="800" b="1">
                <a:latin typeface="Tahoma" charset="0"/>
                <a:cs typeface="Arial" charset="0"/>
              </a:rPr>
              <a:t>PLANTAS DE PRODUCCION B100</a:t>
            </a:r>
            <a:endParaRPr lang="es-PE" sz="800" b="1">
              <a:latin typeface="Tahoma" charset="0"/>
              <a:cs typeface="Arial" charset="0"/>
            </a:endParaRPr>
          </a:p>
        </p:txBody>
      </p:sp>
      <p:sp>
        <p:nvSpPr>
          <p:cNvPr id="14365" name="AutoShape 69"/>
          <p:cNvSpPr>
            <a:spLocks noChangeArrowheads="1"/>
          </p:cNvSpPr>
          <p:nvPr/>
        </p:nvSpPr>
        <p:spPr bwMode="auto">
          <a:xfrm>
            <a:off x="1547813" y="5445125"/>
            <a:ext cx="304800" cy="200025"/>
          </a:xfrm>
          <a:prstGeom prst="rightArrow">
            <a:avLst>
              <a:gd name="adj1" fmla="val 50000"/>
              <a:gd name="adj2" fmla="val 38095"/>
            </a:avLst>
          </a:prstGeom>
          <a:solidFill>
            <a:srgbClr val="FFFFFF"/>
          </a:solidFill>
          <a:ln w="9525">
            <a:solidFill>
              <a:srgbClr val="000000"/>
            </a:solidFill>
            <a:miter lim="800000"/>
            <a:headEnd/>
            <a:tailEnd/>
          </a:ln>
        </p:spPr>
        <p:txBody>
          <a:bodyPr/>
          <a:lstStyle/>
          <a:p>
            <a:pPr eaLnBrk="0" hangingPunct="0"/>
            <a:endParaRPr lang="es-PE" sz="900" b="1">
              <a:latin typeface="Tahoma" charset="0"/>
              <a:cs typeface="Arial" charset="0"/>
            </a:endParaRPr>
          </a:p>
        </p:txBody>
      </p:sp>
      <p:sp>
        <p:nvSpPr>
          <p:cNvPr id="14366" name="AutoShape 72"/>
          <p:cNvSpPr>
            <a:spLocks noChangeArrowheads="1"/>
          </p:cNvSpPr>
          <p:nvPr/>
        </p:nvSpPr>
        <p:spPr bwMode="auto">
          <a:xfrm>
            <a:off x="4067175" y="5589588"/>
            <a:ext cx="1368425" cy="73025"/>
          </a:xfrm>
          <a:prstGeom prst="rightArrow">
            <a:avLst>
              <a:gd name="adj1" fmla="val 50000"/>
              <a:gd name="adj2" fmla="val 468478"/>
            </a:avLst>
          </a:prstGeom>
          <a:solidFill>
            <a:srgbClr val="FFFFFF"/>
          </a:solidFill>
          <a:ln w="9525">
            <a:solidFill>
              <a:srgbClr val="000000"/>
            </a:solidFill>
            <a:miter lim="800000"/>
            <a:headEnd/>
            <a:tailEnd/>
          </a:ln>
        </p:spPr>
        <p:txBody>
          <a:bodyPr/>
          <a:lstStyle/>
          <a:p>
            <a:pPr eaLnBrk="0" hangingPunct="0"/>
            <a:endParaRPr lang="es-PE" sz="900" b="1">
              <a:latin typeface="Tahoma" charset="0"/>
              <a:cs typeface="Arial" charset="0"/>
            </a:endParaRPr>
          </a:p>
        </p:txBody>
      </p:sp>
      <p:sp>
        <p:nvSpPr>
          <p:cNvPr id="14367" name="AutoShape 74"/>
          <p:cNvSpPr>
            <a:spLocks noChangeArrowheads="1"/>
          </p:cNvSpPr>
          <p:nvPr/>
        </p:nvSpPr>
        <p:spPr bwMode="auto">
          <a:xfrm>
            <a:off x="5724525" y="3429000"/>
            <a:ext cx="1584325" cy="71438"/>
          </a:xfrm>
          <a:prstGeom prst="rightArrow">
            <a:avLst>
              <a:gd name="adj1" fmla="val 50000"/>
              <a:gd name="adj2" fmla="val 554441"/>
            </a:avLst>
          </a:prstGeom>
          <a:solidFill>
            <a:srgbClr val="FFFFFF"/>
          </a:solidFill>
          <a:ln w="9525">
            <a:solidFill>
              <a:srgbClr val="000000"/>
            </a:solidFill>
            <a:miter lim="800000"/>
            <a:headEnd/>
            <a:tailEnd/>
          </a:ln>
        </p:spPr>
        <p:txBody>
          <a:bodyPr/>
          <a:lstStyle/>
          <a:p>
            <a:pPr eaLnBrk="0" hangingPunct="0"/>
            <a:endParaRPr lang="es-PE" sz="900" b="1">
              <a:latin typeface="Tahoma" charset="0"/>
              <a:cs typeface="Arial" charset="0"/>
            </a:endParaRPr>
          </a:p>
        </p:txBody>
      </p:sp>
      <p:sp>
        <p:nvSpPr>
          <p:cNvPr id="14368" name="AutoShape 75"/>
          <p:cNvSpPr>
            <a:spLocks noChangeArrowheads="1"/>
          </p:cNvSpPr>
          <p:nvPr/>
        </p:nvSpPr>
        <p:spPr bwMode="auto">
          <a:xfrm>
            <a:off x="3276600" y="2997200"/>
            <a:ext cx="596900" cy="287338"/>
          </a:xfrm>
          <a:prstGeom prst="rightArrow">
            <a:avLst>
              <a:gd name="adj1" fmla="val 50000"/>
              <a:gd name="adj2" fmla="val 51934"/>
            </a:avLst>
          </a:prstGeom>
          <a:solidFill>
            <a:srgbClr val="FFFFFF"/>
          </a:solidFill>
          <a:ln w="9525">
            <a:solidFill>
              <a:srgbClr val="000000"/>
            </a:solidFill>
            <a:miter lim="800000"/>
            <a:headEnd/>
            <a:tailEnd/>
          </a:ln>
        </p:spPr>
        <p:txBody>
          <a:bodyPr/>
          <a:lstStyle/>
          <a:p>
            <a:pPr eaLnBrk="0" hangingPunct="0"/>
            <a:r>
              <a:rPr lang="en-US" sz="900" b="1">
                <a:latin typeface="Tahoma" charset="0"/>
                <a:cs typeface="Arial" charset="0"/>
              </a:rPr>
              <a:t>DB2</a:t>
            </a:r>
            <a:endParaRPr lang="es-PE" sz="900" b="1">
              <a:latin typeface="Tahoma" charset="0"/>
              <a:cs typeface="Arial" charset="0"/>
            </a:endParaRPr>
          </a:p>
        </p:txBody>
      </p:sp>
      <p:sp>
        <p:nvSpPr>
          <p:cNvPr id="14369" name="AutoShape 76"/>
          <p:cNvSpPr>
            <a:spLocks noChangeArrowheads="1"/>
          </p:cNvSpPr>
          <p:nvPr/>
        </p:nvSpPr>
        <p:spPr bwMode="auto">
          <a:xfrm rot="10800000">
            <a:off x="8172450" y="3860800"/>
            <a:ext cx="215900" cy="431800"/>
          </a:xfrm>
          <a:prstGeom prst="upArrow">
            <a:avLst>
              <a:gd name="adj1" fmla="val 50000"/>
              <a:gd name="adj2" fmla="val 50000"/>
            </a:avLst>
          </a:prstGeom>
          <a:solidFill>
            <a:srgbClr val="FFFFFF"/>
          </a:solidFill>
          <a:ln w="9525">
            <a:solidFill>
              <a:srgbClr val="000000"/>
            </a:solidFill>
            <a:miter lim="800000"/>
            <a:headEnd/>
            <a:tailEnd/>
          </a:ln>
        </p:spPr>
        <p:txBody>
          <a:bodyPr/>
          <a:lstStyle/>
          <a:p>
            <a:endParaRPr lang="es-PE"/>
          </a:p>
        </p:txBody>
      </p:sp>
      <p:sp>
        <p:nvSpPr>
          <p:cNvPr id="14370" name="AutoShape 77"/>
          <p:cNvSpPr>
            <a:spLocks noChangeArrowheads="1"/>
          </p:cNvSpPr>
          <p:nvPr/>
        </p:nvSpPr>
        <p:spPr bwMode="auto">
          <a:xfrm rot="3011666">
            <a:off x="5652294" y="4582319"/>
            <a:ext cx="936625" cy="71437"/>
          </a:xfrm>
          <a:prstGeom prst="rightArrow">
            <a:avLst>
              <a:gd name="adj1" fmla="val 50000"/>
              <a:gd name="adj2" fmla="val 327780"/>
            </a:avLst>
          </a:prstGeom>
          <a:solidFill>
            <a:srgbClr val="FFFFFF"/>
          </a:solidFill>
          <a:ln w="9525">
            <a:solidFill>
              <a:srgbClr val="000000"/>
            </a:solidFill>
            <a:miter lim="800000"/>
            <a:headEnd/>
            <a:tailEnd/>
          </a:ln>
        </p:spPr>
        <p:txBody>
          <a:bodyPr rot="10800000" vert="eaVert"/>
          <a:lstStyle/>
          <a:p>
            <a:pPr eaLnBrk="0" hangingPunct="0"/>
            <a:endParaRPr lang="es-PE" sz="900" b="1">
              <a:latin typeface="Tahoma" charset="0"/>
              <a:cs typeface="Arial" charset="0"/>
            </a:endParaRPr>
          </a:p>
        </p:txBody>
      </p:sp>
      <p:pic>
        <p:nvPicPr>
          <p:cNvPr id="14371" name="Picture 79"/>
          <p:cNvPicPr>
            <a:picLocks noChangeAspect="1" noChangeArrowheads="1"/>
          </p:cNvPicPr>
          <p:nvPr/>
        </p:nvPicPr>
        <p:blipFill>
          <a:blip r:embed="rId9"/>
          <a:srcRect/>
          <a:stretch>
            <a:fillRect/>
          </a:stretch>
        </p:blipFill>
        <p:spPr bwMode="auto">
          <a:xfrm rot="2970537">
            <a:off x="5940425" y="4221163"/>
            <a:ext cx="762000" cy="368300"/>
          </a:xfrm>
          <a:prstGeom prst="rect">
            <a:avLst/>
          </a:prstGeom>
          <a:noFill/>
          <a:ln w="1">
            <a:noFill/>
            <a:miter lim="800000"/>
            <a:headEnd/>
            <a:tailEnd/>
          </a:ln>
        </p:spPr>
      </p:pic>
      <p:sp>
        <p:nvSpPr>
          <p:cNvPr id="14372" name="AutoShape 80"/>
          <p:cNvSpPr>
            <a:spLocks noChangeArrowheads="1"/>
          </p:cNvSpPr>
          <p:nvPr/>
        </p:nvSpPr>
        <p:spPr bwMode="auto">
          <a:xfrm rot="-1509864">
            <a:off x="3203575" y="4292600"/>
            <a:ext cx="719138" cy="144463"/>
          </a:xfrm>
          <a:prstGeom prst="rightArrow">
            <a:avLst>
              <a:gd name="adj1" fmla="val 50000"/>
              <a:gd name="adj2" fmla="val 124450"/>
            </a:avLst>
          </a:prstGeom>
          <a:solidFill>
            <a:srgbClr val="FFFFFF"/>
          </a:solidFill>
          <a:ln w="9525">
            <a:solidFill>
              <a:srgbClr val="000000"/>
            </a:solidFill>
            <a:miter lim="800000"/>
            <a:headEnd/>
            <a:tailEnd/>
          </a:ln>
        </p:spPr>
        <p:txBody>
          <a:bodyPr/>
          <a:lstStyle/>
          <a:p>
            <a:pPr eaLnBrk="0" hangingPunct="0"/>
            <a:endParaRPr lang="es-PE" sz="900" b="1">
              <a:latin typeface="Tahoma" charset="0"/>
              <a:cs typeface="Arial" charset="0"/>
            </a:endParaRPr>
          </a:p>
        </p:txBody>
      </p:sp>
      <p:sp>
        <p:nvSpPr>
          <p:cNvPr id="14373" name="AutoShape 81"/>
          <p:cNvSpPr>
            <a:spLocks noChangeArrowheads="1"/>
          </p:cNvSpPr>
          <p:nvPr/>
        </p:nvSpPr>
        <p:spPr bwMode="auto">
          <a:xfrm>
            <a:off x="5651500" y="3500438"/>
            <a:ext cx="504825" cy="288925"/>
          </a:xfrm>
          <a:prstGeom prst="rightArrow">
            <a:avLst>
              <a:gd name="adj1" fmla="val 50000"/>
              <a:gd name="adj2" fmla="val 43681"/>
            </a:avLst>
          </a:prstGeom>
          <a:solidFill>
            <a:srgbClr val="FFFFFF"/>
          </a:solidFill>
          <a:ln w="9525">
            <a:solidFill>
              <a:srgbClr val="000000"/>
            </a:solidFill>
            <a:miter lim="800000"/>
            <a:headEnd/>
            <a:tailEnd/>
          </a:ln>
        </p:spPr>
        <p:txBody>
          <a:bodyPr/>
          <a:lstStyle/>
          <a:p>
            <a:pPr eaLnBrk="0" hangingPunct="0"/>
            <a:r>
              <a:rPr lang="en-US" sz="900" b="1">
                <a:latin typeface="Tahoma" charset="0"/>
                <a:cs typeface="Arial" charset="0"/>
              </a:rPr>
              <a:t>DB2</a:t>
            </a:r>
            <a:endParaRPr lang="es-PE" sz="900" b="1">
              <a:latin typeface="Tahoma" charset="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fld id="{43FC753B-011C-47A0-9AD2-314771DF6AEB}" type="datetime1">
              <a:rPr lang="es-ES" smtClean="0"/>
              <a:pPr>
                <a:defRPr/>
              </a:pPr>
              <a:t>21/05/2012</a:t>
            </a:fld>
            <a:endParaRPr lang="es-ES"/>
          </a:p>
        </p:txBody>
      </p:sp>
      <p:sp>
        <p:nvSpPr>
          <p:cNvPr id="3" name="2 Marcador de pie de página"/>
          <p:cNvSpPr>
            <a:spLocks noGrp="1"/>
          </p:cNvSpPr>
          <p:nvPr>
            <p:ph type="ftr" sz="quarter" idx="11"/>
          </p:nvPr>
        </p:nvSpPr>
        <p:spPr/>
        <p:txBody>
          <a:bodyPr/>
          <a:lstStyle/>
          <a:p>
            <a:pPr>
              <a:defRPr/>
            </a:pPr>
            <a:r>
              <a:rPr lang="es-ES" smtClean="0"/>
              <a:t>Ing. Juan J. NINA CHARAJA</a:t>
            </a:r>
            <a:endParaRPr lang="es-ES"/>
          </a:p>
        </p:txBody>
      </p:sp>
      <p:pic>
        <p:nvPicPr>
          <p:cNvPr id="7" name="Picture 2"/>
          <p:cNvPicPr>
            <a:picLocks noGrp="1" noChangeAspect="1" noChangeArrowheads="1"/>
          </p:cNvPicPr>
          <p:nvPr>
            <p:ph idx="1"/>
          </p:nvPr>
        </p:nvPicPr>
        <p:blipFill>
          <a:blip r:embed="rId2"/>
          <a:srcRect/>
          <a:stretch>
            <a:fillRect/>
          </a:stretch>
        </p:blipFill>
        <p:spPr bwMode="auto">
          <a:xfrm>
            <a:off x="214282" y="83577"/>
            <a:ext cx="8715436" cy="2202415"/>
          </a:xfrm>
          <a:prstGeom prst="rect">
            <a:avLst/>
          </a:prstGeom>
          <a:noFill/>
          <a:ln w="9525">
            <a:noFill/>
            <a:miter lim="800000"/>
            <a:headEnd/>
            <a:tailEnd/>
          </a:ln>
          <a:effectLst/>
        </p:spPr>
      </p:pic>
      <p:pic>
        <p:nvPicPr>
          <p:cNvPr id="4098" name="Picture 2"/>
          <p:cNvPicPr>
            <a:picLocks noChangeAspect="1" noChangeArrowheads="1"/>
          </p:cNvPicPr>
          <p:nvPr/>
        </p:nvPicPr>
        <p:blipFill>
          <a:blip r:embed="rId3"/>
          <a:srcRect/>
          <a:stretch>
            <a:fillRect/>
          </a:stretch>
        </p:blipFill>
        <p:spPr bwMode="auto">
          <a:xfrm>
            <a:off x="214282" y="2357430"/>
            <a:ext cx="8715436" cy="85725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pPr>
              <a:defRPr/>
            </a:pPr>
            <a:fld id="{520B7693-65DA-459F-A833-C3D0FBB653B9}" type="datetime1">
              <a:rPr lang="es-ES" smtClean="0"/>
              <a:pPr>
                <a:defRPr/>
              </a:pPr>
              <a:t>21/05/2012</a:t>
            </a:fld>
            <a:endParaRPr lang="es-ES"/>
          </a:p>
        </p:txBody>
      </p:sp>
      <p:sp>
        <p:nvSpPr>
          <p:cNvPr id="5" name="4 Marcador de pie de página"/>
          <p:cNvSpPr>
            <a:spLocks noGrp="1"/>
          </p:cNvSpPr>
          <p:nvPr>
            <p:ph type="ftr" sz="quarter" idx="11"/>
          </p:nvPr>
        </p:nvSpPr>
        <p:spPr/>
        <p:txBody>
          <a:bodyPr/>
          <a:lstStyle/>
          <a:p>
            <a:pPr>
              <a:defRPr/>
            </a:pPr>
            <a:r>
              <a:rPr lang="es-ES" smtClean="0"/>
              <a:t>Ing. Juan J. NINA CHARAJA</a:t>
            </a:r>
            <a:endParaRPr lang="es-ES"/>
          </a:p>
        </p:txBody>
      </p:sp>
      <p:sp>
        <p:nvSpPr>
          <p:cNvPr id="6" name="5 CuadroTexto"/>
          <p:cNvSpPr txBox="1"/>
          <p:nvPr/>
        </p:nvSpPr>
        <p:spPr>
          <a:xfrm>
            <a:off x="2857488" y="214290"/>
            <a:ext cx="2670090" cy="830997"/>
          </a:xfrm>
          <a:prstGeom prst="rect">
            <a:avLst/>
          </a:prstGeom>
          <a:solidFill>
            <a:schemeClr val="bg2"/>
          </a:solidFill>
          <a:ln>
            <a:solidFill>
              <a:schemeClr val="tx2"/>
            </a:solidFill>
          </a:ln>
        </p:spPr>
        <p:txBody>
          <a:bodyPr wrap="none" rtlCol="0">
            <a:spAutoFit/>
          </a:bodyPr>
          <a:lstStyle/>
          <a:p>
            <a:r>
              <a:rPr lang="es-ES" sz="4800" b="1" dirty="0" smtClean="0">
                <a:solidFill>
                  <a:srgbClr val="FFFF00"/>
                </a:solidFill>
              </a:rPr>
              <a:t>ETANOL</a:t>
            </a:r>
            <a:endParaRPr lang="es-ES" sz="4800" b="1" dirty="0">
              <a:solidFill>
                <a:srgbClr val="FFFF00"/>
              </a:solidFill>
            </a:endParaRPr>
          </a:p>
        </p:txBody>
      </p:sp>
      <p:sp>
        <p:nvSpPr>
          <p:cNvPr id="8" name="Rectangle 9"/>
          <p:cNvSpPr>
            <a:spLocks noGrp="1" noChangeArrowheads="1"/>
          </p:cNvSpPr>
          <p:nvPr>
            <p:ph idx="1"/>
          </p:nvPr>
        </p:nvSpPr>
        <p:spPr bwMode="auto">
          <a:xfrm>
            <a:off x="142844" y="1285860"/>
            <a:ext cx="9001156" cy="4857784"/>
          </a:xfrm>
          <a:prstGeom prst="rect">
            <a:avLst/>
          </a:prstGeom>
          <a:solidFill>
            <a:schemeClr val="bg2">
              <a:lumMod val="20000"/>
              <a:lumOff val="80000"/>
            </a:schemeClr>
          </a:solid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PE" sz="2400" b="1" i="0" u="none" strike="noStrike" kern="0" cap="none" spc="0" normalizeH="0" baseline="0" noProof="0" dirty="0" smtClean="0">
                <a:ln>
                  <a:noFill/>
                </a:ln>
                <a:solidFill>
                  <a:srgbClr val="003399"/>
                </a:solidFill>
                <a:effectLst/>
                <a:uLnTx/>
                <a:uFillTx/>
              </a:rPr>
              <a:t>Etanol: </a:t>
            </a:r>
            <a:r>
              <a:rPr kumimoji="0" lang="es-PE" sz="2400" b="0" i="0" u="none" strike="noStrike" kern="0" cap="none" spc="0" normalizeH="0" baseline="0" noProof="0" dirty="0" smtClean="0">
                <a:ln>
                  <a:noFill/>
                </a:ln>
                <a:solidFill>
                  <a:srgbClr val="003399"/>
                </a:solidFill>
                <a:effectLst/>
                <a:uLnTx/>
                <a:uFillTx/>
              </a:rPr>
              <a:t>Es el alcohol etílico  que se caracteriza</a:t>
            </a:r>
            <a:r>
              <a:rPr kumimoji="0" lang="es-PE" sz="2400" b="1" i="0" u="none" strike="noStrike" kern="0" cap="none" spc="0" normalizeH="0" baseline="0" noProof="0" dirty="0" smtClean="0">
                <a:ln>
                  <a:noFill/>
                </a:ln>
                <a:solidFill>
                  <a:srgbClr val="003399"/>
                </a:solidFill>
                <a:effectLst/>
                <a:uLnTx/>
                <a:uFillTx/>
              </a:rPr>
              <a:t>  </a:t>
            </a:r>
            <a:r>
              <a:rPr kumimoji="0" lang="es-PE" sz="2400" b="0" i="0" u="none" strike="noStrike" kern="0" cap="none" spc="0" normalizeH="0" baseline="0" noProof="0" dirty="0" smtClean="0">
                <a:ln>
                  <a:noFill/>
                </a:ln>
                <a:solidFill>
                  <a:srgbClr val="003399"/>
                </a:solidFill>
                <a:effectLst/>
                <a:uLnTx/>
                <a:uFillTx/>
              </a:rPr>
              <a:t>por ser un compuesto líquido, incoloro, volátil, inflamable y soluble en agua.</a:t>
            </a:r>
          </a:p>
          <a:p>
            <a:pPr marL="0" marR="0" lvl="0" indent="0" defTabSz="914400" eaLnBrk="1" fontAlgn="auto" latinLnBrk="0" hangingPunct="1">
              <a:lnSpc>
                <a:spcPct val="100000"/>
              </a:lnSpc>
              <a:spcBef>
                <a:spcPts val="0"/>
              </a:spcBef>
              <a:spcAft>
                <a:spcPts val="0"/>
              </a:spcAft>
              <a:buClrTx/>
              <a:buSzTx/>
              <a:buFontTx/>
              <a:buNone/>
              <a:tabLst/>
              <a:defRPr/>
            </a:pPr>
            <a:r>
              <a:rPr kumimoji="0" lang="es-PE" sz="2400" b="0" i="0" u="none" strike="noStrike" kern="0" cap="none" spc="0" normalizeH="0" baseline="0" noProof="0" dirty="0" smtClean="0">
                <a:ln>
                  <a:noFill/>
                </a:ln>
                <a:solidFill>
                  <a:srgbClr val="003399"/>
                </a:solidFill>
                <a:effectLst/>
                <a:uLnTx/>
                <a:uFillTx/>
              </a:rPr>
              <a:t>Se obtiene a partir de caña de azúcar, sorgo, maíz, yuca, papa, arroz y otros cultivos agrícolas.</a:t>
            </a:r>
            <a:r>
              <a:rPr kumimoji="0" lang="es-ES" sz="2400" b="0" i="0" u="none" strike="noStrike" kern="0" cap="none" spc="0" normalizeH="0" baseline="0" noProof="0" dirty="0" smtClean="0">
                <a:ln>
                  <a:noFill/>
                </a:ln>
                <a:solidFill>
                  <a:srgbClr val="003399"/>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smtClean="0">
              <a:ln>
                <a:noFill/>
              </a:ln>
              <a:solidFill>
                <a:srgbClr val="003399"/>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PE" sz="2400" b="1" i="0" u="none" strike="noStrike" kern="0" cap="none" spc="0" normalizeH="0" baseline="0" noProof="0" dirty="0" smtClean="0">
                <a:ln>
                  <a:noFill/>
                </a:ln>
                <a:solidFill>
                  <a:srgbClr val="003399"/>
                </a:solidFill>
                <a:effectLst/>
                <a:uLnTx/>
                <a:uFillTx/>
              </a:rPr>
              <a:t>Gasohol:</a:t>
            </a:r>
            <a:r>
              <a:rPr kumimoji="0" lang="es-PE" sz="2400" b="0" i="0" u="none" strike="noStrike" kern="0" cap="none" spc="0" normalizeH="0" baseline="0" noProof="0" dirty="0" smtClean="0">
                <a:ln>
                  <a:noFill/>
                </a:ln>
                <a:solidFill>
                  <a:srgbClr val="003399"/>
                </a:solidFill>
                <a:effectLst/>
                <a:uLnTx/>
                <a:uFillTx/>
              </a:rPr>
              <a:t> Mezcla que contiene gasolina (de 98, 97, 95, 90, 84 octanos) y Alcohol Carburante.</a:t>
            </a:r>
          </a:p>
          <a:p>
            <a:pPr marL="0" marR="0" lvl="0" indent="0" defTabSz="914400" eaLnBrk="1" fontAlgn="auto" latinLnBrk="0" hangingPunct="1">
              <a:lnSpc>
                <a:spcPct val="100000"/>
              </a:lnSpc>
              <a:spcBef>
                <a:spcPts val="0"/>
              </a:spcBef>
              <a:spcAft>
                <a:spcPts val="0"/>
              </a:spcAft>
              <a:buClrTx/>
              <a:buSzTx/>
              <a:buFontTx/>
              <a:buNone/>
              <a:tabLst/>
              <a:defRPr/>
            </a:pPr>
            <a:endParaRPr kumimoji="0" lang="es-PE" sz="2400" b="0" i="0" u="none" strike="noStrike" kern="0" cap="none" spc="0" normalizeH="0" baseline="0" noProof="0" dirty="0" smtClean="0">
              <a:ln>
                <a:noFill/>
              </a:ln>
              <a:solidFill>
                <a:srgbClr val="003399"/>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PE" sz="2400" b="1" i="1" u="none" strike="noStrike" kern="0" cap="none" spc="0" normalizeH="0" baseline="0" noProof="0" dirty="0" smtClean="0">
                <a:ln>
                  <a:noFill/>
                </a:ln>
                <a:solidFill>
                  <a:srgbClr val="003399"/>
                </a:solidFill>
                <a:effectLst/>
                <a:uLnTx/>
                <a:uFillTx/>
              </a:rPr>
              <a:t>		</a:t>
            </a:r>
            <a:r>
              <a:rPr kumimoji="0" lang="es-PE" sz="2400" b="1" i="0" u="none" strike="noStrike" kern="0" cap="none" spc="0" normalizeH="0" baseline="0" noProof="0" dirty="0" smtClean="0">
                <a:ln>
                  <a:noFill/>
                </a:ln>
                <a:solidFill>
                  <a:srgbClr val="003399"/>
                </a:solidFill>
                <a:effectLst/>
                <a:uLnTx/>
                <a:uFillTx/>
              </a:rPr>
              <a:t>92,2% gasolina + 7,8% etanol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PE" sz="2400" b="1" i="0" u="none" strike="noStrike" kern="0" cap="none" spc="0" normalizeH="0" baseline="0" noProof="0" dirty="0" smtClean="0">
                <a:ln>
                  <a:noFill/>
                </a:ln>
                <a:solidFill>
                  <a:srgbClr val="003399"/>
                </a:solidFill>
                <a:effectLst/>
                <a:uLnTx/>
                <a:uFillTx/>
              </a:rPr>
              <a:t/>
            </a:r>
            <a:br>
              <a:rPr kumimoji="0" lang="es-PE" sz="2400" b="1" i="0" u="none" strike="noStrike" kern="0" cap="none" spc="0" normalizeH="0" baseline="0" noProof="0" dirty="0" smtClean="0">
                <a:ln>
                  <a:noFill/>
                </a:ln>
                <a:solidFill>
                  <a:srgbClr val="003399"/>
                </a:solidFill>
                <a:effectLst/>
                <a:uLnTx/>
                <a:uFillTx/>
              </a:rPr>
            </a:br>
            <a:r>
              <a:rPr kumimoji="0" lang="es-PE" sz="2400" b="0" i="0" u="none" strike="noStrike" kern="0" cap="none" spc="0" normalizeH="0" baseline="0" noProof="0" dirty="0" smtClean="0">
                <a:ln>
                  <a:noFill/>
                </a:ln>
                <a:solidFill>
                  <a:srgbClr val="003399"/>
                </a:solidFill>
                <a:effectLst/>
                <a:uLnTx/>
                <a:uFillTx/>
              </a:rPr>
              <a:t>Según el grado de Octanaje se denominará </a:t>
            </a:r>
            <a:r>
              <a:rPr kumimoji="0" lang="es-PE" sz="2400" b="1" i="0" u="none" strike="noStrike" kern="0" cap="none" spc="0" normalizeH="0" baseline="0" noProof="0" dirty="0" smtClean="0">
                <a:ln>
                  <a:noFill/>
                </a:ln>
                <a:solidFill>
                  <a:srgbClr val="003399"/>
                </a:solidFill>
                <a:effectLst/>
                <a:uLnTx/>
                <a:uFillTx/>
              </a:rPr>
              <a:t>Gasohol 98 Plus, Gasohol 97 Plus, Gasohol 95 Plus, Gasohol 90 Plus, Gasohol 84 Plus. </a:t>
            </a:r>
            <a:endParaRPr kumimoji="0" lang="es-ES" sz="2400" b="0" i="0" u="none" strike="noStrike" kern="0" cap="none" spc="0" normalizeH="0" baseline="0" noProof="0" dirty="0" smtClean="0">
              <a:ln>
                <a:noFill/>
              </a:ln>
              <a:solidFill>
                <a:srgbClr val="003399"/>
              </a:solidFill>
              <a:effectLst/>
              <a:uLnTx/>
              <a:uFillTx/>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268413"/>
            <a:ext cx="8229600" cy="504825"/>
          </a:xfrm>
        </p:spPr>
        <p:txBody>
          <a:bodyPr/>
          <a:lstStyle/>
          <a:p>
            <a:r>
              <a:rPr lang="en-US" sz="2800" b="1" smtClean="0">
                <a:solidFill>
                  <a:srgbClr val="0000FF"/>
                </a:solidFill>
              </a:rPr>
              <a:t>GASOHOL - Producción de etanol</a:t>
            </a:r>
            <a:endParaRPr lang="es-ES" sz="2800" b="1" smtClean="0">
              <a:solidFill>
                <a:srgbClr val="0000FF"/>
              </a:solidFill>
            </a:endParaRPr>
          </a:p>
        </p:txBody>
      </p:sp>
      <p:pic>
        <p:nvPicPr>
          <p:cNvPr id="15363" name="Picture 3"/>
          <p:cNvPicPr>
            <a:picLocks noGrp="1" noChangeAspect="1" noChangeArrowheads="1"/>
          </p:cNvPicPr>
          <p:nvPr>
            <p:ph type="body" idx="1"/>
          </p:nvPr>
        </p:nvPicPr>
        <p:blipFill>
          <a:blip r:embed="rId2"/>
          <a:srcRect/>
          <a:stretch>
            <a:fillRect/>
          </a:stretch>
        </p:blipFill>
        <p:spPr>
          <a:xfrm>
            <a:off x="428625" y="1857375"/>
            <a:ext cx="8229600" cy="4352925"/>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125538"/>
            <a:ext cx="8229600" cy="719137"/>
          </a:xfrm>
        </p:spPr>
        <p:txBody>
          <a:bodyPr/>
          <a:lstStyle/>
          <a:p>
            <a:r>
              <a:rPr lang="en-US" sz="2000" b="1" smtClean="0">
                <a:solidFill>
                  <a:schemeClr val="accent2"/>
                </a:solidFill>
              </a:rPr>
              <a:t>CADENA DE COMERCIALIZACIÓN: Mezcla Etanol/Gasolina</a:t>
            </a:r>
            <a:r>
              <a:rPr lang="es-PE" sz="2000" b="1" smtClean="0">
                <a:solidFill>
                  <a:schemeClr val="accent2"/>
                </a:solidFill>
              </a:rPr>
              <a:t/>
            </a:r>
            <a:br>
              <a:rPr lang="es-PE" sz="2000" b="1" smtClean="0">
                <a:solidFill>
                  <a:schemeClr val="accent2"/>
                </a:solidFill>
              </a:rPr>
            </a:br>
            <a:endParaRPr lang="es-ES" sz="2000" b="1" smtClean="0">
              <a:solidFill>
                <a:schemeClr val="accent2"/>
              </a:solidFill>
            </a:endParaRPr>
          </a:p>
        </p:txBody>
      </p:sp>
      <p:grpSp>
        <p:nvGrpSpPr>
          <p:cNvPr id="2" name="Group 4"/>
          <p:cNvGrpSpPr>
            <a:grpSpLocks/>
          </p:cNvGrpSpPr>
          <p:nvPr/>
        </p:nvGrpSpPr>
        <p:grpSpPr bwMode="auto">
          <a:xfrm>
            <a:off x="838200" y="1844675"/>
            <a:ext cx="7772400" cy="4537075"/>
            <a:chOff x="1058" y="261"/>
            <a:chExt cx="14682" cy="11123"/>
          </a:xfrm>
        </p:grpSpPr>
        <p:grpSp>
          <p:nvGrpSpPr>
            <p:cNvPr id="3" name="Group 5"/>
            <p:cNvGrpSpPr>
              <a:grpSpLocks/>
            </p:cNvGrpSpPr>
            <p:nvPr/>
          </p:nvGrpSpPr>
          <p:grpSpPr bwMode="auto">
            <a:xfrm>
              <a:off x="1058" y="261"/>
              <a:ext cx="14682" cy="11123"/>
              <a:chOff x="698" y="261"/>
              <a:chExt cx="14682" cy="11123"/>
            </a:xfrm>
          </p:grpSpPr>
          <p:sp>
            <p:nvSpPr>
              <p:cNvPr id="16392" name="Rectangle 6"/>
              <p:cNvSpPr>
                <a:spLocks noChangeArrowheads="1"/>
              </p:cNvSpPr>
              <p:nvPr/>
            </p:nvSpPr>
            <p:spPr bwMode="auto">
              <a:xfrm>
                <a:off x="1496" y="8178"/>
                <a:ext cx="1463" cy="441"/>
              </a:xfrm>
              <a:prstGeom prst="rect">
                <a:avLst/>
              </a:prstGeom>
              <a:noFill/>
              <a:ln w="9525">
                <a:noFill/>
                <a:miter lim="800000"/>
                <a:headEnd/>
                <a:tailEnd/>
              </a:ln>
            </p:spPr>
            <p:txBody>
              <a:bodyPr wrap="none" lIns="0" tIns="0" rIns="0" bIns="0">
                <a:spAutoFit/>
              </a:bodyPr>
              <a:lstStyle/>
              <a:p>
                <a:pPr algn="ctr" eaLnBrk="0" hangingPunct="0"/>
                <a:r>
                  <a:rPr lang="es-ES" sz="1200" b="1">
                    <a:solidFill>
                      <a:srgbClr val="000000"/>
                    </a:solidFill>
                    <a:latin typeface="Tahoma" charset="0"/>
                  </a:rPr>
                  <a:t>Refinerías</a:t>
                </a:r>
              </a:p>
            </p:txBody>
          </p:sp>
          <p:pic>
            <p:nvPicPr>
              <p:cNvPr id="16393" name="Picture 7"/>
              <p:cNvPicPr>
                <a:picLocks noChangeAspect="1" noChangeArrowheads="1"/>
              </p:cNvPicPr>
              <p:nvPr/>
            </p:nvPicPr>
            <p:blipFill>
              <a:blip r:embed="rId2"/>
              <a:srcRect/>
              <a:stretch>
                <a:fillRect/>
              </a:stretch>
            </p:blipFill>
            <p:spPr bwMode="auto">
              <a:xfrm>
                <a:off x="1448" y="6795"/>
                <a:ext cx="1665" cy="1354"/>
              </a:xfrm>
              <a:prstGeom prst="rect">
                <a:avLst/>
              </a:prstGeom>
              <a:noFill/>
              <a:ln w="9525">
                <a:noFill/>
                <a:miter lim="800000"/>
                <a:headEnd/>
                <a:tailEnd/>
              </a:ln>
            </p:spPr>
          </p:pic>
          <p:grpSp>
            <p:nvGrpSpPr>
              <p:cNvPr id="4" name="Group 8"/>
              <p:cNvGrpSpPr>
                <a:grpSpLocks/>
              </p:cNvGrpSpPr>
              <p:nvPr/>
            </p:nvGrpSpPr>
            <p:grpSpPr bwMode="auto">
              <a:xfrm>
                <a:off x="698" y="261"/>
                <a:ext cx="14682" cy="11123"/>
                <a:chOff x="698" y="261"/>
                <a:chExt cx="14682" cy="11123"/>
              </a:xfrm>
            </p:grpSpPr>
            <p:grpSp>
              <p:nvGrpSpPr>
                <p:cNvPr id="5" name="Group 9"/>
                <p:cNvGrpSpPr>
                  <a:grpSpLocks/>
                </p:cNvGrpSpPr>
                <p:nvPr/>
              </p:nvGrpSpPr>
              <p:grpSpPr bwMode="auto">
                <a:xfrm>
                  <a:off x="6585" y="9262"/>
                  <a:ext cx="6342" cy="2122"/>
                  <a:chOff x="6585" y="9262"/>
                  <a:chExt cx="6342" cy="2122"/>
                </a:xfrm>
              </p:grpSpPr>
              <p:sp>
                <p:nvSpPr>
                  <p:cNvPr id="16555" name="Line 10"/>
                  <p:cNvSpPr>
                    <a:spLocks noChangeShapeType="1"/>
                  </p:cNvSpPr>
                  <p:nvPr/>
                </p:nvSpPr>
                <p:spPr bwMode="auto">
                  <a:xfrm>
                    <a:off x="7538" y="9801"/>
                    <a:ext cx="0" cy="1080"/>
                  </a:xfrm>
                  <a:prstGeom prst="line">
                    <a:avLst/>
                  </a:prstGeom>
                  <a:noFill/>
                  <a:ln w="28575">
                    <a:solidFill>
                      <a:srgbClr val="000000"/>
                    </a:solidFill>
                    <a:round/>
                    <a:headEnd/>
                    <a:tailEnd type="triangle" w="med" len="med"/>
                  </a:ln>
                </p:spPr>
                <p:txBody>
                  <a:bodyPr/>
                  <a:lstStyle/>
                  <a:p>
                    <a:endParaRPr lang="es-ES"/>
                  </a:p>
                </p:txBody>
              </p:sp>
              <p:sp>
                <p:nvSpPr>
                  <p:cNvPr id="16556" name="Line 11"/>
                  <p:cNvSpPr>
                    <a:spLocks noChangeShapeType="1"/>
                  </p:cNvSpPr>
                  <p:nvPr/>
                </p:nvSpPr>
                <p:spPr bwMode="auto">
                  <a:xfrm>
                    <a:off x="7538" y="10881"/>
                    <a:ext cx="3600" cy="0"/>
                  </a:xfrm>
                  <a:prstGeom prst="line">
                    <a:avLst/>
                  </a:prstGeom>
                  <a:noFill/>
                  <a:ln w="28575">
                    <a:solidFill>
                      <a:srgbClr val="000000"/>
                    </a:solidFill>
                    <a:round/>
                    <a:headEnd/>
                    <a:tailEnd type="triangle" w="med" len="med"/>
                  </a:ln>
                </p:spPr>
                <p:txBody>
                  <a:bodyPr/>
                  <a:lstStyle/>
                  <a:p>
                    <a:endParaRPr lang="es-ES"/>
                  </a:p>
                </p:txBody>
              </p:sp>
              <p:pic>
                <p:nvPicPr>
                  <p:cNvPr id="16557" name="Picture 12"/>
                  <p:cNvPicPr>
                    <a:picLocks noChangeAspect="1" noChangeArrowheads="1"/>
                  </p:cNvPicPr>
                  <p:nvPr/>
                </p:nvPicPr>
                <p:blipFill>
                  <a:blip r:embed="rId3"/>
                  <a:srcRect/>
                  <a:stretch>
                    <a:fillRect/>
                  </a:stretch>
                </p:blipFill>
                <p:spPr bwMode="auto">
                  <a:xfrm>
                    <a:off x="11138" y="10341"/>
                    <a:ext cx="1789" cy="1043"/>
                  </a:xfrm>
                  <a:prstGeom prst="rect">
                    <a:avLst/>
                  </a:prstGeom>
                  <a:noFill/>
                  <a:ln w="9525">
                    <a:noFill/>
                    <a:miter lim="800000"/>
                    <a:headEnd/>
                    <a:tailEnd/>
                  </a:ln>
                </p:spPr>
              </p:pic>
              <p:sp>
                <p:nvSpPr>
                  <p:cNvPr id="16558" name="Rectangle 13"/>
                  <p:cNvSpPr>
                    <a:spLocks noChangeArrowheads="1"/>
                  </p:cNvSpPr>
                  <p:nvPr/>
                </p:nvSpPr>
                <p:spPr bwMode="auto">
                  <a:xfrm>
                    <a:off x="11152" y="9620"/>
                    <a:ext cx="1772" cy="748"/>
                  </a:xfrm>
                  <a:prstGeom prst="rect">
                    <a:avLst/>
                  </a:prstGeom>
                  <a:noFill/>
                  <a:ln w="9525">
                    <a:noFill/>
                    <a:miter lim="800000"/>
                    <a:headEnd/>
                    <a:tailEnd/>
                  </a:ln>
                </p:spPr>
                <p:txBody>
                  <a:bodyPr wrap="none" lIns="0" tIns="0" rIns="0" bIns="0">
                    <a:spAutoFit/>
                  </a:bodyPr>
                  <a:lstStyle/>
                  <a:p>
                    <a:pPr algn="ctr" eaLnBrk="0" hangingPunct="0"/>
                    <a:r>
                      <a:rPr lang="es-ES" sz="1000" b="1">
                        <a:solidFill>
                          <a:srgbClr val="000000"/>
                        </a:solidFill>
                        <a:latin typeface="Tahoma" charset="0"/>
                      </a:rPr>
                      <a:t>Consumidores </a:t>
                    </a:r>
                  </a:p>
                  <a:p>
                    <a:pPr algn="ctr" eaLnBrk="0" hangingPunct="0"/>
                    <a:r>
                      <a:rPr lang="es-ES" sz="1000" b="1">
                        <a:solidFill>
                          <a:srgbClr val="000000"/>
                        </a:solidFill>
                        <a:latin typeface="Tahoma" charset="0"/>
                      </a:rPr>
                      <a:t>Directos</a:t>
                    </a:r>
                  </a:p>
                </p:txBody>
              </p:sp>
              <p:pic>
                <p:nvPicPr>
                  <p:cNvPr id="16559" name="Picture 14"/>
                  <p:cNvPicPr>
                    <a:picLocks noChangeAspect="1" noChangeArrowheads="1"/>
                  </p:cNvPicPr>
                  <p:nvPr/>
                </p:nvPicPr>
                <p:blipFill>
                  <a:blip r:embed="rId4"/>
                  <a:srcRect/>
                  <a:stretch>
                    <a:fillRect/>
                  </a:stretch>
                </p:blipFill>
                <p:spPr bwMode="auto">
                  <a:xfrm>
                    <a:off x="8978" y="9981"/>
                    <a:ext cx="1634" cy="788"/>
                  </a:xfrm>
                  <a:prstGeom prst="rect">
                    <a:avLst/>
                  </a:prstGeom>
                  <a:solidFill>
                    <a:srgbClr val="00FFFF"/>
                  </a:solidFill>
                  <a:ln w="9525">
                    <a:noFill/>
                    <a:miter lim="800000"/>
                    <a:headEnd/>
                    <a:tailEnd/>
                  </a:ln>
                </p:spPr>
              </p:pic>
              <p:sp>
                <p:nvSpPr>
                  <p:cNvPr id="16560" name="Rectangle 15"/>
                  <p:cNvSpPr>
                    <a:spLocks noChangeArrowheads="1"/>
                  </p:cNvSpPr>
                  <p:nvPr/>
                </p:nvSpPr>
                <p:spPr bwMode="auto">
                  <a:xfrm>
                    <a:off x="9083" y="9803"/>
                    <a:ext cx="1241" cy="448"/>
                  </a:xfrm>
                  <a:prstGeom prst="rect">
                    <a:avLst/>
                  </a:prstGeom>
                  <a:noFill/>
                  <a:ln w="9525">
                    <a:noFill/>
                    <a:miter lim="800000"/>
                    <a:headEnd/>
                    <a:tailEnd/>
                  </a:ln>
                </p:spPr>
                <p:txBody>
                  <a:bodyPr wrap="none" lIns="0" tIns="0" rIns="0" bIns="0">
                    <a:spAutoFit/>
                  </a:bodyPr>
                  <a:lstStyle/>
                  <a:p>
                    <a:pPr eaLnBrk="0" hangingPunct="0"/>
                    <a:r>
                      <a:rPr lang="es-ES" sz="1200" b="1">
                        <a:solidFill>
                          <a:srgbClr val="000000"/>
                        </a:solidFill>
                        <a:latin typeface="Tahoma" charset="0"/>
                      </a:rPr>
                      <a:t>Gasohol </a:t>
                    </a:r>
                  </a:p>
                </p:txBody>
              </p:sp>
              <p:sp>
                <p:nvSpPr>
                  <p:cNvPr id="16561" name="Rectangle 16"/>
                  <p:cNvSpPr>
                    <a:spLocks noChangeArrowheads="1"/>
                  </p:cNvSpPr>
                  <p:nvPr/>
                </p:nvSpPr>
                <p:spPr bwMode="auto">
                  <a:xfrm>
                    <a:off x="6585" y="9262"/>
                    <a:ext cx="2243" cy="1791"/>
                  </a:xfrm>
                  <a:prstGeom prst="rect">
                    <a:avLst/>
                  </a:prstGeom>
                  <a:noFill/>
                  <a:ln w="9525">
                    <a:noFill/>
                    <a:miter lim="800000"/>
                    <a:headEnd/>
                    <a:tailEnd/>
                  </a:ln>
                </p:spPr>
                <p:txBody>
                  <a:bodyPr wrap="none" lIns="0" tIns="0" rIns="0" bIns="0">
                    <a:spAutoFit/>
                  </a:bodyPr>
                  <a:lstStyle/>
                  <a:p>
                    <a:pPr algn="ctr" eaLnBrk="0" hangingPunct="0"/>
                    <a:r>
                      <a:rPr lang="es-ES" sz="1200" b="1">
                        <a:solidFill>
                          <a:srgbClr val="000000"/>
                        </a:solidFill>
                        <a:latin typeface="Tahoma" charset="0"/>
                      </a:rPr>
                      <a:t>Plantas de</a:t>
                    </a:r>
                  </a:p>
                  <a:p>
                    <a:pPr algn="ctr" eaLnBrk="0" hangingPunct="0"/>
                    <a:r>
                      <a:rPr lang="es-ES" sz="1200" b="1">
                        <a:solidFill>
                          <a:srgbClr val="000000"/>
                        </a:solidFill>
                        <a:latin typeface="Tahoma" charset="0"/>
                      </a:rPr>
                      <a:t>Abastecimiento</a:t>
                    </a:r>
                    <a:endParaRPr lang="es-ES" sz="1600" b="1">
                      <a:solidFill>
                        <a:srgbClr val="000000"/>
                      </a:solidFill>
                      <a:latin typeface="Tahoma" charset="0"/>
                    </a:endParaRPr>
                  </a:p>
                  <a:p>
                    <a:pPr algn="ctr" eaLnBrk="0" hangingPunct="0"/>
                    <a:endParaRPr lang="es-ES" sz="2400">
                      <a:solidFill>
                        <a:srgbClr val="000000"/>
                      </a:solidFill>
                      <a:latin typeface="Times New Roman" pitchFamily="18" charset="0"/>
                    </a:endParaRPr>
                  </a:p>
                </p:txBody>
              </p:sp>
            </p:grpSp>
            <p:pic>
              <p:nvPicPr>
                <p:cNvPr id="16396" name="Picture 17"/>
                <p:cNvPicPr>
                  <a:picLocks noChangeAspect="1" noChangeArrowheads="1"/>
                </p:cNvPicPr>
                <p:nvPr/>
              </p:nvPicPr>
              <p:blipFill>
                <a:blip r:embed="rId5"/>
                <a:srcRect/>
                <a:stretch>
                  <a:fillRect/>
                </a:stretch>
              </p:blipFill>
              <p:spPr bwMode="auto">
                <a:xfrm>
                  <a:off x="9878" y="4221"/>
                  <a:ext cx="1495" cy="1583"/>
                </a:xfrm>
                <a:prstGeom prst="rect">
                  <a:avLst/>
                </a:prstGeom>
                <a:noFill/>
                <a:ln w="9525">
                  <a:noFill/>
                  <a:miter lim="800000"/>
                  <a:headEnd/>
                  <a:tailEnd/>
                </a:ln>
              </p:spPr>
            </p:pic>
            <p:pic>
              <p:nvPicPr>
                <p:cNvPr id="16397" name="Picture 18"/>
                <p:cNvPicPr>
                  <a:picLocks noChangeAspect="1" noChangeArrowheads="1"/>
                </p:cNvPicPr>
                <p:nvPr/>
              </p:nvPicPr>
              <p:blipFill>
                <a:blip r:embed="rId6"/>
                <a:srcRect/>
                <a:stretch>
                  <a:fillRect/>
                </a:stretch>
              </p:blipFill>
              <p:spPr bwMode="auto">
                <a:xfrm>
                  <a:off x="6818" y="4401"/>
                  <a:ext cx="1555" cy="1412"/>
                </a:xfrm>
                <a:prstGeom prst="rect">
                  <a:avLst/>
                </a:prstGeom>
                <a:noFill/>
                <a:ln w="9525">
                  <a:noFill/>
                  <a:miter lim="800000"/>
                  <a:headEnd/>
                  <a:tailEnd/>
                </a:ln>
              </p:spPr>
            </p:pic>
            <p:sp>
              <p:nvSpPr>
                <p:cNvPr id="16398" name="Rectangle 19"/>
                <p:cNvSpPr>
                  <a:spLocks noChangeArrowheads="1"/>
                </p:cNvSpPr>
                <p:nvPr/>
              </p:nvSpPr>
              <p:spPr bwMode="auto">
                <a:xfrm>
                  <a:off x="9961" y="3861"/>
                  <a:ext cx="1437" cy="448"/>
                </a:xfrm>
                <a:prstGeom prst="rect">
                  <a:avLst/>
                </a:prstGeom>
                <a:noFill/>
                <a:ln w="9525">
                  <a:noFill/>
                  <a:miter lim="800000"/>
                  <a:headEnd/>
                  <a:tailEnd/>
                </a:ln>
              </p:spPr>
              <p:txBody>
                <a:bodyPr wrap="none" lIns="0" tIns="0" rIns="0" bIns="0">
                  <a:spAutoFit/>
                </a:bodyPr>
                <a:lstStyle/>
                <a:p>
                  <a:pPr algn="ctr" eaLnBrk="0" hangingPunct="0"/>
                  <a:r>
                    <a:rPr lang="es-ES" sz="1200" b="1">
                      <a:solidFill>
                        <a:srgbClr val="000000"/>
                      </a:solidFill>
                      <a:latin typeface="Tahoma" charset="0"/>
                    </a:rPr>
                    <a:t>Agricultor</a:t>
                  </a:r>
                </a:p>
              </p:txBody>
            </p:sp>
            <p:sp>
              <p:nvSpPr>
                <p:cNvPr id="16399" name="Rectangle 20"/>
                <p:cNvSpPr>
                  <a:spLocks noChangeArrowheads="1"/>
                </p:cNvSpPr>
                <p:nvPr/>
              </p:nvSpPr>
              <p:spPr bwMode="auto">
                <a:xfrm>
                  <a:off x="7538" y="5838"/>
                  <a:ext cx="1218" cy="669"/>
                </a:xfrm>
                <a:prstGeom prst="rect">
                  <a:avLst/>
                </a:prstGeom>
                <a:noFill/>
                <a:ln w="9525">
                  <a:noFill/>
                  <a:miter lim="800000"/>
                  <a:headEnd/>
                  <a:tailEnd/>
                </a:ln>
              </p:spPr>
              <p:txBody>
                <a:bodyPr wrap="none" lIns="0" tIns="0" rIns="0" bIns="0">
                  <a:spAutoFit/>
                </a:bodyPr>
                <a:lstStyle/>
                <a:p>
                  <a:pPr eaLnBrk="0" hangingPunct="0"/>
                  <a:r>
                    <a:rPr lang="es-ES" sz="900" b="1">
                      <a:solidFill>
                        <a:srgbClr val="000000"/>
                      </a:solidFill>
                      <a:latin typeface="Tahoma" charset="0"/>
                    </a:rPr>
                    <a:t>Alcohol </a:t>
                  </a:r>
                </a:p>
                <a:p>
                  <a:pPr eaLnBrk="0" hangingPunct="0"/>
                  <a:r>
                    <a:rPr lang="es-ES" sz="900" b="1">
                      <a:solidFill>
                        <a:srgbClr val="000000"/>
                      </a:solidFill>
                      <a:latin typeface="Tahoma" charset="0"/>
                    </a:rPr>
                    <a:t>Carburante</a:t>
                  </a:r>
                  <a:endParaRPr lang="es-ES" sz="1200">
                    <a:solidFill>
                      <a:srgbClr val="000000"/>
                    </a:solidFill>
                    <a:latin typeface="Tahoma" charset="0"/>
                  </a:endParaRPr>
                </a:p>
              </p:txBody>
            </p:sp>
            <p:pic>
              <p:nvPicPr>
                <p:cNvPr id="16400" name="Picture 21"/>
                <p:cNvPicPr>
                  <a:picLocks noChangeAspect="1" noChangeArrowheads="1"/>
                </p:cNvPicPr>
                <p:nvPr/>
              </p:nvPicPr>
              <p:blipFill>
                <a:blip r:embed="rId7"/>
                <a:srcRect/>
                <a:stretch>
                  <a:fillRect/>
                </a:stretch>
              </p:blipFill>
              <p:spPr bwMode="auto">
                <a:xfrm>
                  <a:off x="1418" y="4401"/>
                  <a:ext cx="1938" cy="1441"/>
                </a:xfrm>
                <a:prstGeom prst="rect">
                  <a:avLst/>
                </a:prstGeom>
                <a:noFill/>
                <a:ln w="9525">
                  <a:noFill/>
                  <a:miter lim="800000"/>
                  <a:headEnd/>
                  <a:tailEnd/>
                </a:ln>
              </p:spPr>
            </p:pic>
            <p:sp>
              <p:nvSpPr>
                <p:cNvPr id="16401" name="Rectangle 22"/>
                <p:cNvSpPr>
                  <a:spLocks noChangeArrowheads="1"/>
                </p:cNvSpPr>
                <p:nvPr/>
              </p:nvSpPr>
              <p:spPr bwMode="auto">
                <a:xfrm>
                  <a:off x="1370" y="3682"/>
                  <a:ext cx="2240" cy="1417"/>
                </a:xfrm>
                <a:prstGeom prst="rect">
                  <a:avLst/>
                </a:prstGeom>
                <a:noFill/>
                <a:ln w="9525">
                  <a:noFill/>
                  <a:miter lim="800000"/>
                  <a:headEnd/>
                  <a:tailEnd/>
                </a:ln>
              </p:spPr>
              <p:txBody>
                <a:bodyPr lIns="0" tIns="0" rIns="0" bIns="0">
                  <a:spAutoFit/>
                </a:bodyPr>
                <a:lstStyle/>
                <a:p>
                  <a:pPr algn="ctr" eaLnBrk="0" hangingPunct="0"/>
                  <a:r>
                    <a:rPr lang="es-ES" sz="1200" b="1">
                      <a:solidFill>
                        <a:srgbClr val="000000"/>
                      </a:solidFill>
                      <a:latin typeface="Tahoma" charset="0"/>
                    </a:rPr>
                    <a:t>Plantas de</a:t>
                  </a:r>
                </a:p>
                <a:p>
                  <a:pPr algn="ctr" eaLnBrk="0" hangingPunct="0"/>
                  <a:r>
                    <a:rPr lang="es-ES" sz="1200" b="1">
                      <a:solidFill>
                        <a:srgbClr val="000000"/>
                      </a:solidFill>
                      <a:latin typeface="Tahoma" charset="0"/>
                    </a:rPr>
                    <a:t>Venta Refinería</a:t>
                  </a:r>
                  <a:endParaRPr lang="es-ES" sz="1400" b="1">
                    <a:solidFill>
                      <a:srgbClr val="000000"/>
                    </a:solidFill>
                    <a:latin typeface="Tahoma" charset="0"/>
                  </a:endParaRPr>
                </a:p>
                <a:p>
                  <a:pPr algn="ctr" eaLnBrk="0" hangingPunct="0"/>
                  <a:endParaRPr lang="es-ES" sz="1400">
                    <a:solidFill>
                      <a:srgbClr val="000000"/>
                    </a:solidFill>
                    <a:latin typeface="Tahoma" charset="0"/>
                  </a:endParaRPr>
                </a:p>
              </p:txBody>
            </p:sp>
            <p:grpSp>
              <p:nvGrpSpPr>
                <p:cNvPr id="6" name="Group 23"/>
                <p:cNvGrpSpPr>
                  <a:grpSpLocks/>
                </p:cNvGrpSpPr>
                <p:nvPr/>
              </p:nvGrpSpPr>
              <p:grpSpPr bwMode="auto">
                <a:xfrm>
                  <a:off x="1208" y="7404"/>
                  <a:ext cx="7498" cy="3747"/>
                  <a:chOff x="1208" y="7404"/>
                  <a:chExt cx="7498" cy="3747"/>
                </a:xfrm>
              </p:grpSpPr>
              <p:sp>
                <p:nvSpPr>
                  <p:cNvPr id="16546" name="Rectangle 24"/>
                  <p:cNvSpPr>
                    <a:spLocks noChangeArrowheads="1"/>
                  </p:cNvSpPr>
                  <p:nvPr/>
                </p:nvSpPr>
                <p:spPr bwMode="auto">
                  <a:xfrm>
                    <a:off x="3724" y="7404"/>
                    <a:ext cx="35" cy="2892"/>
                  </a:xfrm>
                  <a:prstGeom prst="rect">
                    <a:avLst/>
                  </a:prstGeom>
                  <a:solidFill>
                    <a:srgbClr val="FFFFFF"/>
                  </a:solidFill>
                  <a:ln w="9525">
                    <a:solidFill>
                      <a:srgbClr val="000000"/>
                    </a:solidFill>
                    <a:miter lim="800000"/>
                    <a:headEnd/>
                    <a:tailEnd/>
                  </a:ln>
                </p:spPr>
                <p:txBody>
                  <a:bodyPr/>
                  <a:lstStyle/>
                  <a:p>
                    <a:endParaRPr lang="es-PE"/>
                  </a:p>
                </p:txBody>
              </p:sp>
              <p:sp>
                <p:nvSpPr>
                  <p:cNvPr id="16547" name="Rectangle 25"/>
                  <p:cNvSpPr>
                    <a:spLocks noChangeArrowheads="1"/>
                  </p:cNvSpPr>
                  <p:nvPr/>
                </p:nvSpPr>
                <p:spPr bwMode="auto">
                  <a:xfrm>
                    <a:off x="1208" y="10703"/>
                    <a:ext cx="1788" cy="448"/>
                  </a:xfrm>
                  <a:prstGeom prst="rect">
                    <a:avLst/>
                  </a:prstGeom>
                  <a:noFill/>
                  <a:ln w="9525">
                    <a:noFill/>
                    <a:miter lim="800000"/>
                    <a:headEnd/>
                    <a:tailEnd/>
                  </a:ln>
                </p:spPr>
                <p:txBody>
                  <a:bodyPr wrap="none" lIns="0" tIns="0" rIns="0" bIns="0">
                    <a:spAutoFit/>
                  </a:bodyPr>
                  <a:lstStyle/>
                  <a:p>
                    <a:pPr algn="ctr" eaLnBrk="0" hangingPunct="0"/>
                    <a:r>
                      <a:rPr lang="es-ES" sz="1200" b="1">
                        <a:solidFill>
                          <a:srgbClr val="000000"/>
                        </a:solidFill>
                        <a:latin typeface="Tahoma" charset="0"/>
                      </a:rPr>
                      <a:t>Importación</a:t>
                    </a:r>
                    <a:endParaRPr lang="es-ES" sz="1400">
                      <a:solidFill>
                        <a:srgbClr val="000000"/>
                      </a:solidFill>
                      <a:latin typeface="Times New Roman" pitchFamily="18" charset="0"/>
                    </a:endParaRPr>
                  </a:p>
                </p:txBody>
              </p:sp>
              <p:pic>
                <p:nvPicPr>
                  <p:cNvPr id="16548" name="Picture 26"/>
                  <p:cNvPicPr>
                    <a:picLocks noChangeAspect="1" noChangeArrowheads="1"/>
                  </p:cNvPicPr>
                  <p:nvPr/>
                </p:nvPicPr>
                <p:blipFill>
                  <a:blip r:embed="rId4"/>
                  <a:srcRect/>
                  <a:stretch>
                    <a:fillRect/>
                  </a:stretch>
                </p:blipFill>
                <p:spPr bwMode="auto">
                  <a:xfrm>
                    <a:off x="4298" y="7821"/>
                    <a:ext cx="1634" cy="788"/>
                  </a:xfrm>
                  <a:prstGeom prst="rect">
                    <a:avLst/>
                  </a:prstGeom>
                  <a:solidFill>
                    <a:srgbClr val="00FFFF"/>
                  </a:solidFill>
                  <a:ln w="9525">
                    <a:noFill/>
                    <a:miter lim="800000"/>
                    <a:headEnd/>
                    <a:tailEnd/>
                  </a:ln>
                </p:spPr>
              </p:pic>
              <p:sp>
                <p:nvSpPr>
                  <p:cNvPr id="16549" name="Line 27"/>
                  <p:cNvSpPr>
                    <a:spLocks noChangeShapeType="1"/>
                  </p:cNvSpPr>
                  <p:nvPr/>
                </p:nvSpPr>
                <p:spPr bwMode="auto">
                  <a:xfrm>
                    <a:off x="3135" y="10349"/>
                    <a:ext cx="649" cy="0"/>
                  </a:xfrm>
                  <a:prstGeom prst="line">
                    <a:avLst/>
                  </a:prstGeom>
                  <a:noFill/>
                  <a:ln w="38100">
                    <a:solidFill>
                      <a:srgbClr val="000000"/>
                    </a:solidFill>
                    <a:round/>
                    <a:headEnd/>
                    <a:tailEnd type="triangle" w="med" len="med"/>
                  </a:ln>
                </p:spPr>
                <p:txBody>
                  <a:bodyPr wrap="none"/>
                  <a:lstStyle/>
                  <a:p>
                    <a:endParaRPr lang="es-ES"/>
                  </a:p>
                </p:txBody>
              </p:sp>
              <p:pic>
                <p:nvPicPr>
                  <p:cNvPr id="16550" name="Picture 28"/>
                  <p:cNvPicPr>
                    <a:picLocks noChangeAspect="1" noChangeArrowheads="1"/>
                  </p:cNvPicPr>
                  <p:nvPr/>
                </p:nvPicPr>
                <p:blipFill>
                  <a:blip r:embed="rId8"/>
                  <a:srcRect/>
                  <a:stretch>
                    <a:fillRect/>
                  </a:stretch>
                </p:blipFill>
                <p:spPr bwMode="auto">
                  <a:xfrm>
                    <a:off x="1238" y="9621"/>
                    <a:ext cx="1848" cy="1152"/>
                  </a:xfrm>
                  <a:prstGeom prst="rect">
                    <a:avLst/>
                  </a:prstGeom>
                  <a:noFill/>
                  <a:ln w="9525">
                    <a:noFill/>
                    <a:miter lim="800000"/>
                    <a:headEnd/>
                    <a:tailEnd/>
                  </a:ln>
                </p:spPr>
              </p:pic>
              <p:sp>
                <p:nvSpPr>
                  <p:cNvPr id="16551" name="Rectangle 29"/>
                  <p:cNvSpPr>
                    <a:spLocks noChangeArrowheads="1"/>
                  </p:cNvSpPr>
                  <p:nvPr/>
                </p:nvSpPr>
                <p:spPr bwMode="auto">
                  <a:xfrm>
                    <a:off x="4387" y="7641"/>
                    <a:ext cx="1386" cy="448"/>
                  </a:xfrm>
                  <a:prstGeom prst="rect">
                    <a:avLst/>
                  </a:prstGeom>
                  <a:noFill/>
                  <a:ln w="9525">
                    <a:noFill/>
                    <a:miter lim="800000"/>
                    <a:headEnd/>
                    <a:tailEnd/>
                  </a:ln>
                </p:spPr>
                <p:txBody>
                  <a:bodyPr wrap="none" lIns="0" tIns="0" rIns="0" bIns="0">
                    <a:spAutoFit/>
                  </a:bodyPr>
                  <a:lstStyle/>
                  <a:p>
                    <a:pPr algn="ctr" eaLnBrk="0" hangingPunct="0"/>
                    <a:r>
                      <a:rPr lang="es-ES" sz="1200" b="1">
                        <a:solidFill>
                          <a:srgbClr val="000000"/>
                        </a:solidFill>
                        <a:latin typeface="Tahoma" charset="0"/>
                      </a:rPr>
                      <a:t>Gasolinas</a:t>
                    </a:r>
                  </a:p>
                </p:txBody>
              </p:sp>
              <p:pic>
                <p:nvPicPr>
                  <p:cNvPr id="16552" name="Picture 30"/>
                  <p:cNvPicPr>
                    <a:picLocks noChangeAspect="1" noChangeArrowheads="1"/>
                  </p:cNvPicPr>
                  <p:nvPr/>
                </p:nvPicPr>
                <p:blipFill>
                  <a:blip r:embed="rId7"/>
                  <a:srcRect/>
                  <a:stretch>
                    <a:fillRect/>
                  </a:stretch>
                </p:blipFill>
                <p:spPr bwMode="auto">
                  <a:xfrm>
                    <a:off x="6768" y="7671"/>
                    <a:ext cx="1938" cy="1441"/>
                  </a:xfrm>
                  <a:prstGeom prst="rect">
                    <a:avLst/>
                  </a:prstGeom>
                  <a:noFill/>
                  <a:ln w="9525">
                    <a:noFill/>
                    <a:miter lim="800000"/>
                    <a:headEnd/>
                    <a:tailEnd/>
                  </a:ln>
                </p:spPr>
              </p:pic>
              <p:sp>
                <p:nvSpPr>
                  <p:cNvPr id="16553" name="Line 31"/>
                  <p:cNvSpPr>
                    <a:spLocks noChangeShapeType="1"/>
                  </p:cNvSpPr>
                  <p:nvPr/>
                </p:nvSpPr>
                <p:spPr bwMode="auto">
                  <a:xfrm>
                    <a:off x="3038" y="7411"/>
                    <a:ext cx="649" cy="0"/>
                  </a:xfrm>
                  <a:prstGeom prst="line">
                    <a:avLst/>
                  </a:prstGeom>
                  <a:noFill/>
                  <a:ln w="38100">
                    <a:solidFill>
                      <a:srgbClr val="000000"/>
                    </a:solidFill>
                    <a:round/>
                    <a:headEnd/>
                    <a:tailEnd type="triangle" w="med" len="med"/>
                  </a:ln>
                </p:spPr>
                <p:txBody>
                  <a:bodyPr wrap="none"/>
                  <a:lstStyle/>
                  <a:p>
                    <a:endParaRPr lang="es-ES"/>
                  </a:p>
                </p:txBody>
              </p:sp>
              <p:sp>
                <p:nvSpPr>
                  <p:cNvPr id="16554" name="Line 32"/>
                  <p:cNvSpPr>
                    <a:spLocks noChangeShapeType="1"/>
                  </p:cNvSpPr>
                  <p:nvPr/>
                </p:nvSpPr>
                <p:spPr bwMode="auto">
                  <a:xfrm>
                    <a:off x="3758" y="8721"/>
                    <a:ext cx="3060" cy="0"/>
                  </a:xfrm>
                  <a:prstGeom prst="line">
                    <a:avLst/>
                  </a:prstGeom>
                  <a:noFill/>
                  <a:ln w="28575">
                    <a:solidFill>
                      <a:srgbClr val="000000"/>
                    </a:solidFill>
                    <a:round/>
                    <a:headEnd/>
                    <a:tailEnd type="triangle" w="med" len="med"/>
                  </a:ln>
                </p:spPr>
                <p:txBody>
                  <a:bodyPr/>
                  <a:lstStyle/>
                  <a:p>
                    <a:endParaRPr lang="es-ES"/>
                  </a:p>
                </p:txBody>
              </p:sp>
            </p:grpSp>
            <p:sp>
              <p:nvSpPr>
                <p:cNvPr id="16403" name="Rectangle 33"/>
                <p:cNvSpPr>
                  <a:spLocks noChangeArrowheads="1"/>
                </p:cNvSpPr>
                <p:nvPr/>
              </p:nvSpPr>
              <p:spPr bwMode="auto">
                <a:xfrm>
                  <a:off x="6447" y="3499"/>
                  <a:ext cx="1949" cy="895"/>
                </a:xfrm>
                <a:prstGeom prst="rect">
                  <a:avLst/>
                </a:prstGeom>
                <a:noFill/>
                <a:ln w="9525">
                  <a:noFill/>
                  <a:miter lim="800000"/>
                  <a:headEnd/>
                  <a:tailEnd/>
                </a:ln>
              </p:spPr>
              <p:txBody>
                <a:bodyPr wrap="none" lIns="0" tIns="0" rIns="0" bIns="0">
                  <a:spAutoFit/>
                </a:bodyPr>
                <a:lstStyle/>
                <a:p>
                  <a:pPr algn="ctr" eaLnBrk="0" hangingPunct="0"/>
                  <a:r>
                    <a:rPr lang="es-ES" sz="1200" b="1">
                      <a:solidFill>
                        <a:srgbClr val="000000"/>
                      </a:solidFill>
                      <a:latin typeface="Tahoma" charset="0"/>
                    </a:rPr>
                    <a:t>Productor de </a:t>
                  </a:r>
                </a:p>
                <a:p>
                  <a:pPr algn="ctr" eaLnBrk="0" hangingPunct="0"/>
                  <a:r>
                    <a:rPr lang="es-ES" sz="1200" b="1">
                      <a:solidFill>
                        <a:srgbClr val="000000"/>
                      </a:solidFill>
                      <a:latin typeface="Tahoma" charset="0"/>
                    </a:rPr>
                    <a:t>Etanol</a:t>
                  </a:r>
                  <a:endParaRPr lang="es-ES" sz="2400" b="1">
                    <a:solidFill>
                      <a:srgbClr val="000000"/>
                    </a:solidFill>
                    <a:latin typeface="Tahoma" charset="0"/>
                  </a:endParaRPr>
                </a:p>
              </p:txBody>
            </p:sp>
            <p:sp>
              <p:nvSpPr>
                <p:cNvPr id="16404" name="Line 34"/>
                <p:cNvSpPr>
                  <a:spLocks noChangeShapeType="1"/>
                </p:cNvSpPr>
                <p:nvPr/>
              </p:nvSpPr>
              <p:spPr bwMode="auto">
                <a:xfrm flipH="1">
                  <a:off x="8258" y="4941"/>
                  <a:ext cx="1800" cy="0"/>
                </a:xfrm>
                <a:prstGeom prst="line">
                  <a:avLst/>
                </a:prstGeom>
                <a:noFill/>
                <a:ln w="28575">
                  <a:solidFill>
                    <a:srgbClr val="000000"/>
                  </a:solidFill>
                  <a:round/>
                  <a:headEnd/>
                  <a:tailEnd type="triangle" w="med" len="med"/>
                </a:ln>
              </p:spPr>
              <p:txBody>
                <a:bodyPr/>
                <a:lstStyle/>
                <a:p>
                  <a:endParaRPr lang="es-ES"/>
                </a:p>
              </p:txBody>
            </p:sp>
            <p:sp>
              <p:nvSpPr>
                <p:cNvPr id="16405" name="Line 35"/>
                <p:cNvSpPr>
                  <a:spLocks noChangeShapeType="1"/>
                </p:cNvSpPr>
                <p:nvPr/>
              </p:nvSpPr>
              <p:spPr bwMode="auto">
                <a:xfrm flipV="1">
                  <a:off x="2318" y="5838"/>
                  <a:ext cx="0" cy="900"/>
                </a:xfrm>
                <a:prstGeom prst="line">
                  <a:avLst/>
                </a:prstGeom>
                <a:noFill/>
                <a:ln w="28575">
                  <a:solidFill>
                    <a:srgbClr val="000000"/>
                  </a:solidFill>
                  <a:round/>
                  <a:headEnd/>
                  <a:tailEnd type="triangle" w="med" len="med"/>
                </a:ln>
              </p:spPr>
              <p:txBody>
                <a:bodyPr/>
                <a:lstStyle/>
                <a:p>
                  <a:endParaRPr lang="es-ES"/>
                </a:p>
              </p:txBody>
            </p:sp>
            <p:grpSp>
              <p:nvGrpSpPr>
                <p:cNvPr id="7" name="Group 36"/>
                <p:cNvGrpSpPr>
                  <a:grpSpLocks/>
                </p:cNvGrpSpPr>
                <p:nvPr/>
              </p:nvGrpSpPr>
              <p:grpSpPr bwMode="auto">
                <a:xfrm>
                  <a:off x="3398" y="3861"/>
                  <a:ext cx="3420" cy="1638"/>
                  <a:chOff x="3398" y="3861"/>
                  <a:chExt cx="3420" cy="1638"/>
                </a:xfrm>
              </p:grpSpPr>
              <p:sp>
                <p:nvSpPr>
                  <p:cNvPr id="16543" name="Rectangle 37"/>
                  <p:cNvSpPr>
                    <a:spLocks noChangeArrowheads="1"/>
                  </p:cNvSpPr>
                  <p:nvPr/>
                </p:nvSpPr>
                <p:spPr bwMode="auto">
                  <a:xfrm>
                    <a:off x="4297" y="5125"/>
                    <a:ext cx="2377" cy="374"/>
                  </a:xfrm>
                  <a:prstGeom prst="rect">
                    <a:avLst/>
                  </a:prstGeom>
                  <a:noFill/>
                  <a:ln w="9525">
                    <a:noFill/>
                    <a:miter lim="800000"/>
                    <a:headEnd/>
                    <a:tailEnd/>
                  </a:ln>
                </p:spPr>
                <p:txBody>
                  <a:bodyPr wrap="none" lIns="0" tIns="0" rIns="0" bIns="0">
                    <a:spAutoFit/>
                  </a:bodyPr>
                  <a:lstStyle/>
                  <a:p>
                    <a:pPr eaLnBrk="0" hangingPunct="0"/>
                    <a:r>
                      <a:rPr lang="es-ES" sz="1000" b="1">
                        <a:solidFill>
                          <a:srgbClr val="000000"/>
                        </a:solidFill>
                        <a:latin typeface="Tahoma" charset="0"/>
                      </a:rPr>
                      <a:t>Alcohol Carburante </a:t>
                    </a:r>
                  </a:p>
                </p:txBody>
              </p:sp>
              <p:sp>
                <p:nvSpPr>
                  <p:cNvPr id="16544" name="Line 38"/>
                  <p:cNvSpPr>
                    <a:spLocks noChangeShapeType="1"/>
                  </p:cNvSpPr>
                  <p:nvPr/>
                </p:nvSpPr>
                <p:spPr bwMode="auto">
                  <a:xfrm flipH="1">
                    <a:off x="3398" y="5118"/>
                    <a:ext cx="3420" cy="0"/>
                  </a:xfrm>
                  <a:prstGeom prst="line">
                    <a:avLst/>
                  </a:prstGeom>
                  <a:noFill/>
                  <a:ln w="28575">
                    <a:solidFill>
                      <a:srgbClr val="000000"/>
                    </a:solidFill>
                    <a:round/>
                    <a:headEnd/>
                    <a:tailEnd type="triangle" w="med" len="med"/>
                  </a:ln>
                </p:spPr>
                <p:txBody>
                  <a:bodyPr/>
                  <a:lstStyle/>
                  <a:p>
                    <a:endParaRPr lang="es-ES"/>
                  </a:p>
                </p:txBody>
              </p:sp>
              <p:pic>
                <p:nvPicPr>
                  <p:cNvPr id="16545" name="Picture 39"/>
                  <p:cNvPicPr>
                    <a:picLocks noChangeAspect="1" noChangeArrowheads="1"/>
                  </p:cNvPicPr>
                  <p:nvPr/>
                </p:nvPicPr>
                <p:blipFill>
                  <a:blip r:embed="rId9"/>
                  <a:srcRect/>
                  <a:stretch>
                    <a:fillRect/>
                  </a:stretch>
                </p:blipFill>
                <p:spPr bwMode="auto">
                  <a:xfrm>
                    <a:off x="4298" y="3861"/>
                    <a:ext cx="1243" cy="1167"/>
                  </a:xfrm>
                  <a:prstGeom prst="rect">
                    <a:avLst/>
                  </a:prstGeom>
                  <a:noFill/>
                  <a:ln w="9525">
                    <a:noFill/>
                    <a:miter lim="800000"/>
                    <a:headEnd/>
                    <a:tailEnd/>
                  </a:ln>
                </p:spPr>
              </p:pic>
            </p:grpSp>
            <p:pic>
              <p:nvPicPr>
                <p:cNvPr id="16407" name="Picture 40"/>
                <p:cNvPicPr>
                  <a:picLocks noChangeAspect="1" noChangeArrowheads="1"/>
                </p:cNvPicPr>
                <p:nvPr/>
              </p:nvPicPr>
              <p:blipFill>
                <a:blip r:embed="rId9"/>
                <a:srcRect/>
                <a:stretch>
                  <a:fillRect/>
                </a:stretch>
              </p:blipFill>
              <p:spPr bwMode="auto">
                <a:xfrm>
                  <a:off x="7538" y="6381"/>
                  <a:ext cx="1243" cy="1167"/>
                </a:xfrm>
                <a:prstGeom prst="rect">
                  <a:avLst/>
                </a:prstGeom>
                <a:noFill/>
                <a:ln w="9525">
                  <a:noFill/>
                  <a:miter lim="800000"/>
                  <a:headEnd/>
                  <a:tailEnd/>
                </a:ln>
              </p:spPr>
            </p:pic>
            <p:sp>
              <p:nvSpPr>
                <p:cNvPr id="16408" name="Line 41"/>
                <p:cNvSpPr>
                  <a:spLocks noChangeShapeType="1"/>
                </p:cNvSpPr>
                <p:nvPr/>
              </p:nvSpPr>
              <p:spPr bwMode="auto">
                <a:xfrm>
                  <a:off x="7358" y="5841"/>
                  <a:ext cx="0" cy="1800"/>
                </a:xfrm>
                <a:prstGeom prst="line">
                  <a:avLst/>
                </a:prstGeom>
                <a:noFill/>
                <a:ln w="28575">
                  <a:solidFill>
                    <a:srgbClr val="000000"/>
                  </a:solidFill>
                  <a:round/>
                  <a:headEnd/>
                  <a:tailEnd type="triangle" w="med" len="med"/>
                </a:ln>
              </p:spPr>
              <p:txBody>
                <a:bodyPr/>
                <a:lstStyle/>
                <a:p>
                  <a:endParaRPr lang="es-ES"/>
                </a:p>
              </p:txBody>
            </p:sp>
            <p:sp>
              <p:nvSpPr>
                <p:cNvPr id="16409" name="Rectangle 42"/>
                <p:cNvSpPr>
                  <a:spLocks noChangeArrowheads="1"/>
                </p:cNvSpPr>
                <p:nvPr/>
              </p:nvSpPr>
              <p:spPr bwMode="auto">
                <a:xfrm>
                  <a:off x="5082" y="1160"/>
                  <a:ext cx="1113" cy="895"/>
                </a:xfrm>
                <a:prstGeom prst="rect">
                  <a:avLst/>
                </a:prstGeom>
                <a:noFill/>
                <a:ln w="9525">
                  <a:noFill/>
                  <a:miter lim="800000"/>
                  <a:headEnd/>
                  <a:tailEnd/>
                </a:ln>
              </p:spPr>
              <p:txBody>
                <a:bodyPr wrap="none" lIns="0" tIns="0" rIns="0" bIns="0">
                  <a:spAutoFit/>
                </a:bodyPr>
                <a:lstStyle/>
                <a:p>
                  <a:pPr algn="ctr" eaLnBrk="0" hangingPunct="0"/>
                  <a:r>
                    <a:rPr lang="es-ES" sz="1200" b="1">
                      <a:solidFill>
                        <a:srgbClr val="000000"/>
                      </a:solidFill>
                      <a:latin typeface="Tahoma" charset="0"/>
                    </a:rPr>
                    <a:t>Grifos y</a:t>
                  </a:r>
                </a:p>
                <a:p>
                  <a:pPr algn="ctr" eaLnBrk="0" hangingPunct="0"/>
                  <a:r>
                    <a:rPr lang="es-ES" sz="1200" b="1">
                      <a:solidFill>
                        <a:srgbClr val="000000"/>
                      </a:solidFill>
                      <a:latin typeface="Tahoma" charset="0"/>
                    </a:rPr>
                    <a:t>EESS</a:t>
                  </a:r>
                </a:p>
              </p:txBody>
            </p:sp>
            <p:pic>
              <p:nvPicPr>
                <p:cNvPr id="16410" name="Picture 43"/>
                <p:cNvPicPr>
                  <a:picLocks noChangeAspect="1" noChangeArrowheads="1"/>
                </p:cNvPicPr>
                <p:nvPr/>
              </p:nvPicPr>
              <p:blipFill>
                <a:blip r:embed="rId10"/>
                <a:srcRect/>
                <a:stretch>
                  <a:fillRect/>
                </a:stretch>
              </p:blipFill>
              <p:spPr bwMode="auto">
                <a:xfrm>
                  <a:off x="5198" y="1881"/>
                  <a:ext cx="1287" cy="1181"/>
                </a:xfrm>
                <a:prstGeom prst="rect">
                  <a:avLst/>
                </a:prstGeom>
                <a:noFill/>
                <a:ln w="9525">
                  <a:noFill/>
                  <a:miter lim="800000"/>
                  <a:headEnd/>
                  <a:tailEnd/>
                </a:ln>
              </p:spPr>
            </p:pic>
            <p:pic>
              <p:nvPicPr>
                <p:cNvPr id="16411" name="Picture 44"/>
                <p:cNvPicPr>
                  <a:picLocks noChangeAspect="1" noChangeArrowheads="1"/>
                </p:cNvPicPr>
                <p:nvPr/>
              </p:nvPicPr>
              <p:blipFill>
                <a:blip r:embed="rId4"/>
                <a:srcRect/>
                <a:stretch>
                  <a:fillRect/>
                </a:stretch>
              </p:blipFill>
              <p:spPr bwMode="auto">
                <a:xfrm>
                  <a:off x="698" y="2241"/>
                  <a:ext cx="1634" cy="788"/>
                </a:xfrm>
                <a:prstGeom prst="rect">
                  <a:avLst/>
                </a:prstGeom>
                <a:solidFill>
                  <a:srgbClr val="00FFFF"/>
                </a:solidFill>
                <a:ln w="9525">
                  <a:noFill/>
                  <a:miter lim="800000"/>
                  <a:headEnd/>
                  <a:tailEnd/>
                </a:ln>
              </p:spPr>
            </p:pic>
            <p:sp>
              <p:nvSpPr>
                <p:cNvPr id="16412" name="Line 45"/>
                <p:cNvSpPr>
                  <a:spLocks noChangeShapeType="1"/>
                </p:cNvSpPr>
                <p:nvPr/>
              </p:nvSpPr>
              <p:spPr bwMode="auto">
                <a:xfrm>
                  <a:off x="2858" y="2781"/>
                  <a:ext cx="2340" cy="0"/>
                </a:xfrm>
                <a:prstGeom prst="line">
                  <a:avLst/>
                </a:prstGeom>
                <a:noFill/>
                <a:ln w="28575">
                  <a:solidFill>
                    <a:srgbClr val="000000"/>
                  </a:solidFill>
                  <a:round/>
                  <a:headEnd/>
                  <a:tailEnd type="triangle" w="med" len="med"/>
                </a:ln>
              </p:spPr>
              <p:txBody>
                <a:bodyPr/>
                <a:lstStyle/>
                <a:p>
                  <a:endParaRPr lang="es-ES"/>
                </a:p>
              </p:txBody>
            </p:sp>
            <p:sp>
              <p:nvSpPr>
                <p:cNvPr id="16413" name="Rectangle 46"/>
                <p:cNvSpPr>
                  <a:spLocks noChangeArrowheads="1"/>
                </p:cNvSpPr>
                <p:nvPr/>
              </p:nvSpPr>
              <p:spPr bwMode="auto">
                <a:xfrm>
                  <a:off x="878" y="2063"/>
                  <a:ext cx="1241" cy="448"/>
                </a:xfrm>
                <a:prstGeom prst="rect">
                  <a:avLst/>
                </a:prstGeom>
                <a:noFill/>
                <a:ln w="9525">
                  <a:noFill/>
                  <a:miter lim="800000"/>
                  <a:headEnd/>
                  <a:tailEnd/>
                </a:ln>
              </p:spPr>
              <p:txBody>
                <a:bodyPr wrap="none" lIns="0" tIns="0" rIns="0" bIns="0">
                  <a:spAutoFit/>
                </a:bodyPr>
                <a:lstStyle/>
                <a:p>
                  <a:pPr eaLnBrk="0" hangingPunct="0"/>
                  <a:r>
                    <a:rPr lang="es-ES" sz="1200" b="1">
                      <a:solidFill>
                        <a:srgbClr val="000000"/>
                      </a:solidFill>
                      <a:latin typeface="Tahoma" charset="0"/>
                    </a:rPr>
                    <a:t>Gasohol </a:t>
                  </a:r>
                </a:p>
              </p:txBody>
            </p:sp>
            <p:grpSp>
              <p:nvGrpSpPr>
                <p:cNvPr id="8" name="Group 47"/>
                <p:cNvGrpSpPr>
                  <a:grpSpLocks/>
                </p:cNvGrpSpPr>
                <p:nvPr/>
              </p:nvGrpSpPr>
              <p:grpSpPr bwMode="auto">
                <a:xfrm>
                  <a:off x="7278" y="2236"/>
                  <a:ext cx="2082" cy="751"/>
                  <a:chOff x="3601" y="3411"/>
                  <a:chExt cx="931" cy="361"/>
                </a:xfrm>
              </p:grpSpPr>
              <p:grpSp>
                <p:nvGrpSpPr>
                  <p:cNvPr id="9" name="Group 48"/>
                  <p:cNvGrpSpPr>
                    <a:grpSpLocks/>
                  </p:cNvGrpSpPr>
                  <p:nvPr/>
                </p:nvGrpSpPr>
                <p:grpSpPr bwMode="auto">
                  <a:xfrm>
                    <a:off x="3601" y="3411"/>
                    <a:ext cx="931" cy="325"/>
                    <a:chOff x="3601" y="3411"/>
                    <a:chExt cx="931" cy="325"/>
                  </a:xfrm>
                </p:grpSpPr>
                <p:grpSp>
                  <p:nvGrpSpPr>
                    <p:cNvPr id="10" name="Group 49"/>
                    <p:cNvGrpSpPr>
                      <a:grpSpLocks/>
                    </p:cNvGrpSpPr>
                    <p:nvPr/>
                  </p:nvGrpSpPr>
                  <p:grpSpPr bwMode="auto">
                    <a:xfrm>
                      <a:off x="3650" y="3411"/>
                      <a:ext cx="638" cy="127"/>
                      <a:chOff x="3650" y="3411"/>
                      <a:chExt cx="638" cy="127"/>
                    </a:xfrm>
                  </p:grpSpPr>
                  <p:grpSp>
                    <p:nvGrpSpPr>
                      <p:cNvPr id="11" name="Group 50"/>
                      <p:cNvGrpSpPr>
                        <a:grpSpLocks/>
                      </p:cNvGrpSpPr>
                      <p:nvPr/>
                    </p:nvGrpSpPr>
                    <p:grpSpPr bwMode="auto">
                      <a:xfrm>
                        <a:off x="3874" y="3424"/>
                        <a:ext cx="341" cy="112"/>
                        <a:chOff x="3874" y="3424"/>
                        <a:chExt cx="341" cy="112"/>
                      </a:xfrm>
                    </p:grpSpPr>
                    <p:grpSp>
                      <p:nvGrpSpPr>
                        <p:cNvPr id="12" name="Group 51"/>
                        <p:cNvGrpSpPr>
                          <a:grpSpLocks/>
                        </p:cNvGrpSpPr>
                        <p:nvPr/>
                      </p:nvGrpSpPr>
                      <p:grpSpPr bwMode="auto">
                        <a:xfrm>
                          <a:off x="3950" y="3428"/>
                          <a:ext cx="217" cy="97"/>
                          <a:chOff x="3950" y="3428"/>
                          <a:chExt cx="217" cy="97"/>
                        </a:xfrm>
                      </p:grpSpPr>
                      <p:sp>
                        <p:nvSpPr>
                          <p:cNvPr id="16541" name="Freeform 52"/>
                          <p:cNvSpPr>
                            <a:spLocks/>
                          </p:cNvSpPr>
                          <p:nvPr/>
                        </p:nvSpPr>
                        <p:spPr bwMode="auto">
                          <a:xfrm>
                            <a:off x="3950" y="3428"/>
                            <a:ext cx="37" cy="79"/>
                          </a:xfrm>
                          <a:custGeom>
                            <a:avLst/>
                            <a:gdLst>
                              <a:gd name="T0" fmla="*/ 5 w 187"/>
                              <a:gd name="T1" fmla="*/ 4 h 237"/>
                              <a:gd name="T2" fmla="*/ 0 w 187"/>
                              <a:gd name="T3" fmla="*/ 0 h 237"/>
                              <a:gd name="T4" fmla="*/ 123 w 187"/>
                              <a:gd name="T5" fmla="*/ 237 h 237"/>
                              <a:gd name="T6" fmla="*/ 187 w 187"/>
                              <a:gd name="T7" fmla="*/ 237 h 237"/>
                              <a:gd name="T8" fmla="*/ 51 w 187"/>
                              <a:gd name="T9" fmla="*/ 0 h 237"/>
                              <a:gd name="T10" fmla="*/ 5 w 187"/>
                              <a:gd name="T11" fmla="*/ 4 h 237"/>
                              <a:gd name="T12" fmla="*/ 0 60000 65536"/>
                              <a:gd name="T13" fmla="*/ 0 60000 65536"/>
                              <a:gd name="T14" fmla="*/ 0 60000 65536"/>
                              <a:gd name="T15" fmla="*/ 0 60000 65536"/>
                              <a:gd name="T16" fmla="*/ 0 60000 65536"/>
                              <a:gd name="T17" fmla="*/ 0 60000 65536"/>
                              <a:gd name="T18" fmla="*/ 0 w 187"/>
                              <a:gd name="T19" fmla="*/ 0 h 237"/>
                              <a:gd name="T20" fmla="*/ 187 w 187"/>
                              <a:gd name="T21" fmla="*/ 237 h 237"/>
                            </a:gdLst>
                            <a:ahLst/>
                            <a:cxnLst>
                              <a:cxn ang="T12">
                                <a:pos x="T0" y="T1"/>
                              </a:cxn>
                              <a:cxn ang="T13">
                                <a:pos x="T2" y="T3"/>
                              </a:cxn>
                              <a:cxn ang="T14">
                                <a:pos x="T4" y="T5"/>
                              </a:cxn>
                              <a:cxn ang="T15">
                                <a:pos x="T6" y="T7"/>
                              </a:cxn>
                              <a:cxn ang="T16">
                                <a:pos x="T8" y="T9"/>
                              </a:cxn>
                              <a:cxn ang="T17">
                                <a:pos x="T10" y="T11"/>
                              </a:cxn>
                            </a:cxnLst>
                            <a:rect l="T18" t="T19" r="T20" b="T21"/>
                            <a:pathLst>
                              <a:path w="187" h="237">
                                <a:moveTo>
                                  <a:pt x="5" y="4"/>
                                </a:moveTo>
                                <a:lnTo>
                                  <a:pt x="0" y="0"/>
                                </a:lnTo>
                                <a:lnTo>
                                  <a:pt x="123" y="237"/>
                                </a:lnTo>
                                <a:lnTo>
                                  <a:pt x="187" y="237"/>
                                </a:lnTo>
                                <a:lnTo>
                                  <a:pt x="51" y="0"/>
                                </a:lnTo>
                                <a:lnTo>
                                  <a:pt x="5" y="4"/>
                                </a:lnTo>
                                <a:close/>
                              </a:path>
                            </a:pathLst>
                          </a:custGeom>
                          <a:solidFill>
                            <a:srgbClr val="800000"/>
                          </a:solidFill>
                          <a:ln w="3175">
                            <a:solidFill>
                              <a:srgbClr val="000000"/>
                            </a:solidFill>
                            <a:round/>
                            <a:headEnd/>
                            <a:tailEnd/>
                          </a:ln>
                        </p:spPr>
                        <p:txBody>
                          <a:bodyPr/>
                          <a:lstStyle/>
                          <a:p>
                            <a:endParaRPr lang="es-PE"/>
                          </a:p>
                        </p:txBody>
                      </p:sp>
                      <p:sp>
                        <p:nvSpPr>
                          <p:cNvPr id="16542" name="Freeform 53"/>
                          <p:cNvSpPr>
                            <a:spLocks/>
                          </p:cNvSpPr>
                          <p:nvPr/>
                        </p:nvSpPr>
                        <p:spPr bwMode="auto">
                          <a:xfrm>
                            <a:off x="4133" y="3472"/>
                            <a:ext cx="34" cy="53"/>
                          </a:xfrm>
                          <a:custGeom>
                            <a:avLst/>
                            <a:gdLst>
                              <a:gd name="T0" fmla="*/ 46 w 172"/>
                              <a:gd name="T1" fmla="*/ 19 h 159"/>
                              <a:gd name="T2" fmla="*/ 50 w 172"/>
                              <a:gd name="T3" fmla="*/ 16 h 159"/>
                              <a:gd name="T4" fmla="*/ 172 w 172"/>
                              <a:gd name="T5" fmla="*/ 159 h 159"/>
                              <a:gd name="T6" fmla="*/ 113 w 172"/>
                              <a:gd name="T7" fmla="*/ 150 h 159"/>
                              <a:gd name="T8" fmla="*/ 0 w 172"/>
                              <a:gd name="T9" fmla="*/ 0 h 159"/>
                              <a:gd name="T10" fmla="*/ 46 w 172"/>
                              <a:gd name="T11" fmla="*/ 19 h 159"/>
                              <a:gd name="T12" fmla="*/ 0 60000 65536"/>
                              <a:gd name="T13" fmla="*/ 0 60000 65536"/>
                              <a:gd name="T14" fmla="*/ 0 60000 65536"/>
                              <a:gd name="T15" fmla="*/ 0 60000 65536"/>
                              <a:gd name="T16" fmla="*/ 0 60000 65536"/>
                              <a:gd name="T17" fmla="*/ 0 60000 65536"/>
                              <a:gd name="T18" fmla="*/ 0 w 172"/>
                              <a:gd name="T19" fmla="*/ 0 h 159"/>
                              <a:gd name="T20" fmla="*/ 172 w 172"/>
                              <a:gd name="T21" fmla="*/ 159 h 159"/>
                            </a:gdLst>
                            <a:ahLst/>
                            <a:cxnLst>
                              <a:cxn ang="T12">
                                <a:pos x="T0" y="T1"/>
                              </a:cxn>
                              <a:cxn ang="T13">
                                <a:pos x="T2" y="T3"/>
                              </a:cxn>
                              <a:cxn ang="T14">
                                <a:pos x="T4" y="T5"/>
                              </a:cxn>
                              <a:cxn ang="T15">
                                <a:pos x="T6" y="T7"/>
                              </a:cxn>
                              <a:cxn ang="T16">
                                <a:pos x="T8" y="T9"/>
                              </a:cxn>
                              <a:cxn ang="T17">
                                <a:pos x="T10" y="T11"/>
                              </a:cxn>
                            </a:cxnLst>
                            <a:rect l="T18" t="T19" r="T20" b="T21"/>
                            <a:pathLst>
                              <a:path w="172" h="159">
                                <a:moveTo>
                                  <a:pt x="46" y="19"/>
                                </a:moveTo>
                                <a:lnTo>
                                  <a:pt x="50" y="16"/>
                                </a:lnTo>
                                <a:lnTo>
                                  <a:pt x="172" y="159"/>
                                </a:lnTo>
                                <a:lnTo>
                                  <a:pt x="113" y="150"/>
                                </a:lnTo>
                                <a:lnTo>
                                  <a:pt x="0" y="0"/>
                                </a:lnTo>
                                <a:lnTo>
                                  <a:pt x="46" y="19"/>
                                </a:lnTo>
                                <a:close/>
                              </a:path>
                            </a:pathLst>
                          </a:custGeom>
                          <a:solidFill>
                            <a:srgbClr val="800000"/>
                          </a:solidFill>
                          <a:ln w="3175">
                            <a:solidFill>
                              <a:srgbClr val="000000"/>
                            </a:solidFill>
                            <a:round/>
                            <a:headEnd/>
                            <a:tailEnd/>
                          </a:ln>
                        </p:spPr>
                        <p:txBody>
                          <a:bodyPr/>
                          <a:lstStyle/>
                          <a:p>
                            <a:endParaRPr lang="es-PE"/>
                          </a:p>
                        </p:txBody>
                      </p:sp>
                    </p:grpSp>
                    <p:sp>
                      <p:nvSpPr>
                        <p:cNvPr id="16540" name="Freeform 54"/>
                        <p:cNvSpPr>
                          <a:spLocks/>
                        </p:cNvSpPr>
                        <p:nvPr/>
                      </p:nvSpPr>
                      <p:spPr bwMode="auto">
                        <a:xfrm>
                          <a:off x="3874" y="3424"/>
                          <a:ext cx="341" cy="112"/>
                        </a:xfrm>
                        <a:custGeom>
                          <a:avLst/>
                          <a:gdLst>
                            <a:gd name="T0" fmla="*/ 13 w 1705"/>
                            <a:gd name="T1" fmla="*/ 45 h 336"/>
                            <a:gd name="T2" fmla="*/ 173 w 1705"/>
                            <a:gd name="T3" fmla="*/ 39 h 336"/>
                            <a:gd name="T4" fmla="*/ 296 w 1705"/>
                            <a:gd name="T5" fmla="*/ 39 h 336"/>
                            <a:gd name="T6" fmla="*/ 460 w 1705"/>
                            <a:gd name="T7" fmla="*/ 31 h 336"/>
                            <a:gd name="T8" fmla="*/ 612 w 1705"/>
                            <a:gd name="T9" fmla="*/ 31 h 336"/>
                            <a:gd name="T10" fmla="*/ 784 w 1705"/>
                            <a:gd name="T11" fmla="*/ 31 h 336"/>
                            <a:gd name="T12" fmla="*/ 937 w 1705"/>
                            <a:gd name="T13" fmla="*/ 35 h 336"/>
                            <a:gd name="T14" fmla="*/ 1010 w 1705"/>
                            <a:gd name="T15" fmla="*/ 44 h 336"/>
                            <a:gd name="T16" fmla="*/ 1072 w 1705"/>
                            <a:gd name="T17" fmla="*/ 56 h 336"/>
                            <a:gd name="T18" fmla="*/ 1141 w 1705"/>
                            <a:gd name="T19" fmla="*/ 79 h 336"/>
                            <a:gd name="T20" fmla="*/ 1207 w 1705"/>
                            <a:gd name="T21" fmla="*/ 103 h 336"/>
                            <a:gd name="T22" fmla="*/ 1448 w 1705"/>
                            <a:gd name="T23" fmla="*/ 216 h 336"/>
                            <a:gd name="T24" fmla="*/ 1576 w 1705"/>
                            <a:gd name="T25" fmla="*/ 268 h 336"/>
                            <a:gd name="T26" fmla="*/ 1650 w 1705"/>
                            <a:gd name="T27" fmla="*/ 311 h 336"/>
                            <a:gd name="T28" fmla="*/ 1583 w 1705"/>
                            <a:gd name="T29" fmla="*/ 310 h 336"/>
                            <a:gd name="T30" fmla="*/ 0 w 1705"/>
                            <a:gd name="T31" fmla="*/ 200 h 336"/>
                            <a:gd name="T32" fmla="*/ 3 w 1705"/>
                            <a:gd name="T33" fmla="*/ 234 h 336"/>
                            <a:gd name="T34" fmla="*/ 1654 w 1705"/>
                            <a:gd name="T35" fmla="*/ 336 h 336"/>
                            <a:gd name="T36" fmla="*/ 1705 w 1705"/>
                            <a:gd name="T37" fmla="*/ 328 h 336"/>
                            <a:gd name="T38" fmla="*/ 1679 w 1705"/>
                            <a:gd name="T39" fmla="*/ 298 h 336"/>
                            <a:gd name="T40" fmla="*/ 1634 w 1705"/>
                            <a:gd name="T41" fmla="*/ 268 h 336"/>
                            <a:gd name="T42" fmla="*/ 1523 w 1705"/>
                            <a:gd name="T43" fmla="*/ 216 h 336"/>
                            <a:gd name="T44" fmla="*/ 1436 w 1705"/>
                            <a:gd name="T45" fmla="*/ 174 h 336"/>
                            <a:gd name="T46" fmla="*/ 1217 w 1705"/>
                            <a:gd name="T47" fmla="*/ 77 h 336"/>
                            <a:gd name="T48" fmla="*/ 1118 w 1705"/>
                            <a:gd name="T49" fmla="*/ 42 h 336"/>
                            <a:gd name="T50" fmla="*/ 1021 w 1705"/>
                            <a:gd name="T51" fmla="*/ 20 h 336"/>
                            <a:gd name="T52" fmla="*/ 802 w 1705"/>
                            <a:gd name="T53" fmla="*/ 0 h 336"/>
                            <a:gd name="T54" fmla="*/ 502 w 1705"/>
                            <a:gd name="T55" fmla="*/ 0 h 336"/>
                            <a:gd name="T56" fmla="*/ 13 w 1705"/>
                            <a:gd name="T57" fmla="*/ 24 h 336"/>
                            <a:gd name="T58" fmla="*/ 13 w 1705"/>
                            <a:gd name="T59" fmla="*/ 45 h 3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05"/>
                            <a:gd name="T91" fmla="*/ 0 h 336"/>
                            <a:gd name="T92" fmla="*/ 1705 w 1705"/>
                            <a:gd name="T93" fmla="*/ 336 h 3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05" h="336">
                              <a:moveTo>
                                <a:pt x="13" y="45"/>
                              </a:moveTo>
                              <a:lnTo>
                                <a:pt x="173" y="39"/>
                              </a:lnTo>
                              <a:lnTo>
                                <a:pt x="296" y="39"/>
                              </a:lnTo>
                              <a:lnTo>
                                <a:pt x="460" y="31"/>
                              </a:lnTo>
                              <a:lnTo>
                                <a:pt x="612" y="31"/>
                              </a:lnTo>
                              <a:lnTo>
                                <a:pt x="784" y="31"/>
                              </a:lnTo>
                              <a:lnTo>
                                <a:pt x="937" y="35"/>
                              </a:lnTo>
                              <a:lnTo>
                                <a:pt x="1010" y="44"/>
                              </a:lnTo>
                              <a:lnTo>
                                <a:pt x="1072" y="56"/>
                              </a:lnTo>
                              <a:lnTo>
                                <a:pt x="1141" y="79"/>
                              </a:lnTo>
                              <a:lnTo>
                                <a:pt x="1207" y="103"/>
                              </a:lnTo>
                              <a:lnTo>
                                <a:pt x="1448" y="216"/>
                              </a:lnTo>
                              <a:lnTo>
                                <a:pt x="1576" y="268"/>
                              </a:lnTo>
                              <a:lnTo>
                                <a:pt x="1650" y="311"/>
                              </a:lnTo>
                              <a:lnTo>
                                <a:pt x="1583" y="310"/>
                              </a:lnTo>
                              <a:lnTo>
                                <a:pt x="0" y="200"/>
                              </a:lnTo>
                              <a:lnTo>
                                <a:pt x="3" y="234"/>
                              </a:lnTo>
                              <a:lnTo>
                                <a:pt x="1654" y="336"/>
                              </a:lnTo>
                              <a:lnTo>
                                <a:pt x="1705" y="328"/>
                              </a:lnTo>
                              <a:lnTo>
                                <a:pt x="1679" y="298"/>
                              </a:lnTo>
                              <a:lnTo>
                                <a:pt x="1634" y="268"/>
                              </a:lnTo>
                              <a:lnTo>
                                <a:pt x="1523" y="216"/>
                              </a:lnTo>
                              <a:lnTo>
                                <a:pt x="1436" y="174"/>
                              </a:lnTo>
                              <a:lnTo>
                                <a:pt x="1217" y="77"/>
                              </a:lnTo>
                              <a:lnTo>
                                <a:pt x="1118" y="42"/>
                              </a:lnTo>
                              <a:lnTo>
                                <a:pt x="1021" y="20"/>
                              </a:lnTo>
                              <a:lnTo>
                                <a:pt x="802" y="0"/>
                              </a:lnTo>
                              <a:lnTo>
                                <a:pt x="502" y="0"/>
                              </a:lnTo>
                              <a:lnTo>
                                <a:pt x="13" y="24"/>
                              </a:lnTo>
                              <a:lnTo>
                                <a:pt x="13" y="45"/>
                              </a:lnTo>
                              <a:close/>
                            </a:path>
                          </a:pathLst>
                        </a:custGeom>
                        <a:solidFill>
                          <a:srgbClr val="800000"/>
                        </a:solidFill>
                        <a:ln w="3175">
                          <a:solidFill>
                            <a:srgbClr val="000000"/>
                          </a:solidFill>
                          <a:round/>
                          <a:headEnd/>
                          <a:tailEnd/>
                        </a:ln>
                      </p:spPr>
                      <p:txBody>
                        <a:bodyPr/>
                        <a:lstStyle/>
                        <a:p>
                          <a:endParaRPr lang="es-PE"/>
                        </a:p>
                      </p:txBody>
                    </p:sp>
                  </p:grpSp>
                  <p:sp>
                    <p:nvSpPr>
                      <p:cNvPr id="16538" name="Freeform 55"/>
                      <p:cNvSpPr>
                        <a:spLocks/>
                      </p:cNvSpPr>
                      <p:nvPr/>
                    </p:nvSpPr>
                    <p:spPr bwMode="auto">
                      <a:xfrm>
                        <a:off x="3650" y="3411"/>
                        <a:ext cx="638" cy="127"/>
                      </a:xfrm>
                      <a:custGeom>
                        <a:avLst/>
                        <a:gdLst>
                          <a:gd name="T0" fmla="*/ 123 w 3192"/>
                          <a:gd name="T1" fmla="*/ 239 h 381"/>
                          <a:gd name="T2" fmla="*/ 280 w 3192"/>
                          <a:gd name="T3" fmla="*/ 204 h 381"/>
                          <a:gd name="T4" fmla="*/ 401 w 3192"/>
                          <a:gd name="T5" fmla="*/ 175 h 381"/>
                          <a:gd name="T6" fmla="*/ 524 w 3192"/>
                          <a:gd name="T7" fmla="*/ 144 h 381"/>
                          <a:gd name="T8" fmla="*/ 650 w 3192"/>
                          <a:gd name="T9" fmla="*/ 124 h 381"/>
                          <a:gd name="T10" fmla="*/ 752 w 3192"/>
                          <a:gd name="T11" fmla="*/ 109 h 381"/>
                          <a:gd name="T12" fmla="*/ 880 w 3192"/>
                          <a:gd name="T13" fmla="*/ 90 h 381"/>
                          <a:gd name="T14" fmla="*/ 993 w 3192"/>
                          <a:gd name="T15" fmla="*/ 68 h 381"/>
                          <a:gd name="T16" fmla="*/ 1075 w 3192"/>
                          <a:gd name="T17" fmla="*/ 22 h 381"/>
                          <a:gd name="T18" fmla="*/ 1244 w 3192"/>
                          <a:gd name="T19" fmla="*/ 17 h 381"/>
                          <a:gd name="T20" fmla="*/ 1446 w 3192"/>
                          <a:gd name="T21" fmla="*/ 4 h 381"/>
                          <a:gd name="T22" fmla="*/ 1703 w 3192"/>
                          <a:gd name="T23" fmla="*/ 1 h 381"/>
                          <a:gd name="T24" fmla="*/ 1915 w 3192"/>
                          <a:gd name="T25" fmla="*/ 0 h 381"/>
                          <a:gd name="T26" fmla="*/ 2117 w 3192"/>
                          <a:gd name="T27" fmla="*/ 22 h 381"/>
                          <a:gd name="T28" fmla="*/ 2261 w 3192"/>
                          <a:gd name="T29" fmla="*/ 55 h 381"/>
                          <a:gd name="T30" fmla="*/ 2416 w 3192"/>
                          <a:gd name="T31" fmla="*/ 98 h 381"/>
                          <a:gd name="T32" fmla="*/ 2585 w 3192"/>
                          <a:gd name="T33" fmla="*/ 150 h 381"/>
                          <a:gd name="T34" fmla="*/ 2759 w 3192"/>
                          <a:gd name="T35" fmla="*/ 203 h 381"/>
                          <a:gd name="T36" fmla="*/ 2889 w 3192"/>
                          <a:gd name="T37" fmla="*/ 238 h 381"/>
                          <a:gd name="T38" fmla="*/ 3027 w 3192"/>
                          <a:gd name="T39" fmla="*/ 280 h 381"/>
                          <a:gd name="T40" fmla="*/ 3192 w 3192"/>
                          <a:gd name="T41" fmla="*/ 332 h 381"/>
                          <a:gd name="T42" fmla="*/ 3114 w 3192"/>
                          <a:gd name="T43" fmla="*/ 362 h 381"/>
                          <a:gd name="T44" fmla="*/ 2999 w 3192"/>
                          <a:gd name="T45" fmla="*/ 380 h 381"/>
                          <a:gd name="T46" fmla="*/ 2831 w 3192"/>
                          <a:gd name="T47" fmla="*/ 379 h 381"/>
                          <a:gd name="T48" fmla="*/ 2789 w 3192"/>
                          <a:gd name="T49" fmla="*/ 332 h 381"/>
                          <a:gd name="T50" fmla="*/ 2663 w 3192"/>
                          <a:gd name="T51" fmla="*/ 265 h 381"/>
                          <a:gd name="T52" fmla="*/ 2461 w 3192"/>
                          <a:gd name="T53" fmla="*/ 172 h 381"/>
                          <a:gd name="T54" fmla="*/ 2249 w 3192"/>
                          <a:gd name="T55" fmla="*/ 86 h 381"/>
                          <a:gd name="T56" fmla="*/ 2082 w 3192"/>
                          <a:gd name="T57" fmla="*/ 53 h 381"/>
                          <a:gd name="T58" fmla="*/ 1763 w 3192"/>
                          <a:gd name="T59" fmla="*/ 40 h 381"/>
                          <a:gd name="T60" fmla="*/ 1391 w 3192"/>
                          <a:gd name="T61" fmla="*/ 50 h 381"/>
                          <a:gd name="T62" fmla="*/ 1118 w 3192"/>
                          <a:gd name="T63" fmla="*/ 289 h 3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92"/>
                          <a:gd name="T97" fmla="*/ 0 h 381"/>
                          <a:gd name="T98" fmla="*/ 3192 w 3192"/>
                          <a:gd name="T99" fmla="*/ 381 h 3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92" h="381">
                            <a:moveTo>
                              <a:pt x="0" y="255"/>
                            </a:moveTo>
                            <a:lnTo>
                              <a:pt x="123" y="239"/>
                            </a:lnTo>
                            <a:lnTo>
                              <a:pt x="217" y="220"/>
                            </a:lnTo>
                            <a:lnTo>
                              <a:pt x="280" y="204"/>
                            </a:lnTo>
                            <a:lnTo>
                              <a:pt x="333" y="190"/>
                            </a:lnTo>
                            <a:lnTo>
                              <a:pt x="401" y="175"/>
                            </a:lnTo>
                            <a:lnTo>
                              <a:pt x="459" y="160"/>
                            </a:lnTo>
                            <a:lnTo>
                              <a:pt x="524" y="144"/>
                            </a:lnTo>
                            <a:lnTo>
                              <a:pt x="584" y="133"/>
                            </a:lnTo>
                            <a:lnTo>
                              <a:pt x="650" y="124"/>
                            </a:lnTo>
                            <a:lnTo>
                              <a:pt x="705" y="116"/>
                            </a:lnTo>
                            <a:lnTo>
                              <a:pt x="752" y="109"/>
                            </a:lnTo>
                            <a:lnTo>
                              <a:pt x="821" y="98"/>
                            </a:lnTo>
                            <a:lnTo>
                              <a:pt x="880" y="90"/>
                            </a:lnTo>
                            <a:lnTo>
                              <a:pt x="935" y="82"/>
                            </a:lnTo>
                            <a:lnTo>
                              <a:pt x="993" y="68"/>
                            </a:lnTo>
                            <a:lnTo>
                              <a:pt x="1041" y="46"/>
                            </a:lnTo>
                            <a:lnTo>
                              <a:pt x="1075" y="22"/>
                            </a:lnTo>
                            <a:lnTo>
                              <a:pt x="1144" y="19"/>
                            </a:lnTo>
                            <a:lnTo>
                              <a:pt x="1244" y="17"/>
                            </a:lnTo>
                            <a:lnTo>
                              <a:pt x="1358" y="9"/>
                            </a:lnTo>
                            <a:lnTo>
                              <a:pt x="1446" y="4"/>
                            </a:lnTo>
                            <a:lnTo>
                              <a:pt x="1577" y="2"/>
                            </a:lnTo>
                            <a:lnTo>
                              <a:pt x="1703" y="1"/>
                            </a:lnTo>
                            <a:lnTo>
                              <a:pt x="1823" y="0"/>
                            </a:lnTo>
                            <a:lnTo>
                              <a:pt x="1915" y="0"/>
                            </a:lnTo>
                            <a:lnTo>
                              <a:pt x="2015" y="7"/>
                            </a:lnTo>
                            <a:lnTo>
                              <a:pt x="2117" y="22"/>
                            </a:lnTo>
                            <a:lnTo>
                              <a:pt x="2193" y="39"/>
                            </a:lnTo>
                            <a:lnTo>
                              <a:pt x="2261" y="55"/>
                            </a:lnTo>
                            <a:lnTo>
                              <a:pt x="2335" y="76"/>
                            </a:lnTo>
                            <a:lnTo>
                              <a:pt x="2416" y="98"/>
                            </a:lnTo>
                            <a:lnTo>
                              <a:pt x="2497" y="124"/>
                            </a:lnTo>
                            <a:lnTo>
                              <a:pt x="2585" y="150"/>
                            </a:lnTo>
                            <a:lnTo>
                              <a:pt x="2670" y="177"/>
                            </a:lnTo>
                            <a:lnTo>
                              <a:pt x="2759" y="203"/>
                            </a:lnTo>
                            <a:lnTo>
                              <a:pt x="2826" y="223"/>
                            </a:lnTo>
                            <a:lnTo>
                              <a:pt x="2889" y="238"/>
                            </a:lnTo>
                            <a:lnTo>
                              <a:pt x="2957" y="261"/>
                            </a:lnTo>
                            <a:lnTo>
                              <a:pt x="3027" y="280"/>
                            </a:lnTo>
                            <a:lnTo>
                              <a:pt x="3114" y="306"/>
                            </a:lnTo>
                            <a:lnTo>
                              <a:pt x="3192" y="332"/>
                            </a:lnTo>
                            <a:lnTo>
                              <a:pt x="3160" y="351"/>
                            </a:lnTo>
                            <a:lnTo>
                              <a:pt x="3114" y="362"/>
                            </a:lnTo>
                            <a:lnTo>
                              <a:pt x="3063" y="374"/>
                            </a:lnTo>
                            <a:lnTo>
                              <a:pt x="2999" y="380"/>
                            </a:lnTo>
                            <a:lnTo>
                              <a:pt x="2915" y="381"/>
                            </a:lnTo>
                            <a:lnTo>
                              <a:pt x="2831" y="379"/>
                            </a:lnTo>
                            <a:lnTo>
                              <a:pt x="2809" y="351"/>
                            </a:lnTo>
                            <a:lnTo>
                              <a:pt x="2789" y="332"/>
                            </a:lnTo>
                            <a:lnTo>
                              <a:pt x="2749" y="307"/>
                            </a:lnTo>
                            <a:lnTo>
                              <a:pt x="2663" y="265"/>
                            </a:lnTo>
                            <a:lnTo>
                              <a:pt x="2556" y="215"/>
                            </a:lnTo>
                            <a:lnTo>
                              <a:pt x="2461" y="172"/>
                            </a:lnTo>
                            <a:lnTo>
                              <a:pt x="2345" y="120"/>
                            </a:lnTo>
                            <a:lnTo>
                              <a:pt x="2249" y="86"/>
                            </a:lnTo>
                            <a:lnTo>
                              <a:pt x="2157" y="63"/>
                            </a:lnTo>
                            <a:lnTo>
                              <a:pt x="2082" y="53"/>
                            </a:lnTo>
                            <a:lnTo>
                              <a:pt x="1943" y="41"/>
                            </a:lnTo>
                            <a:lnTo>
                              <a:pt x="1763" y="40"/>
                            </a:lnTo>
                            <a:lnTo>
                              <a:pt x="1552" y="45"/>
                            </a:lnTo>
                            <a:lnTo>
                              <a:pt x="1391" y="50"/>
                            </a:lnTo>
                            <a:lnTo>
                              <a:pt x="1133" y="63"/>
                            </a:lnTo>
                            <a:lnTo>
                              <a:pt x="1118" y="289"/>
                            </a:lnTo>
                            <a:lnTo>
                              <a:pt x="0" y="255"/>
                            </a:lnTo>
                            <a:close/>
                          </a:path>
                        </a:pathLst>
                      </a:custGeom>
                      <a:solidFill>
                        <a:srgbClr val="FF0000"/>
                      </a:solidFill>
                      <a:ln w="3175">
                        <a:solidFill>
                          <a:srgbClr val="000000"/>
                        </a:solidFill>
                        <a:round/>
                        <a:headEnd/>
                        <a:tailEnd/>
                      </a:ln>
                    </p:spPr>
                    <p:txBody>
                      <a:bodyPr/>
                      <a:lstStyle/>
                      <a:p>
                        <a:endParaRPr lang="es-PE"/>
                      </a:p>
                    </p:txBody>
                  </p:sp>
                </p:grpSp>
                <p:sp>
                  <p:nvSpPr>
                    <p:cNvPr id="16510" name="Freeform 56"/>
                    <p:cNvSpPr>
                      <a:spLocks/>
                    </p:cNvSpPr>
                    <p:nvPr/>
                  </p:nvSpPr>
                  <p:spPr bwMode="auto">
                    <a:xfrm>
                      <a:off x="3668" y="3535"/>
                      <a:ext cx="863" cy="201"/>
                    </a:xfrm>
                    <a:custGeom>
                      <a:avLst/>
                      <a:gdLst>
                        <a:gd name="T0" fmla="*/ 3642 w 4317"/>
                        <a:gd name="T1" fmla="*/ 285 h 602"/>
                        <a:gd name="T2" fmla="*/ 3675 w 4317"/>
                        <a:gd name="T3" fmla="*/ 376 h 602"/>
                        <a:gd name="T4" fmla="*/ 3675 w 4317"/>
                        <a:gd name="T5" fmla="*/ 445 h 602"/>
                        <a:gd name="T6" fmla="*/ 4317 w 4317"/>
                        <a:gd name="T7" fmla="*/ 445 h 602"/>
                        <a:gd name="T8" fmla="*/ 4272 w 4317"/>
                        <a:gd name="T9" fmla="*/ 492 h 602"/>
                        <a:gd name="T10" fmla="*/ 4302 w 4317"/>
                        <a:gd name="T11" fmla="*/ 546 h 602"/>
                        <a:gd name="T12" fmla="*/ 4302 w 4317"/>
                        <a:gd name="T13" fmla="*/ 570 h 602"/>
                        <a:gd name="T14" fmla="*/ 4282 w 4317"/>
                        <a:gd name="T15" fmla="*/ 587 h 602"/>
                        <a:gd name="T16" fmla="*/ 3914 w 4317"/>
                        <a:gd name="T17" fmla="*/ 587 h 602"/>
                        <a:gd name="T18" fmla="*/ 3884 w 4317"/>
                        <a:gd name="T19" fmla="*/ 602 h 602"/>
                        <a:gd name="T20" fmla="*/ 3696 w 4317"/>
                        <a:gd name="T21" fmla="*/ 602 h 602"/>
                        <a:gd name="T22" fmla="*/ 3671 w 4317"/>
                        <a:gd name="T23" fmla="*/ 585 h 602"/>
                        <a:gd name="T24" fmla="*/ 255 w 4317"/>
                        <a:gd name="T25" fmla="*/ 585 h 602"/>
                        <a:gd name="T26" fmla="*/ 120 w 4317"/>
                        <a:gd name="T27" fmla="*/ 475 h 602"/>
                        <a:gd name="T28" fmla="*/ 13 w 4317"/>
                        <a:gd name="T29" fmla="*/ 512 h 602"/>
                        <a:gd name="T30" fmla="*/ 0 w 4317"/>
                        <a:gd name="T31" fmla="*/ 220 h 602"/>
                        <a:gd name="T32" fmla="*/ 260 w 4317"/>
                        <a:gd name="T33" fmla="*/ 0 h 602"/>
                        <a:gd name="T34" fmla="*/ 666 w 4317"/>
                        <a:gd name="T35" fmla="*/ 8 h 602"/>
                        <a:gd name="T36" fmla="*/ 2783 w 4317"/>
                        <a:gd name="T37" fmla="*/ 492 h 602"/>
                        <a:gd name="T38" fmla="*/ 2843 w 4317"/>
                        <a:gd name="T39" fmla="*/ 434 h 602"/>
                        <a:gd name="T40" fmla="*/ 2895 w 4317"/>
                        <a:gd name="T41" fmla="*/ 284 h 602"/>
                        <a:gd name="T42" fmla="*/ 2970 w 4317"/>
                        <a:gd name="T43" fmla="*/ 161 h 602"/>
                        <a:gd name="T44" fmla="*/ 3193 w 4317"/>
                        <a:gd name="T45" fmla="*/ 61 h 602"/>
                        <a:gd name="T46" fmla="*/ 3399 w 4317"/>
                        <a:gd name="T47" fmla="*/ 67 h 602"/>
                        <a:gd name="T48" fmla="*/ 3554 w 4317"/>
                        <a:gd name="T49" fmla="*/ 139 h 602"/>
                        <a:gd name="T50" fmla="*/ 3642 w 4317"/>
                        <a:gd name="T51" fmla="*/ 285 h 6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317"/>
                        <a:gd name="T79" fmla="*/ 0 h 602"/>
                        <a:gd name="T80" fmla="*/ 4317 w 4317"/>
                        <a:gd name="T81" fmla="*/ 602 h 6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317" h="602">
                          <a:moveTo>
                            <a:pt x="3642" y="285"/>
                          </a:moveTo>
                          <a:lnTo>
                            <a:pt x="3675" y="376"/>
                          </a:lnTo>
                          <a:lnTo>
                            <a:pt x="3675" y="445"/>
                          </a:lnTo>
                          <a:lnTo>
                            <a:pt x="4317" y="445"/>
                          </a:lnTo>
                          <a:lnTo>
                            <a:pt x="4272" y="492"/>
                          </a:lnTo>
                          <a:lnTo>
                            <a:pt x="4302" y="546"/>
                          </a:lnTo>
                          <a:lnTo>
                            <a:pt x="4302" y="570"/>
                          </a:lnTo>
                          <a:lnTo>
                            <a:pt x="4282" y="587"/>
                          </a:lnTo>
                          <a:lnTo>
                            <a:pt x="3914" y="587"/>
                          </a:lnTo>
                          <a:lnTo>
                            <a:pt x="3884" y="602"/>
                          </a:lnTo>
                          <a:lnTo>
                            <a:pt x="3696" y="602"/>
                          </a:lnTo>
                          <a:lnTo>
                            <a:pt x="3671" y="585"/>
                          </a:lnTo>
                          <a:lnTo>
                            <a:pt x="255" y="585"/>
                          </a:lnTo>
                          <a:lnTo>
                            <a:pt x="120" y="475"/>
                          </a:lnTo>
                          <a:lnTo>
                            <a:pt x="13" y="512"/>
                          </a:lnTo>
                          <a:lnTo>
                            <a:pt x="0" y="220"/>
                          </a:lnTo>
                          <a:lnTo>
                            <a:pt x="260" y="0"/>
                          </a:lnTo>
                          <a:lnTo>
                            <a:pt x="666" y="8"/>
                          </a:lnTo>
                          <a:lnTo>
                            <a:pt x="2783" y="492"/>
                          </a:lnTo>
                          <a:lnTo>
                            <a:pt x="2843" y="434"/>
                          </a:lnTo>
                          <a:lnTo>
                            <a:pt x="2895" y="284"/>
                          </a:lnTo>
                          <a:lnTo>
                            <a:pt x="2970" y="161"/>
                          </a:lnTo>
                          <a:lnTo>
                            <a:pt x="3193" y="61"/>
                          </a:lnTo>
                          <a:lnTo>
                            <a:pt x="3399" y="67"/>
                          </a:lnTo>
                          <a:lnTo>
                            <a:pt x="3554" y="139"/>
                          </a:lnTo>
                          <a:lnTo>
                            <a:pt x="3642" y="285"/>
                          </a:lnTo>
                          <a:close/>
                        </a:path>
                      </a:pathLst>
                    </a:custGeom>
                    <a:solidFill>
                      <a:srgbClr val="000000"/>
                    </a:solidFill>
                    <a:ln w="3175">
                      <a:solidFill>
                        <a:srgbClr val="000000"/>
                      </a:solidFill>
                      <a:round/>
                      <a:headEnd/>
                      <a:tailEnd/>
                    </a:ln>
                  </p:spPr>
                  <p:txBody>
                    <a:bodyPr/>
                    <a:lstStyle/>
                    <a:p>
                      <a:endParaRPr lang="es-PE"/>
                    </a:p>
                  </p:txBody>
                </p:sp>
                <p:grpSp>
                  <p:nvGrpSpPr>
                    <p:cNvPr id="13" name="Group 57"/>
                    <p:cNvGrpSpPr>
                      <a:grpSpLocks/>
                    </p:cNvGrpSpPr>
                    <p:nvPr/>
                  </p:nvGrpSpPr>
                  <p:grpSpPr bwMode="auto">
                    <a:xfrm>
                      <a:off x="3601" y="3452"/>
                      <a:ext cx="931" cy="255"/>
                      <a:chOff x="3601" y="3452"/>
                      <a:chExt cx="931" cy="255"/>
                    </a:xfrm>
                  </p:grpSpPr>
                  <p:grpSp>
                    <p:nvGrpSpPr>
                      <p:cNvPr id="14" name="Group 58"/>
                      <p:cNvGrpSpPr>
                        <a:grpSpLocks/>
                      </p:cNvGrpSpPr>
                      <p:nvPr/>
                    </p:nvGrpSpPr>
                    <p:grpSpPr bwMode="auto">
                      <a:xfrm>
                        <a:off x="3601" y="3534"/>
                        <a:ext cx="56" cy="147"/>
                        <a:chOff x="3601" y="3534"/>
                        <a:chExt cx="56" cy="147"/>
                      </a:xfrm>
                    </p:grpSpPr>
                    <p:sp>
                      <p:nvSpPr>
                        <p:cNvPr id="16524" name="Rectangle 59"/>
                        <p:cNvSpPr>
                          <a:spLocks noChangeArrowheads="1"/>
                        </p:cNvSpPr>
                        <p:nvPr/>
                      </p:nvSpPr>
                      <p:spPr bwMode="auto">
                        <a:xfrm>
                          <a:off x="3606" y="3565"/>
                          <a:ext cx="21" cy="6"/>
                        </a:xfrm>
                        <a:prstGeom prst="rect">
                          <a:avLst/>
                        </a:prstGeom>
                        <a:solidFill>
                          <a:srgbClr val="808080"/>
                        </a:solidFill>
                        <a:ln w="3175">
                          <a:solidFill>
                            <a:srgbClr val="C0C0C0"/>
                          </a:solidFill>
                          <a:miter lim="800000"/>
                          <a:headEnd/>
                          <a:tailEnd/>
                        </a:ln>
                      </p:spPr>
                      <p:txBody>
                        <a:bodyPr/>
                        <a:lstStyle/>
                        <a:p>
                          <a:endParaRPr lang="es-PE"/>
                        </a:p>
                      </p:txBody>
                    </p:sp>
                    <p:sp>
                      <p:nvSpPr>
                        <p:cNvPr id="16525" name="Rectangle 60"/>
                        <p:cNvSpPr>
                          <a:spLocks noChangeArrowheads="1"/>
                        </p:cNvSpPr>
                        <p:nvPr/>
                      </p:nvSpPr>
                      <p:spPr bwMode="auto">
                        <a:xfrm>
                          <a:off x="3606" y="3534"/>
                          <a:ext cx="21" cy="14"/>
                        </a:xfrm>
                        <a:prstGeom prst="rect">
                          <a:avLst/>
                        </a:prstGeom>
                        <a:solidFill>
                          <a:srgbClr val="808080"/>
                        </a:solidFill>
                        <a:ln w="3175">
                          <a:solidFill>
                            <a:srgbClr val="C0C0C0"/>
                          </a:solidFill>
                          <a:miter lim="800000"/>
                          <a:headEnd/>
                          <a:tailEnd/>
                        </a:ln>
                      </p:spPr>
                      <p:txBody>
                        <a:bodyPr/>
                        <a:lstStyle/>
                        <a:p>
                          <a:endParaRPr lang="es-PE"/>
                        </a:p>
                      </p:txBody>
                    </p:sp>
                    <p:sp>
                      <p:nvSpPr>
                        <p:cNvPr id="16526" name="Rectangle 61"/>
                        <p:cNvSpPr>
                          <a:spLocks noChangeArrowheads="1"/>
                        </p:cNvSpPr>
                        <p:nvPr/>
                      </p:nvSpPr>
                      <p:spPr bwMode="auto">
                        <a:xfrm>
                          <a:off x="3606" y="3553"/>
                          <a:ext cx="21" cy="6"/>
                        </a:xfrm>
                        <a:prstGeom prst="rect">
                          <a:avLst/>
                        </a:prstGeom>
                        <a:solidFill>
                          <a:srgbClr val="808080"/>
                        </a:solidFill>
                        <a:ln w="3175">
                          <a:solidFill>
                            <a:srgbClr val="C0C0C0"/>
                          </a:solidFill>
                          <a:miter lim="800000"/>
                          <a:headEnd/>
                          <a:tailEnd/>
                        </a:ln>
                      </p:spPr>
                      <p:txBody>
                        <a:bodyPr/>
                        <a:lstStyle/>
                        <a:p>
                          <a:endParaRPr lang="es-PE"/>
                        </a:p>
                      </p:txBody>
                    </p:sp>
                    <p:sp>
                      <p:nvSpPr>
                        <p:cNvPr id="16527" name="Arc 62"/>
                        <p:cNvSpPr>
                          <a:spLocks/>
                        </p:cNvSpPr>
                        <p:nvPr/>
                      </p:nvSpPr>
                      <p:spPr bwMode="auto">
                        <a:xfrm>
                          <a:off x="3606" y="3578"/>
                          <a:ext cx="21" cy="33"/>
                        </a:xfrm>
                        <a:custGeom>
                          <a:avLst/>
                          <a:gdLst>
                            <a:gd name="T0" fmla="*/ 20 w 21600"/>
                            <a:gd name="T1" fmla="*/ 33 h 21576"/>
                            <a:gd name="T2" fmla="*/ 0 w 21600"/>
                            <a:gd name="T3" fmla="*/ 0 h 21576"/>
                            <a:gd name="T4" fmla="*/ 21 w 21600"/>
                            <a:gd name="T5" fmla="*/ 0 h 21576"/>
                            <a:gd name="T6" fmla="*/ 0 60000 65536"/>
                            <a:gd name="T7" fmla="*/ 0 60000 65536"/>
                            <a:gd name="T8" fmla="*/ 0 60000 65536"/>
                            <a:gd name="T9" fmla="*/ 0 w 21600"/>
                            <a:gd name="T10" fmla="*/ 0 h 21576"/>
                            <a:gd name="T11" fmla="*/ 21600 w 21600"/>
                            <a:gd name="T12" fmla="*/ 21576 h 21576"/>
                          </a:gdLst>
                          <a:ahLst/>
                          <a:cxnLst>
                            <a:cxn ang="T6">
                              <a:pos x="T0" y="T1"/>
                            </a:cxn>
                            <a:cxn ang="T7">
                              <a:pos x="T2" y="T3"/>
                            </a:cxn>
                            <a:cxn ang="T8">
                              <a:pos x="T4" y="T5"/>
                            </a:cxn>
                          </a:cxnLst>
                          <a:rect l="T9" t="T10" r="T11" b="T12"/>
                          <a:pathLst>
                            <a:path w="21600" h="21576" fill="none" extrusionOk="0">
                              <a:moveTo>
                                <a:pt x="20578" y="21575"/>
                              </a:moveTo>
                              <a:cubicBezTo>
                                <a:pt x="9058" y="21030"/>
                                <a:pt x="0" y="11532"/>
                                <a:pt x="0" y="0"/>
                              </a:cubicBezTo>
                            </a:path>
                            <a:path w="21600" h="21576" stroke="0" extrusionOk="0">
                              <a:moveTo>
                                <a:pt x="20578" y="21575"/>
                              </a:moveTo>
                              <a:cubicBezTo>
                                <a:pt x="9058" y="21030"/>
                                <a:pt x="0" y="11532"/>
                                <a:pt x="0" y="0"/>
                              </a:cubicBezTo>
                              <a:lnTo>
                                <a:pt x="21600" y="0"/>
                              </a:lnTo>
                              <a:close/>
                            </a:path>
                          </a:pathLst>
                        </a:custGeom>
                        <a:solidFill>
                          <a:srgbClr val="808080"/>
                        </a:solidFill>
                        <a:ln w="3175">
                          <a:solidFill>
                            <a:srgbClr val="C0C0C0"/>
                          </a:solidFill>
                          <a:round/>
                          <a:headEnd/>
                          <a:tailEnd/>
                        </a:ln>
                      </p:spPr>
                      <p:txBody>
                        <a:bodyPr/>
                        <a:lstStyle/>
                        <a:p>
                          <a:endParaRPr lang="es-PE"/>
                        </a:p>
                      </p:txBody>
                    </p:sp>
                    <p:grpSp>
                      <p:nvGrpSpPr>
                        <p:cNvPr id="15" name="Group 63"/>
                        <p:cNvGrpSpPr>
                          <a:grpSpLocks/>
                        </p:cNvGrpSpPr>
                        <p:nvPr/>
                      </p:nvGrpSpPr>
                      <p:grpSpPr bwMode="auto">
                        <a:xfrm>
                          <a:off x="3601" y="3664"/>
                          <a:ext cx="56" cy="6"/>
                          <a:chOff x="3601" y="3664"/>
                          <a:chExt cx="56" cy="6"/>
                        </a:xfrm>
                      </p:grpSpPr>
                      <p:sp>
                        <p:nvSpPr>
                          <p:cNvPr id="16535" name="Rectangle 64"/>
                          <p:cNvSpPr>
                            <a:spLocks noChangeArrowheads="1"/>
                          </p:cNvSpPr>
                          <p:nvPr/>
                        </p:nvSpPr>
                        <p:spPr bwMode="auto">
                          <a:xfrm>
                            <a:off x="3604" y="3664"/>
                            <a:ext cx="53" cy="6"/>
                          </a:xfrm>
                          <a:prstGeom prst="rect">
                            <a:avLst/>
                          </a:prstGeom>
                          <a:solidFill>
                            <a:srgbClr val="808080"/>
                          </a:solidFill>
                          <a:ln w="3175">
                            <a:solidFill>
                              <a:srgbClr val="C0C0C0"/>
                            </a:solidFill>
                            <a:miter lim="800000"/>
                            <a:headEnd/>
                            <a:tailEnd/>
                          </a:ln>
                        </p:spPr>
                        <p:txBody>
                          <a:bodyPr/>
                          <a:lstStyle/>
                          <a:p>
                            <a:endParaRPr lang="es-PE"/>
                          </a:p>
                        </p:txBody>
                      </p:sp>
                      <p:sp>
                        <p:nvSpPr>
                          <p:cNvPr id="16536" name="Oval 65"/>
                          <p:cNvSpPr>
                            <a:spLocks noChangeArrowheads="1"/>
                          </p:cNvSpPr>
                          <p:nvPr/>
                        </p:nvSpPr>
                        <p:spPr bwMode="auto">
                          <a:xfrm>
                            <a:off x="3601" y="3664"/>
                            <a:ext cx="6" cy="6"/>
                          </a:xfrm>
                          <a:prstGeom prst="ellipse">
                            <a:avLst/>
                          </a:prstGeom>
                          <a:solidFill>
                            <a:srgbClr val="808080"/>
                          </a:solidFill>
                          <a:ln w="3175">
                            <a:solidFill>
                              <a:srgbClr val="C0C0C0"/>
                            </a:solidFill>
                            <a:round/>
                            <a:headEnd/>
                            <a:tailEnd/>
                          </a:ln>
                        </p:spPr>
                        <p:txBody>
                          <a:bodyPr/>
                          <a:lstStyle/>
                          <a:p>
                            <a:endParaRPr lang="es-PE"/>
                          </a:p>
                        </p:txBody>
                      </p:sp>
                    </p:grpSp>
                    <p:grpSp>
                      <p:nvGrpSpPr>
                        <p:cNvPr id="16" name="Group 66"/>
                        <p:cNvGrpSpPr>
                          <a:grpSpLocks/>
                        </p:cNvGrpSpPr>
                        <p:nvPr/>
                      </p:nvGrpSpPr>
                      <p:grpSpPr bwMode="auto">
                        <a:xfrm>
                          <a:off x="3601" y="3675"/>
                          <a:ext cx="56" cy="6"/>
                          <a:chOff x="3601" y="3675"/>
                          <a:chExt cx="56" cy="6"/>
                        </a:xfrm>
                      </p:grpSpPr>
                      <p:sp>
                        <p:nvSpPr>
                          <p:cNvPr id="16533" name="Rectangle 67"/>
                          <p:cNvSpPr>
                            <a:spLocks noChangeArrowheads="1"/>
                          </p:cNvSpPr>
                          <p:nvPr/>
                        </p:nvSpPr>
                        <p:spPr bwMode="auto">
                          <a:xfrm>
                            <a:off x="3604" y="3675"/>
                            <a:ext cx="53" cy="6"/>
                          </a:xfrm>
                          <a:prstGeom prst="rect">
                            <a:avLst/>
                          </a:prstGeom>
                          <a:solidFill>
                            <a:srgbClr val="808080"/>
                          </a:solidFill>
                          <a:ln w="3175">
                            <a:solidFill>
                              <a:srgbClr val="C0C0C0"/>
                            </a:solidFill>
                            <a:miter lim="800000"/>
                            <a:headEnd/>
                            <a:tailEnd/>
                          </a:ln>
                        </p:spPr>
                        <p:txBody>
                          <a:bodyPr/>
                          <a:lstStyle/>
                          <a:p>
                            <a:endParaRPr lang="es-PE"/>
                          </a:p>
                        </p:txBody>
                      </p:sp>
                      <p:sp>
                        <p:nvSpPr>
                          <p:cNvPr id="16534" name="Oval 68"/>
                          <p:cNvSpPr>
                            <a:spLocks noChangeArrowheads="1"/>
                          </p:cNvSpPr>
                          <p:nvPr/>
                        </p:nvSpPr>
                        <p:spPr bwMode="auto">
                          <a:xfrm>
                            <a:off x="3601" y="3675"/>
                            <a:ext cx="6" cy="6"/>
                          </a:xfrm>
                          <a:prstGeom prst="ellipse">
                            <a:avLst/>
                          </a:prstGeom>
                          <a:solidFill>
                            <a:srgbClr val="808080"/>
                          </a:solidFill>
                          <a:ln w="3175">
                            <a:solidFill>
                              <a:srgbClr val="C0C0C0"/>
                            </a:solidFill>
                            <a:round/>
                            <a:headEnd/>
                            <a:tailEnd/>
                          </a:ln>
                        </p:spPr>
                        <p:txBody>
                          <a:bodyPr/>
                          <a:lstStyle/>
                          <a:p>
                            <a:endParaRPr lang="es-PE"/>
                          </a:p>
                        </p:txBody>
                      </p:sp>
                    </p:grpSp>
                    <p:grpSp>
                      <p:nvGrpSpPr>
                        <p:cNvPr id="17" name="Group 69"/>
                        <p:cNvGrpSpPr>
                          <a:grpSpLocks/>
                        </p:cNvGrpSpPr>
                        <p:nvPr/>
                      </p:nvGrpSpPr>
                      <p:grpSpPr bwMode="auto">
                        <a:xfrm>
                          <a:off x="3601" y="3652"/>
                          <a:ext cx="56" cy="6"/>
                          <a:chOff x="3601" y="3652"/>
                          <a:chExt cx="56" cy="6"/>
                        </a:xfrm>
                      </p:grpSpPr>
                      <p:sp>
                        <p:nvSpPr>
                          <p:cNvPr id="16531" name="Rectangle 70"/>
                          <p:cNvSpPr>
                            <a:spLocks noChangeArrowheads="1"/>
                          </p:cNvSpPr>
                          <p:nvPr/>
                        </p:nvSpPr>
                        <p:spPr bwMode="auto">
                          <a:xfrm>
                            <a:off x="3604" y="3652"/>
                            <a:ext cx="53" cy="6"/>
                          </a:xfrm>
                          <a:prstGeom prst="rect">
                            <a:avLst/>
                          </a:prstGeom>
                          <a:solidFill>
                            <a:srgbClr val="808080"/>
                          </a:solidFill>
                          <a:ln w="3175">
                            <a:solidFill>
                              <a:srgbClr val="C0C0C0"/>
                            </a:solidFill>
                            <a:miter lim="800000"/>
                            <a:headEnd/>
                            <a:tailEnd/>
                          </a:ln>
                        </p:spPr>
                        <p:txBody>
                          <a:bodyPr/>
                          <a:lstStyle/>
                          <a:p>
                            <a:endParaRPr lang="es-PE"/>
                          </a:p>
                        </p:txBody>
                      </p:sp>
                      <p:sp>
                        <p:nvSpPr>
                          <p:cNvPr id="16532" name="Oval 71"/>
                          <p:cNvSpPr>
                            <a:spLocks noChangeArrowheads="1"/>
                          </p:cNvSpPr>
                          <p:nvPr/>
                        </p:nvSpPr>
                        <p:spPr bwMode="auto">
                          <a:xfrm>
                            <a:off x="3601" y="3652"/>
                            <a:ext cx="6" cy="6"/>
                          </a:xfrm>
                          <a:prstGeom prst="ellipse">
                            <a:avLst/>
                          </a:prstGeom>
                          <a:solidFill>
                            <a:srgbClr val="808080"/>
                          </a:solidFill>
                          <a:ln w="3175">
                            <a:solidFill>
                              <a:srgbClr val="C0C0C0"/>
                            </a:solidFill>
                            <a:round/>
                            <a:headEnd/>
                            <a:tailEnd/>
                          </a:ln>
                        </p:spPr>
                        <p:txBody>
                          <a:bodyPr/>
                          <a:lstStyle/>
                          <a:p>
                            <a:endParaRPr lang="es-PE"/>
                          </a:p>
                        </p:txBody>
                      </p:sp>
                    </p:grpSp>
                  </p:grpSp>
                  <p:sp>
                    <p:nvSpPr>
                      <p:cNvPr id="16513" name="Freeform 72"/>
                      <p:cNvSpPr>
                        <a:spLocks/>
                      </p:cNvSpPr>
                      <p:nvPr/>
                    </p:nvSpPr>
                    <p:spPr bwMode="auto">
                      <a:xfrm>
                        <a:off x="3606" y="3495"/>
                        <a:ext cx="926" cy="212"/>
                      </a:xfrm>
                      <a:custGeom>
                        <a:avLst/>
                        <a:gdLst>
                          <a:gd name="T0" fmla="*/ 231 w 4630"/>
                          <a:gd name="T1" fmla="*/ 0 h 634"/>
                          <a:gd name="T2" fmla="*/ 27 w 4630"/>
                          <a:gd name="T3" fmla="*/ 0 h 634"/>
                          <a:gd name="T4" fmla="*/ 0 w 4630"/>
                          <a:gd name="T5" fmla="*/ 98 h 634"/>
                          <a:gd name="T6" fmla="*/ 91 w 4630"/>
                          <a:gd name="T7" fmla="*/ 98 h 634"/>
                          <a:gd name="T8" fmla="*/ 91 w 4630"/>
                          <a:gd name="T9" fmla="*/ 452 h 634"/>
                          <a:gd name="T10" fmla="*/ 269 w 4630"/>
                          <a:gd name="T11" fmla="*/ 612 h 634"/>
                          <a:gd name="T12" fmla="*/ 309 w 4630"/>
                          <a:gd name="T13" fmla="*/ 629 h 634"/>
                          <a:gd name="T14" fmla="*/ 343 w 4630"/>
                          <a:gd name="T15" fmla="*/ 634 h 634"/>
                          <a:gd name="T16" fmla="*/ 337 w 4630"/>
                          <a:gd name="T17" fmla="*/ 553 h 634"/>
                          <a:gd name="T18" fmla="*/ 332 w 4630"/>
                          <a:gd name="T19" fmla="*/ 457 h 634"/>
                          <a:gd name="T20" fmla="*/ 356 w 4630"/>
                          <a:gd name="T21" fmla="*/ 376 h 634"/>
                          <a:gd name="T22" fmla="*/ 389 w 4630"/>
                          <a:gd name="T23" fmla="*/ 315 h 634"/>
                          <a:gd name="T24" fmla="*/ 432 w 4630"/>
                          <a:gd name="T25" fmla="*/ 262 h 634"/>
                          <a:gd name="T26" fmla="*/ 495 w 4630"/>
                          <a:gd name="T27" fmla="*/ 210 h 634"/>
                          <a:gd name="T28" fmla="*/ 567 w 4630"/>
                          <a:gd name="T29" fmla="*/ 171 h 634"/>
                          <a:gd name="T30" fmla="*/ 670 w 4630"/>
                          <a:gd name="T31" fmla="*/ 147 h 634"/>
                          <a:gd name="T32" fmla="*/ 804 w 4630"/>
                          <a:gd name="T33" fmla="*/ 138 h 634"/>
                          <a:gd name="T34" fmla="*/ 897 w 4630"/>
                          <a:gd name="T35" fmla="*/ 159 h 634"/>
                          <a:gd name="T36" fmla="*/ 965 w 4630"/>
                          <a:gd name="T37" fmla="*/ 193 h 634"/>
                          <a:gd name="T38" fmla="*/ 1021 w 4630"/>
                          <a:gd name="T39" fmla="*/ 232 h 634"/>
                          <a:gd name="T40" fmla="*/ 1090 w 4630"/>
                          <a:gd name="T41" fmla="*/ 292 h 634"/>
                          <a:gd name="T42" fmla="*/ 1133 w 4630"/>
                          <a:gd name="T43" fmla="*/ 358 h 634"/>
                          <a:gd name="T44" fmla="*/ 1161 w 4630"/>
                          <a:gd name="T45" fmla="*/ 417 h 634"/>
                          <a:gd name="T46" fmla="*/ 1170 w 4630"/>
                          <a:gd name="T47" fmla="*/ 475 h 634"/>
                          <a:gd name="T48" fmla="*/ 1170 w 4630"/>
                          <a:gd name="T49" fmla="*/ 599 h 634"/>
                          <a:gd name="T50" fmla="*/ 3193 w 4630"/>
                          <a:gd name="T51" fmla="*/ 634 h 634"/>
                          <a:gd name="T52" fmla="*/ 3193 w 4630"/>
                          <a:gd name="T53" fmla="*/ 513 h 634"/>
                          <a:gd name="T54" fmla="*/ 3221 w 4630"/>
                          <a:gd name="T55" fmla="*/ 431 h 634"/>
                          <a:gd name="T56" fmla="*/ 3254 w 4630"/>
                          <a:gd name="T57" fmla="*/ 366 h 634"/>
                          <a:gd name="T58" fmla="*/ 3304 w 4630"/>
                          <a:gd name="T59" fmla="*/ 306 h 634"/>
                          <a:gd name="T60" fmla="*/ 3376 w 4630"/>
                          <a:gd name="T61" fmla="*/ 253 h 634"/>
                          <a:gd name="T62" fmla="*/ 3448 w 4630"/>
                          <a:gd name="T63" fmla="*/ 218 h 634"/>
                          <a:gd name="T64" fmla="*/ 3520 w 4630"/>
                          <a:gd name="T65" fmla="*/ 198 h 634"/>
                          <a:gd name="T66" fmla="*/ 3646 w 4630"/>
                          <a:gd name="T67" fmla="*/ 198 h 634"/>
                          <a:gd name="T68" fmla="*/ 3713 w 4630"/>
                          <a:gd name="T69" fmla="*/ 210 h 634"/>
                          <a:gd name="T70" fmla="*/ 3781 w 4630"/>
                          <a:gd name="T71" fmla="*/ 237 h 634"/>
                          <a:gd name="T72" fmla="*/ 3842 w 4630"/>
                          <a:gd name="T73" fmla="*/ 284 h 634"/>
                          <a:gd name="T74" fmla="*/ 3901 w 4630"/>
                          <a:gd name="T75" fmla="*/ 345 h 634"/>
                          <a:gd name="T76" fmla="*/ 3940 w 4630"/>
                          <a:gd name="T77" fmla="*/ 417 h 634"/>
                          <a:gd name="T78" fmla="*/ 3964 w 4630"/>
                          <a:gd name="T79" fmla="*/ 496 h 634"/>
                          <a:gd name="T80" fmla="*/ 3964 w 4630"/>
                          <a:gd name="T81" fmla="*/ 578 h 634"/>
                          <a:gd name="T82" fmla="*/ 4630 w 4630"/>
                          <a:gd name="T83" fmla="*/ 576 h 634"/>
                          <a:gd name="T84" fmla="*/ 4630 w 4630"/>
                          <a:gd name="T85" fmla="*/ 549 h 634"/>
                          <a:gd name="T86" fmla="*/ 4608 w 4630"/>
                          <a:gd name="T87" fmla="*/ 549 h 634"/>
                          <a:gd name="T88" fmla="*/ 4608 w 4630"/>
                          <a:gd name="T89" fmla="*/ 510 h 634"/>
                          <a:gd name="T90" fmla="*/ 4629 w 4630"/>
                          <a:gd name="T91" fmla="*/ 508 h 634"/>
                          <a:gd name="T92" fmla="*/ 4629 w 4630"/>
                          <a:gd name="T93" fmla="*/ 391 h 634"/>
                          <a:gd name="T94" fmla="*/ 4611 w 4630"/>
                          <a:gd name="T95" fmla="*/ 366 h 634"/>
                          <a:gd name="T96" fmla="*/ 4456 w 4630"/>
                          <a:gd name="T97" fmla="*/ 297 h 634"/>
                          <a:gd name="T98" fmla="*/ 4286 w 4630"/>
                          <a:gd name="T99" fmla="*/ 237 h 634"/>
                          <a:gd name="T100" fmla="*/ 4081 w 4630"/>
                          <a:gd name="T101" fmla="*/ 180 h 634"/>
                          <a:gd name="T102" fmla="*/ 3858 w 4630"/>
                          <a:gd name="T103" fmla="*/ 132 h 634"/>
                          <a:gd name="T104" fmla="*/ 3654 w 4630"/>
                          <a:gd name="T105" fmla="*/ 94 h 634"/>
                          <a:gd name="T106" fmla="*/ 3458 w 4630"/>
                          <a:gd name="T107" fmla="*/ 63 h 634"/>
                          <a:gd name="T108" fmla="*/ 3392 w 4630"/>
                          <a:gd name="T109" fmla="*/ 63 h 634"/>
                          <a:gd name="T110" fmla="*/ 3347 w 4630"/>
                          <a:gd name="T111" fmla="*/ 80 h 634"/>
                          <a:gd name="T112" fmla="*/ 3140 w 4630"/>
                          <a:gd name="T113" fmla="*/ 107 h 634"/>
                          <a:gd name="T114" fmla="*/ 2975 w 4630"/>
                          <a:gd name="T115" fmla="*/ 120 h 634"/>
                          <a:gd name="T116" fmla="*/ 2111 w 4630"/>
                          <a:gd name="T117" fmla="*/ 71 h 634"/>
                          <a:gd name="T118" fmla="*/ 1697 w 4630"/>
                          <a:gd name="T119" fmla="*/ 42 h 634"/>
                          <a:gd name="T120" fmla="*/ 1306 w 4630"/>
                          <a:gd name="T121" fmla="*/ 15 h 634"/>
                          <a:gd name="T122" fmla="*/ 1109 w 4630"/>
                          <a:gd name="T123" fmla="*/ 3 h 634"/>
                          <a:gd name="T124" fmla="*/ 231 w 4630"/>
                          <a:gd name="T125" fmla="*/ 0 h 6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30"/>
                          <a:gd name="T190" fmla="*/ 0 h 634"/>
                          <a:gd name="T191" fmla="*/ 4630 w 4630"/>
                          <a:gd name="T192" fmla="*/ 634 h 63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30" h="634">
                            <a:moveTo>
                              <a:pt x="231" y="0"/>
                            </a:moveTo>
                            <a:lnTo>
                              <a:pt x="27" y="0"/>
                            </a:lnTo>
                            <a:lnTo>
                              <a:pt x="0" y="98"/>
                            </a:lnTo>
                            <a:lnTo>
                              <a:pt x="91" y="98"/>
                            </a:lnTo>
                            <a:lnTo>
                              <a:pt x="91" y="452"/>
                            </a:lnTo>
                            <a:lnTo>
                              <a:pt x="269" y="612"/>
                            </a:lnTo>
                            <a:lnTo>
                              <a:pt x="309" y="629"/>
                            </a:lnTo>
                            <a:lnTo>
                              <a:pt x="343" y="634"/>
                            </a:lnTo>
                            <a:lnTo>
                              <a:pt x="337" y="553"/>
                            </a:lnTo>
                            <a:lnTo>
                              <a:pt x="332" y="457"/>
                            </a:lnTo>
                            <a:lnTo>
                              <a:pt x="356" y="376"/>
                            </a:lnTo>
                            <a:lnTo>
                              <a:pt x="389" y="315"/>
                            </a:lnTo>
                            <a:lnTo>
                              <a:pt x="432" y="262"/>
                            </a:lnTo>
                            <a:lnTo>
                              <a:pt x="495" y="210"/>
                            </a:lnTo>
                            <a:lnTo>
                              <a:pt x="567" y="171"/>
                            </a:lnTo>
                            <a:lnTo>
                              <a:pt x="670" y="147"/>
                            </a:lnTo>
                            <a:lnTo>
                              <a:pt x="804" y="138"/>
                            </a:lnTo>
                            <a:lnTo>
                              <a:pt x="897" y="159"/>
                            </a:lnTo>
                            <a:lnTo>
                              <a:pt x="965" y="193"/>
                            </a:lnTo>
                            <a:lnTo>
                              <a:pt x="1021" y="232"/>
                            </a:lnTo>
                            <a:lnTo>
                              <a:pt x="1090" y="292"/>
                            </a:lnTo>
                            <a:lnTo>
                              <a:pt x="1133" y="358"/>
                            </a:lnTo>
                            <a:lnTo>
                              <a:pt x="1161" y="417"/>
                            </a:lnTo>
                            <a:lnTo>
                              <a:pt x="1170" y="475"/>
                            </a:lnTo>
                            <a:lnTo>
                              <a:pt x="1170" y="599"/>
                            </a:lnTo>
                            <a:lnTo>
                              <a:pt x="3193" y="634"/>
                            </a:lnTo>
                            <a:lnTo>
                              <a:pt x="3193" y="513"/>
                            </a:lnTo>
                            <a:lnTo>
                              <a:pt x="3221" y="431"/>
                            </a:lnTo>
                            <a:lnTo>
                              <a:pt x="3254" y="366"/>
                            </a:lnTo>
                            <a:lnTo>
                              <a:pt x="3304" y="306"/>
                            </a:lnTo>
                            <a:lnTo>
                              <a:pt x="3376" y="253"/>
                            </a:lnTo>
                            <a:lnTo>
                              <a:pt x="3448" y="218"/>
                            </a:lnTo>
                            <a:lnTo>
                              <a:pt x="3520" y="198"/>
                            </a:lnTo>
                            <a:lnTo>
                              <a:pt x="3646" y="198"/>
                            </a:lnTo>
                            <a:lnTo>
                              <a:pt x="3713" y="210"/>
                            </a:lnTo>
                            <a:lnTo>
                              <a:pt x="3781" y="237"/>
                            </a:lnTo>
                            <a:lnTo>
                              <a:pt x="3842" y="284"/>
                            </a:lnTo>
                            <a:lnTo>
                              <a:pt x="3901" y="345"/>
                            </a:lnTo>
                            <a:lnTo>
                              <a:pt x="3940" y="417"/>
                            </a:lnTo>
                            <a:lnTo>
                              <a:pt x="3964" y="496"/>
                            </a:lnTo>
                            <a:lnTo>
                              <a:pt x="3964" y="578"/>
                            </a:lnTo>
                            <a:lnTo>
                              <a:pt x="4630" y="576"/>
                            </a:lnTo>
                            <a:lnTo>
                              <a:pt x="4630" y="549"/>
                            </a:lnTo>
                            <a:lnTo>
                              <a:pt x="4608" y="549"/>
                            </a:lnTo>
                            <a:lnTo>
                              <a:pt x="4608" y="510"/>
                            </a:lnTo>
                            <a:lnTo>
                              <a:pt x="4629" y="508"/>
                            </a:lnTo>
                            <a:lnTo>
                              <a:pt x="4629" y="391"/>
                            </a:lnTo>
                            <a:lnTo>
                              <a:pt x="4611" y="366"/>
                            </a:lnTo>
                            <a:lnTo>
                              <a:pt x="4456" y="297"/>
                            </a:lnTo>
                            <a:lnTo>
                              <a:pt x="4286" y="237"/>
                            </a:lnTo>
                            <a:lnTo>
                              <a:pt x="4081" y="180"/>
                            </a:lnTo>
                            <a:lnTo>
                              <a:pt x="3858" y="132"/>
                            </a:lnTo>
                            <a:lnTo>
                              <a:pt x="3654" y="94"/>
                            </a:lnTo>
                            <a:lnTo>
                              <a:pt x="3458" y="63"/>
                            </a:lnTo>
                            <a:lnTo>
                              <a:pt x="3392" y="63"/>
                            </a:lnTo>
                            <a:lnTo>
                              <a:pt x="3347" y="80"/>
                            </a:lnTo>
                            <a:lnTo>
                              <a:pt x="3140" y="107"/>
                            </a:lnTo>
                            <a:lnTo>
                              <a:pt x="2975" y="120"/>
                            </a:lnTo>
                            <a:lnTo>
                              <a:pt x="2111" y="71"/>
                            </a:lnTo>
                            <a:lnTo>
                              <a:pt x="1697" y="42"/>
                            </a:lnTo>
                            <a:lnTo>
                              <a:pt x="1306" y="15"/>
                            </a:lnTo>
                            <a:lnTo>
                              <a:pt x="1109" y="3"/>
                            </a:lnTo>
                            <a:lnTo>
                              <a:pt x="231" y="0"/>
                            </a:lnTo>
                            <a:close/>
                          </a:path>
                        </a:pathLst>
                      </a:custGeom>
                      <a:solidFill>
                        <a:srgbClr val="FF0000"/>
                      </a:solidFill>
                      <a:ln w="3175">
                        <a:solidFill>
                          <a:srgbClr val="000000"/>
                        </a:solidFill>
                        <a:round/>
                        <a:headEnd/>
                        <a:tailEnd/>
                      </a:ln>
                    </p:spPr>
                    <p:txBody>
                      <a:bodyPr/>
                      <a:lstStyle/>
                      <a:p>
                        <a:endParaRPr lang="es-PE"/>
                      </a:p>
                    </p:txBody>
                  </p:sp>
                  <p:sp>
                    <p:nvSpPr>
                      <p:cNvPr id="16514" name="Freeform 73"/>
                      <p:cNvSpPr>
                        <a:spLocks/>
                      </p:cNvSpPr>
                      <p:nvPr/>
                    </p:nvSpPr>
                    <p:spPr bwMode="auto">
                      <a:xfrm>
                        <a:off x="3978" y="3513"/>
                        <a:ext cx="187" cy="190"/>
                      </a:xfrm>
                      <a:custGeom>
                        <a:avLst/>
                        <a:gdLst>
                          <a:gd name="T0" fmla="*/ 0 w 935"/>
                          <a:gd name="T1" fmla="*/ 0 h 571"/>
                          <a:gd name="T2" fmla="*/ 0 w 935"/>
                          <a:gd name="T3" fmla="*/ 557 h 571"/>
                          <a:gd name="T4" fmla="*/ 935 w 935"/>
                          <a:gd name="T5" fmla="*/ 571 h 571"/>
                          <a:gd name="T6" fmla="*/ 935 w 935"/>
                          <a:gd name="T7" fmla="*/ 60 h 571"/>
                          <a:gd name="T8" fmla="*/ 811 w 935"/>
                          <a:gd name="T9" fmla="*/ 49 h 571"/>
                          <a:gd name="T10" fmla="*/ 641 w 935"/>
                          <a:gd name="T11" fmla="*/ 39 h 571"/>
                          <a:gd name="T12" fmla="*/ 469 w 935"/>
                          <a:gd name="T13" fmla="*/ 31 h 571"/>
                          <a:gd name="T14" fmla="*/ 358 w 935"/>
                          <a:gd name="T15" fmla="*/ 22 h 571"/>
                          <a:gd name="T16" fmla="*/ 249 w 935"/>
                          <a:gd name="T17" fmla="*/ 16 h 571"/>
                          <a:gd name="T18" fmla="*/ 101 w 935"/>
                          <a:gd name="T19" fmla="*/ 5 h 571"/>
                          <a:gd name="T20" fmla="*/ 0 w 935"/>
                          <a:gd name="T21" fmla="*/ 0 h 5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5"/>
                          <a:gd name="T34" fmla="*/ 0 h 571"/>
                          <a:gd name="T35" fmla="*/ 935 w 935"/>
                          <a:gd name="T36" fmla="*/ 571 h 5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5" h="571">
                            <a:moveTo>
                              <a:pt x="0" y="0"/>
                            </a:moveTo>
                            <a:lnTo>
                              <a:pt x="0" y="557"/>
                            </a:lnTo>
                            <a:lnTo>
                              <a:pt x="935" y="571"/>
                            </a:lnTo>
                            <a:lnTo>
                              <a:pt x="935" y="60"/>
                            </a:lnTo>
                            <a:lnTo>
                              <a:pt x="811" y="49"/>
                            </a:lnTo>
                            <a:lnTo>
                              <a:pt x="641" y="39"/>
                            </a:lnTo>
                            <a:lnTo>
                              <a:pt x="469" y="31"/>
                            </a:lnTo>
                            <a:lnTo>
                              <a:pt x="358" y="22"/>
                            </a:lnTo>
                            <a:lnTo>
                              <a:pt x="249" y="16"/>
                            </a:lnTo>
                            <a:lnTo>
                              <a:pt x="101" y="5"/>
                            </a:lnTo>
                            <a:lnTo>
                              <a:pt x="0" y="0"/>
                            </a:lnTo>
                            <a:close/>
                          </a:path>
                        </a:pathLst>
                      </a:custGeom>
                      <a:solidFill>
                        <a:srgbClr val="FF0000"/>
                      </a:solidFill>
                      <a:ln w="3175">
                        <a:solidFill>
                          <a:srgbClr val="000000"/>
                        </a:solidFill>
                        <a:round/>
                        <a:headEnd/>
                        <a:tailEnd/>
                      </a:ln>
                    </p:spPr>
                    <p:txBody>
                      <a:bodyPr/>
                      <a:lstStyle/>
                      <a:p>
                        <a:endParaRPr lang="es-PE"/>
                      </a:p>
                    </p:txBody>
                  </p:sp>
                  <p:grpSp>
                    <p:nvGrpSpPr>
                      <p:cNvPr id="18" name="Group 74"/>
                      <p:cNvGrpSpPr>
                        <a:grpSpLocks/>
                      </p:cNvGrpSpPr>
                      <p:nvPr/>
                    </p:nvGrpSpPr>
                    <p:grpSpPr bwMode="auto">
                      <a:xfrm>
                        <a:off x="3828" y="3452"/>
                        <a:ext cx="313" cy="216"/>
                        <a:chOff x="3828" y="3452"/>
                        <a:chExt cx="313" cy="216"/>
                      </a:xfrm>
                    </p:grpSpPr>
                    <p:sp>
                      <p:nvSpPr>
                        <p:cNvPr id="16516" name="Oval 75"/>
                        <p:cNvSpPr>
                          <a:spLocks noChangeArrowheads="1"/>
                        </p:cNvSpPr>
                        <p:nvPr/>
                      </p:nvSpPr>
                      <p:spPr bwMode="auto">
                        <a:xfrm>
                          <a:off x="3828" y="3452"/>
                          <a:ext cx="35" cy="30"/>
                        </a:xfrm>
                        <a:prstGeom prst="ellipse">
                          <a:avLst/>
                        </a:prstGeom>
                        <a:solidFill>
                          <a:srgbClr val="800000"/>
                        </a:solidFill>
                        <a:ln w="3175">
                          <a:solidFill>
                            <a:srgbClr val="800000"/>
                          </a:solidFill>
                          <a:round/>
                          <a:headEnd/>
                          <a:tailEnd/>
                        </a:ln>
                      </p:spPr>
                      <p:txBody>
                        <a:bodyPr/>
                        <a:lstStyle/>
                        <a:p>
                          <a:endParaRPr lang="es-PE"/>
                        </a:p>
                      </p:txBody>
                    </p:sp>
                    <p:sp>
                      <p:nvSpPr>
                        <p:cNvPr id="16517" name="Oval 76"/>
                        <p:cNvSpPr>
                          <a:spLocks noChangeArrowheads="1"/>
                        </p:cNvSpPr>
                        <p:nvPr/>
                      </p:nvSpPr>
                      <p:spPr bwMode="auto">
                        <a:xfrm>
                          <a:off x="3834" y="3462"/>
                          <a:ext cx="5" cy="8"/>
                        </a:xfrm>
                        <a:prstGeom prst="ellipse">
                          <a:avLst/>
                        </a:prstGeom>
                        <a:solidFill>
                          <a:srgbClr val="000000"/>
                        </a:solidFill>
                        <a:ln w="3175">
                          <a:solidFill>
                            <a:srgbClr val="000000"/>
                          </a:solidFill>
                          <a:round/>
                          <a:headEnd/>
                          <a:tailEnd/>
                        </a:ln>
                      </p:spPr>
                      <p:txBody>
                        <a:bodyPr/>
                        <a:lstStyle/>
                        <a:p>
                          <a:endParaRPr lang="es-PE"/>
                        </a:p>
                      </p:txBody>
                    </p:sp>
                    <p:grpSp>
                      <p:nvGrpSpPr>
                        <p:cNvPr id="19" name="Group 77"/>
                        <p:cNvGrpSpPr>
                          <a:grpSpLocks/>
                        </p:cNvGrpSpPr>
                        <p:nvPr/>
                      </p:nvGrpSpPr>
                      <p:grpSpPr bwMode="auto">
                        <a:xfrm>
                          <a:off x="3944" y="3538"/>
                          <a:ext cx="197" cy="130"/>
                          <a:chOff x="3944" y="3538"/>
                          <a:chExt cx="197" cy="130"/>
                        </a:xfrm>
                      </p:grpSpPr>
                      <p:sp>
                        <p:nvSpPr>
                          <p:cNvPr id="16519" name="Freeform 78"/>
                          <p:cNvSpPr>
                            <a:spLocks/>
                          </p:cNvSpPr>
                          <p:nvPr/>
                        </p:nvSpPr>
                        <p:spPr bwMode="auto">
                          <a:xfrm>
                            <a:off x="3944" y="3627"/>
                            <a:ext cx="197" cy="41"/>
                          </a:xfrm>
                          <a:custGeom>
                            <a:avLst/>
                            <a:gdLst>
                              <a:gd name="T0" fmla="*/ 0 w 988"/>
                              <a:gd name="T1" fmla="*/ 69 h 125"/>
                              <a:gd name="T2" fmla="*/ 0 w 988"/>
                              <a:gd name="T3" fmla="*/ 125 h 125"/>
                              <a:gd name="T4" fmla="*/ 988 w 988"/>
                              <a:gd name="T5" fmla="*/ 0 h 125"/>
                              <a:gd name="T6" fmla="*/ 0 w 988"/>
                              <a:gd name="T7" fmla="*/ 69 h 125"/>
                              <a:gd name="T8" fmla="*/ 0 60000 65536"/>
                              <a:gd name="T9" fmla="*/ 0 60000 65536"/>
                              <a:gd name="T10" fmla="*/ 0 60000 65536"/>
                              <a:gd name="T11" fmla="*/ 0 60000 65536"/>
                              <a:gd name="T12" fmla="*/ 0 w 988"/>
                              <a:gd name="T13" fmla="*/ 0 h 125"/>
                              <a:gd name="T14" fmla="*/ 988 w 988"/>
                              <a:gd name="T15" fmla="*/ 125 h 125"/>
                            </a:gdLst>
                            <a:ahLst/>
                            <a:cxnLst>
                              <a:cxn ang="T8">
                                <a:pos x="T0" y="T1"/>
                              </a:cxn>
                              <a:cxn ang="T9">
                                <a:pos x="T2" y="T3"/>
                              </a:cxn>
                              <a:cxn ang="T10">
                                <a:pos x="T4" y="T5"/>
                              </a:cxn>
                              <a:cxn ang="T11">
                                <a:pos x="T6" y="T7"/>
                              </a:cxn>
                            </a:cxnLst>
                            <a:rect l="T12" t="T13" r="T14" b="T15"/>
                            <a:pathLst>
                              <a:path w="988" h="125">
                                <a:moveTo>
                                  <a:pt x="0" y="69"/>
                                </a:moveTo>
                                <a:lnTo>
                                  <a:pt x="0" y="125"/>
                                </a:lnTo>
                                <a:lnTo>
                                  <a:pt x="988" y="0"/>
                                </a:lnTo>
                                <a:lnTo>
                                  <a:pt x="0" y="69"/>
                                </a:lnTo>
                                <a:close/>
                              </a:path>
                            </a:pathLst>
                          </a:custGeom>
                          <a:solidFill>
                            <a:srgbClr val="800000"/>
                          </a:solidFill>
                          <a:ln w="3175">
                            <a:solidFill>
                              <a:srgbClr val="800000"/>
                            </a:solidFill>
                            <a:round/>
                            <a:headEnd/>
                            <a:tailEnd/>
                          </a:ln>
                        </p:spPr>
                        <p:txBody>
                          <a:bodyPr/>
                          <a:lstStyle/>
                          <a:p>
                            <a:endParaRPr lang="es-PE"/>
                          </a:p>
                        </p:txBody>
                      </p:sp>
                      <p:sp>
                        <p:nvSpPr>
                          <p:cNvPr id="16520" name="Freeform 79"/>
                          <p:cNvSpPr>
                            <a:spLocks/>
                          </p:cNvSpPr>
                          <p:nvPr/>
                        </p:nvSpPr>
                        <p:spPr bwMode="auto">
                          <a:xfrm>
                            <a:off x="3944" y="3538"/>
                            <a:ext cx="195" cy="49"/>
                          </a:xfrm>
                          <a:custGeom>
                            <a:avLst/>
                            <a:gdLst>
                              <a:gd name="T0" fmla="*/ 0 w 978"/>
                              <a:gd name="T1" fmla="*/ 0 h 147"/>
                              <a:gd name="T2" fmla="*/ 0 w 978"/>
                              <a:gd name="T3" fmla="*/ 58 h 147"/>
                              <a:gd name="T4" fmla="*/ 978 w 978"/>
                              <a:gd name="T5" fmla="*/ 147 h 147"/>
                              <a:gd name="T6" fmla="*/ 0 w 978"/>
                              <a:gd name="T7" fmla="*/ 0 h 147"/>
                              <a:gd name="T8" fmla="*/ 0 60000 65536"/>
                              <a:gd name="T9" fmla="*/ 0 60000 65536"/>
                              <a:gd name="T10" fmla="*/ 0 60000 65536"/>
                              <a:gd name="T11" fmla="*/ 0 60000 65536"/>
                              <a:gd name="T12" fmla="*/ 0 w 978"/>
                              <a:gd name="T13" fmla="*/ 0 h 147"/>
                              <a:gd name="T14" fmla="*/ 978 w 978"/>
                              <a:gd name="T15" fmla="*/ 147 h 147"/>
                            </a:gdLst>
                            <a:ahLst/>
                            <a:cxnLst>
                              <a:cxn ang="T8">
                                <a:pos x="T0" y="T1"/>
                              </a:cxn>
                              <a:cxn ang="T9">
                                <a:pos x="T2" y="T3"/>
                              </a:cxn>
                              <a:cxn ang="T10">
                                <a:pos x="T4" y="T5"/>
                              </a:cxn>
                              <a:cxn ang="T11">
                                <a:pos x="T6" y="T7"/>
                              </a:cxn>
                            </a:cxnLst>
                            <a:rect l="T12" t="T13" r="T14" b="T15"/>
                            <a:pathLst>
                              <a:path w="978" h="147">
                                <a:moveTo>
                                  <a:pt x="0" y="0"/>
                                </a:moveTo>
                                <a:lnTo>
                                  <a:pt x="0" y="58"/>
                                </a:lnTo>
                                <a:lnTo>
                                  <a:pt x="978" y="147"/>
                                </a:lnTo>
                                <a:lnTo>
                                  <a:pt x="0" y="0"/>
                                </a:lnTo>
                                <a:close/>
                              </a:path>
                            </a:pathLst>
                          </a:custGeom>
                          <a:solidFill>
                            <a:srgbClr val="800000"/>
                          </a:solidFill>
                          <a:ln w="3175">
                            <a:solidFill>
                              <a:srgbClr val="800000"/>
                            </a:solidFill>
                            <a:round/>
                            <a:headEnd/>
                            <a:tailEnd/>
                          </a:ln>
                        </p:spPr>
                        <p:txBody>
                          <a:bodyPr/>
                          <a:lstStyle/>
                          <a:p>
                            <a:endParaRPr lang="es-PE"/>
                          </a:p>
                        </p:txBody>
                      </p:sp>
                      <p:sp>
                        <p:nvSpPr>
                          <p:cNvPr id="16521" name="Freeform 80"/>
                          <p:cNvSpPr>
                            <a:spLocks/>
                          </p:cNvSpPr>
                          <p:nvPr/>
                        </p:nvSpPr>
                        <p:spPr bwMode="auto">
                          <a:xfrm>
                            <a:off x="3944" y="3567"/>
                            <a:ext cx="195" cy="31"/>
                          </a:xfrm>
                          <a:custGeom>
                            <a:avLst/>
                            <a:gdLst>
                              <a:gd name="T0" fmla="*/ 0 w 978"/>
                              <a:gd name="T1" fmla="*/ 0 h 91"/>
                              <a:gd name="T2" fmla="*/ 0 w 978"/>
                              <a:gd name="T3" fmla="*/ 56 h 91"/>
                              <a:gd name="T4" fmla="*/ 978 w 978"/>
                              <a:gd name="T5" fmla="*/ 91 h 91"/>
                              <a:gd name="T6" fmla="*/ 0 w 978"/>
                              <a:gd name="T7" fmla="*/ 0 h 91"/>
                              <a:gd name="T8" fmla="*/ 0 60000 65536"/>
                              <a:gd name="T9" fmla="*/ 0 60000 65536"/>
                              <a:gd name="T10" fmla="*/ 0 60000 65536"/>
                              <a:gd name="T11" fmla="*/ 0 60000 65536"/>
                              <a:gd name="T12" fmla="*/ 0 w 978"/>
                              <a:gd name="T13" fmla="*/ 0 h 91"/>
                              <a:gd name="T14" fmla="*/ 978 w 978"/>
                              <a:gd name="T15" fmla="*/ 91 h 91"/>
                            </a:gdLst>
                            <a:ahLst/>
                            <a:cxnLst>
                              <a:cxn ang="T8">
                                <a:pos x="T0" y="T1"/>
                              </a:cxn>
                              <a:cxn ang="T9">
                                <a:pos x="T2" y="T3"/>
                              </a:cxn>
                              <a:cxn ang="T10">
                                <a:pos x="T4" y="T5"/>
                              </a:cxn>
                              <a:cxn ang="T11">
                                <a:pos x="T6" y="T7"/>
                              </a:cxn>
                            </a:cxnLst>
                            <a:rect l="T12" t="T13" r="T14" b="T15"/>
                            <a:pathLst>
                              <a:path w="978" h="91">
                                <a:moveTo>
                                  <a:pt x="0" y="0"/>
                                </a:moveTo>
                                <a:lnTo>
                                  <a:pt x="0" y="56"/>
                                </a:lnTo>
                                <a:lnTo>
                                  <a:pt x="978" y="91"/>
                                </a:lnTo>
                                <a:lnTo>
                                  <a:pt x="0" y="0"/>
                                </a:lnTo>
                                <a:close/>
                              </a:path>
                            </a:pathLst>
                          </a:custGeom>
                          <a:solidFill>
                            <a:srgbClr val="800000"/>
                          </a:solidFill>
                          <a:ln w="3175">
                            <a:solidFill>
                              <a:srgbClr val="800000"/>
                            </a:solidFill>
                            <a:round/>
                            <a:headEnd/>
                            <a:tailEnd/>
                          </a:ln>
                        </p:spPr>
                        <p:txBody>
                          <a:bodyPr/>
                          <a:lstStyle/>
                          <a:p>
                            <a:endParaRPr lang="es-PE"/>
                          </a:p>
                        </p:txBody>
                      </p:sp>
                      <p:sp>
                        <p:nvSpPr>
                          <p:cNvPr id="16522" name="Freeform 81"/>
                          <p:cNvSpPr>
                            <a:spLocks/>
                          </p:cNvSpPr>
                          <p:nvPr/>
                        </p:nvSpPr>
                        <p:spPr bwMode="auto">
                          <a:xfrm>
                            <a:off x="3944" y="3595"/>
                            <a:ext cx="197" cy="19"/>
                          </a:xfrm>
                          <a:custGeom>
                            <a:avLst/>
                            <a:gdLst>
                              <a:gd name="T0" fmla="*/ 0 w 988"/>
                              <a:gd name="T1" fmla="*/ 0 h 56"/>
                              <a:gd name="T2" fmla="*/ 0 w 988"/>
                              <a:gd name="T3" fmla="*/ 56 h 56"/>
                              <a:gd name="T4" fmla="*/ 988 w 988"/>
                              <a:gd name="T5" fmla="*/ 34 h 56"/>
                              <a:gd name="T6" fmla="*/ 0 w 988"/>
                              <a:gd name="T7" fmla="*/ 0 h 56"/>
                              <a:gd name="T8" fmla="*/ 0 60000 65536"/>
                              <a:gd name="T9" fmla="*/ 0 60000 65536"/>
                              <a:gd name="T10" fmla="*/ 0 60000 65536"/>
                              <a:gd name="T11" fmla="*/ 0 60000 65536"/>
                              <a:gd name="T12" fmla="*/ 0 w 988"/>
                              <a:gd name="T13" fmla="*/ 0 h 56"/>
                              <a:gd name="T14" fmla="*/ 988 w 988"/>
                              <a:gd name="T15" fmla="*/ 56 h 56"/>
                            </a:gdLst>
                            <a:ahLst/>
                            <a:cxnLst>
                              <a:cxn ang="T8">
                                <a:pos x="T0" y="T1"/>
                              </a:cxn>
                              <a:cxn ang="T9">
                                <a:pos x="T2" y="T3"/>
                              </a:cxn>
                              <a:cxn ang="T10">
                                <a:pos x="T4" y="T5"/>
                              </a:cxn>
                              <a:cxn ang="T11">
                                <a:pos x="T6" y="T7"/>
                              </a:cxn>
                            </a:cxnLst>
                            <a:rect l="T12" t="T13" r="T14" b="T15"/>
                            <a:pathLst>
                              <a:path w="988" h="56">
                                <a:moveTo>
                                  <a:pt x="0" y="0"/>
                                </a:moveTo>
                                <a:lnTo>
                                  <a:pt x="0" y="56"/>
                                </a:lnTo>
                                <a:lnTo>
                                  <a:pt x="988" y="34"/>
                                </a:lnTo>
                                <a:lnTo>
                                  <a:pt x="0" y="0"/>
                                </a:lnTo>
                                <a:close/>
                              </a:path>
                            </a:pathLst>
                          </a:custGeom>
                          <a:solidFill>
                            <a:srgbClr val="800000"/>
                          </a:solidFill>
                          <a:ln w="3175">
                            <a:solidFill>
                              <a:srgbClr val="800000"/>
                            </a:solidFill>
                            <a:round/>
                            <a:headEnd/>
                            <a:tailEnd/>
                          </a:ln>
                        </p:spPr>
                        <p:txBody>
                          <a:bodyPr/>
                          <a:lstStyle/>
                          <a:p>
                            <a:endParaRPr lang="es-PE"/>
                          </a:p>
                        </p:txBody>
                      </p:sp>
                      <p:sp>
                        <p:nvSpPr>
                          <p:cNvPr id="16523" name="Freeform 82"/>
                          <p:cNvSpPr>
                            <a:spLocks/>
                          </p:cNvSpPr>
                          <p:nvPr/>
                        </p:nvSpPr>
                        <p:spPr bwMode="auto">
                          <a:xfrm>
                            <a:off x="3944" y="3616"/>
                            <a:ext cx="197" cy="25"/>
                          </a:xfrm>
                          <a:custGeom>
                            <a:avLst/>
                            <a:gdLst>
                              <a:gd name="T0" fmla="*/ 0 w 988"/>
                              <a:gd name="T1" fmla="*/ 18 h 74"/>
                              <a:gd name="T2" fmla="*/ 0 w 988"/>
                              <a:gd name="T3" fmla="*/ 74 h 74"/>
                              <a:gd name="T4" fmla="*/ 988 w 988"/>
                              <a:gd name="T5" fmla="*/ 0 h 74"/>
                              <a:gd name="T6" fmla="*/ 0 w 988"/>
                              <a:gd name="T7" fmla="*/ 18 h 74"/>
                              <a:gd name="T8" fmla="*/ 0 60000 65536"/>
                              <a:gd name="T9" fmla="*/ 0 60000 65536"/>
                              <a:gd name="T10" fmla="*/ 0 60000 65536"/>
                              <a:gd name="T11" fmla="*/ 0 60000 65536"/>
                              <a:gd name="T12" fmla="*/ 0 w 988"/>
                              <a:gd name="T13" fmla="*/ 0 h 74"/>
                              <a:gd name="T14" fmla="*/ 988 w 988"/>
                              <a:gd name="T15" fmla="*/ 74 h 74"/>
                            </a:gdLst>
                            <a:ahLst/>
                            <a:cxnLst>
                              <a:cxn ang="T8">
                                <a:pos x="T0" y="T1"/>
                              </a:cxn>
                              <a:cxn ang="T9">
                                <a:pos x="T2" y="T3"/>
                              </a:cxn>
                              <a:cxn ang="T10">
                                <a:pos x="T4" y="T5"/>
                              </a:cxn>
                              <a:cxn ang="T11">
                                <a:pos x="T6" y="T7"/>
                              </a:cxn>
                            </a:cxnLst>
                            <a:rect l="T12" t="T13" r="T14" b="T15"/>
                            <a:pathLst>
                              <a:path w="988" h="74">
                                <a:moveTo>
                                  <a:pt x="0" y="18"/>
                                </a:moveTo>
                                <a:lnTo>
                                  <a:pt x="0" y="74"/>
                                </a:lnTo>
                                <a:lnTo>
                                  <a:pt x="988" y="0"/>
                                </a:lnTo>
                                <a:lnTo>
                                  <a:pt x="0" y="18"/>
                                </a:lnTo>
                                <a:close/>
                              </a:path>
                            </a:pathLst>
                          </a:custGeom>
                          <a:solidFill>
                            <a:srgbClr val="800000"/>
                          </a:solidFill>
                          <a:ln w="3175">
                            <a:solidFill>
                              <a:srgbClr val="800000"/>
                            </a:solidFill>
                            <a:round/>
                            <a:headEnd/>
                            <a:tailEnd/>
                          </a:ln>
                        </p:spPr>
                        <p:txBody>
                          <a:bodyPr/>
                          <a:lstStyle/>
                          <a:p>
                            <a:endParaRPr lang="es-PE"/>
                          </a:p>
                        </p:txBody>
                      </p:sp>
                    </p:grpSp>
                  </p:grpSp>
                </p:grpSp>
              </p:grpSp>
              <p:grpSp>
                <p:nvGrpSpPr>
                  <p:cNvPr id="20" name="Group 83"/>
                  <p:cNvGrpSpPr>
                    <a:grpSpLocks/>
                  </p:cNvGrpSpPr>
                  <p:nvPr/>
                </p:nvGrpSpPr>
                <p:grpSpPr bwMode="auto">
                  <a:xfrm>
                    <a:off x="3682" y="3549"/>
                    <a:ext cx="713" cy="223"/>
                    <a:chOff x="3682" y="3549"/>
                    <a:chExt cx="713" cy="223"/>
                  </a:xfrm>
                </p:grpSpPr>
                <p:grpSp>
                  <p:nvGrpSpPr>
                    <p:cNvPr id="21" name="Group 84"/>
                    <p:cNvGrpSpPr>
                      <a:grpSpLocks/>
                    </p:cNvGrpSpPr>
                    <p:nvPr/>
                  </p:nvGrpSpPr>
                  <p:grpSpPr bwMode="auto">
                    <a:xfrm>
                      <a:off x="4249" y="3549"/>
                      <a:ext cx="146" cy="223"/>
                      <a:chOff x="4249" y="3549"/>
                      <a:chExt cx="146" cy="223"/>
                    </a:xfrm>
                  </p:grpSpPr>
                  <p:sp>
                    <p:nvSpPr>
                      <p:cNvPr id="16500" name="Oval 85"/>
                      <p:cNvSpPr>
                        <a:spLocks noChangeArrowheads="1"/>
                      </p:cNvSpPr>
                      <p:nvPr/>
                    </p:nvSpPr>
                    <p:spPr bwMode="auto">
                      <a:xfrm>
                        <a:off x="4249" y="3549"/>
                        <a:ext cx="146" cy="223"/>
                      </a:xfrm>
                      <a:prstGeom prst="ellipse">
                        <a:avLst/>
                      </a:prstGeom>
                      <a:solidFill>
                        <a:srgbClr val="000000"/>
                      </a:solidFill>
                      <a:ln w="3175">
                        <a:solidFill>
                          <a:srgbClr val="000000"/>
                        </a:solidFill>
                        <a:round/>
                        <a:headEnd/>
                        <a:tailEnd/>
                      </a:ln>
                    </p:spPr>
                    <p:txBody>
                      <a:bodyPr/>
                      <a:lstStyle/>
                      <a:p>
                        <a:endParaRPr lang="es-PE"/>
                      </a:p>
                    </p:txBody>
                  </p:sp>
                  <p:sp>
                    <p:nvSpPr>
                      <p:cNvPr id="16501" name="Freeform 86"/>
                      <p:cNvSpPr>
                        <a:spLocks/>
                      </p:cNvSpPr>
                      <p:nvPr/>
                    </p:nvSpPr>
                    <p:spPr bwMode="auto">
                      <a:xfrm>
                        <a:off x="4311" y="3694"/>
                        <a:ext cx="25" cy="47"/>
                      </a:xfrm>
                      <a:custGeom>
                        <a:avLst/>
                        <a:gdLst>
                          <a:gd name="T0" fmla="*/ 0 w 128"/>
                          <a:gd name="T1" fmla="*/ 132 h 142"/>
                          <a:gd name="T2" fmla="*/ 50 w 128"/>
                          <a:gd name="T3" fmla="*/ 0 h 142"/>
                          <a:gd name="T4" fmla="*/ 81 w 128"/>
                          <a:gd name="T5" fmla="*/ 0 h 142"/>
                          <a:gd name="T6" fmla="*/ 128 w 128"/>
                          <a:gd name="T7" fmla="*/ 137 h 142"/>
                          <a:gd name="T8" fmla="*/ 66 w 128"/>
                          <a:gd name="T9" fmla="*/ 142 h 142"/>
                          <a:gd name="T10" fmla="*/ 0 w 128"/>
                          <a:gd name="T11" fmla="*/ 132 h 142"/>
                          <a:gd name="T12" fmla="*/ 0 60000 65536"/>
                          <a:gd name="T13" fmla="*/ 0 60000 65536"/>
                          <a:gd name="T14" fmla="*/ 0 60000 65536"/>
                          <a:gd name="T15" fmla="*/ 0 60000 65536"/>
                          <a:gd name="T16" fmla="*/ 0 60000 65536"/>
                          <a:gd name="T17" fmla="*/ 0 60000 65536"/>
                          <a:gd name="T18" fmla="*/ 0 w 128"/>
                          <a:gd name="T19" fmla="*/ 0 h 142"/>
                          <a:gd name="T20" fmla="*/ 128 w 128"/>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128" h="142">
                            <a:moveTo>
                              <a:pt x="0" y="132"/>
                            </a:moveTo>
                            <a:lnTo>
                              <a:pt x="50" y="0"/>
                            </a:lnTo>
                            <a:lnTo>
                              <a:pt x="81" y="0"/>
                            </a:lnTo>
                            <a:lnTo>
                              <a:pt x="128" y="137"/>
                            </a:lnTo>
                            <a:lnTo>
                              <a:pt x="66" y="142"/>
                            </a:lnTo>
                            <a:lnTo>
                              <a:pt x="0" y="132"/>
                            </a:lnTo>
                            <a:close/>
                          </a:path>
                        </a:pathLst>
                      </a:custGeom>
                      <a:solidFill>
                        <a:srgbClr val="FF0000"/>
                      </a:solidFill>
                      <a:ln w="3175">
                        <a:solidFill>
                          <a:srgbClr val="000000"/>
                        </a:solidFill>
                        <a:round/>
                        <a:headEnd/>
                        <a:tailEnd/>
                      </a:ln>
                    </p:spPr>
                    <p:txBody>
                      <a:bodyPr/>
                      <a:lstStyle/>
                      <a:p>
                        <a:endParaRPr lang="es-PE"/>
                      </a:p>
                    </p:txBody>
                  </p:sp>
                  <p:sp>
                    <p:nvSpPr>
                      <p:cNvPr id="16502" name="Freeform 87"/>
                      <p:cNvSpPr>
                        <a:spLocks/>
                      </p:cNvSpPr>
                      <p:nvPr/>
                    </p:nvSpPr>
                    <p:spPr bwMode="auto">
                      <a:xfrm>
                        <a:off x="4309" y="3579"/>
                        <a:ext cx="26" cy="48"/>
                      </a:xfrm>
                      <a:custGeom>
                        <a:avLst/>
                        <a:gdLst>
                          <a:gd name="T0" fmla="*/ 0 w 131"/>
                          <a:gd name="T1" fmla="*/ 10 h 142"/>
                          <a:gd name="T2" fmla="*/ 53 w 131"/>
                          <a:gd name="T3" fmla="*/ 142 h 142"/>
                          <a:gd name="T4" fmla="*/ 82 w 131"/>
                          <a:gd name="T5" fmla="*/ 142 h 142"/>
                          <a:gd name="T6" fmla="*/ 131 w 131"/>
                          <a:gd name="T7" fmla="*/ 6 h 142"/>
                          <a:gd name="T8" fmla="*/ 67 w 131"/>
                          <a:gd name="T9" fmla="*/ 0 h 142"/>
                          <a:gd name="T10" fmla="*/ 0 w 131"/>
                          <a:gd name="T11" fmla="*/ 10 h 142"/>
                          <a:gd name="T12" fmla="*/ 0 60000 65536"/>
                          <a:gd name="T13" fmla="*/ 0 60000 65536"/>
                          <a:gd name="T14" fmla="*/ 0 60000 65536"/>
                          <a:gd name="T15" fmla="*/ 0 60000 65536"/>
                          <a:gd name="T16" fmla="*/ 0 60000 65536"/>
                          <a:gd name="T17" fmla="*/ 0 60000 65536"/>
                          <a:gd name="T18" fmla="*/ 0 w 131"/>
                          <a:gd name="T19" fmla="*/ 0 h 142"/>
                          <a:gd name="T20" fmla="*/ 131 w 131"/>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131" h="142">
                            <a:moveTo>
                              <a:pt x="0" y="10"/>
                            </a:moveTo>
                            <a:lnTo>
                              <a:pt x="53" y="142"/>
                            </a:lnTo>
                            <a:lnTo>
                              <a:pt x="82" y="142"/>
                            </a:lnTo>
                            <a:lnTo>
                              <a:pt x="131" y="6"/>
                            </a:lnTo>
                            <a:lnTo>
                              <a:pt x="67" y="0"/>
                            </a:lnTo>
                            <a:lnTo>
                              <a:pt x="0" y="10"/>
                            </a:lnTo>
                            <a:close/>
                          </a:path>
                        </a:pathLst>
                      </a:custGeom>
                      <a:solidFill>
                        <a:srgbClr val="FF0000"/>
                      </a:solidFill>
                      <a:ln w="3175">
                        <a:solidFill>
                          <a:srgbClr val="000000"/>
                        </a:solidFill>
                        <a:round/>
                        <a:headEnd/>
                        <a:tailEnd/>
                      </a:ln>
                    </p:spPr>
                    <p:txBody>
                      <a:bodyPr/>
                      <a:lstStyle/>
                      <a:p>
                        <a:endParaRPr lang="es-PE"/>
                      </a:p>
                    </p:txBody>
                  </p:sp>
                  <p:sp>
                    <p:nvSpPr>
                      <p:cNvPr id="16503" name="Freeform 88"/>
                      <p:cNvSpPr>
                        <a:spLocks/>
                      </p:cNvSpPr>
                      <p:nvPr/>
                    </p:nvSpPr>
                    <p:spPr bwMode="auto">
                      <a:xfrm>
                        <a:off x="4344" y="3640"/>
                        <a:ext cx="32" cy="38"/>
                      </a:xfrm>
                      <a:custGeom>
                        <a:avLst/>
                        <a:gdLst>
                          <a:gd name="T0" fmla="*/ 145 w 157"/>
                          <a:gd name="T1" fmla="*/ 0 h 115"/>
                          <a:gd name="T2" fmla="*/ 0 w 157"/>
                          <a:gd name="T3" fmla="*/ 46 h 115"/>
                          <a:gd name="T4" fmla="*/ 0 w 157"/>
                          <a:gd name="T5" fmla="*/ 73 h 115"/>
                          <a:gd name="T6" fmla="*/ 150 w 157"/>
                          <a:gd name="T7" fmla="*/ 115 h 115"/>
                          <a:gd name="T8" fmla="*/ 157 w 157"/>
                          <a:gd name="T9" fmla="*/ 60 h 115"/>
                          <a:gd name="T10" fmla="*/ 145 w 157"/>
                          <a:gd name="T11" fmla="*/ 0 h 115"/>
                          <a:gd name="T12" fmla="*/ 0 60000 65536"/>
                          <a:gd name="T13" fmla="*/ 0 60000 65536"/>
                          <a:gd name="T14" fmla="*/ 0 60000 65536"/>
                          <a:gd name="T15" fmla="*/ 0 60000 65536"/>
                          <a:gd name="T16" fmla="*/ 0 60000 65536"/>
                          <a:gd name="T17" fmla="*/ 0 60000 65536"/>
                          <a:gd name="T18" fmla="*/ 0 w 157"/>
                          <a:gd name="T19" fmla="*/ 0 h 115"/>
                          <a:gd name="T20" fmla="*/ 157 w 157"/>
                          <a:gd name="T21" fmla="*/ 115 h 115"/>
                        </a:gdLst>
                        <a:ahLst/>
                        <a:cxnLst>
                          <a:cxn ang="T12">
                            <a:pos x="T0" y="T1"/>
                          </a:cxn>
                          <a:cxn ang="T13">
                            <a:pos x="T2" y="T3"/>
                          </a:cxn>
                          <a:cxn ang="T14">
                            <a:pos x="T4" y="T5"/>
                          </a:cxn>
                          <a:cxn ang="T15">
                            <a:pos x="T6" y="T7"/>
                          </a:cxn>
                          <a:cxn ang="T16">
                            <a:pos x="T8" y="T9"/>
                          </a:cxn>
                          <a:cxn ang="T17">
                            <a:pos x="T10" y="T11"/>
                          </a:cxn>
                        </a:cxnLst>
                        <a:rect l="T18" t="T19" r="T20" b="T21"/>
                        <a:pathLst>
                          <a:path w="157" h="115">
                            <a:moveTo>
                              <a:pt x="145" y="0"/>
                            </a:moveTo>
                            <a:lnTo>
                              <a:pt x="0" y="46"/>
                            </a:lnTo>
                            <a:lnTo>
                              <a:pt x="0" y="73"/>
                            </a:lnTo>
                            <a:lnTo>
                              <a:pt x="150" y="115"/>
                            </a:lnTo>
                            <a:lnTo>
                              <a:pt x="157" y="60"/>
                            </a:lnTo>
                            <a:lnTo>
                              <a:pt x="145" y="0"/>
                            </a:lnTo>
                            <a:close/>
                          </a:path>
                        </a:pathLst>
                      </a:custGeom>
                      <a:solidFill>
                        <a:srgbClr val="FF0000"/>
                      </a:solidFill>
                      <a:ln w="3175">
                        <a:solidFill>
                          <a:srgbClr val="000000"/>
                        </a:solidFill>
                        <a:round/>
                        <a:headEnd/>
                        <a:tailEnd/>
                      </a:ln>
                    </p:spPr>
                    <p:txBody>
                      <a:bodyPr/>
                      <a:lstStyle/>
                      <a:p>
                        <a:endParaRPr lang="es-PE"/>
                      </a:p>
                    </p:txBody>
                  </p:sp>
                  <p:sp>
                    <p:nvSpPr>
                      <p:cNvPr id="16504" name="Freeform 89"/>
                      <p:cNvSpPr>
                        <a:spLocks/>
                      </p:cNvSpPr>
                      <p:nvPr/>
                    </p:nvSpPr>
                    <p:spPr bwMode="auto">
                      <a:xfrm>
                        <a:off x="4269" y="3640"/>
                        <a:ext cx="32" cy="38"/>
                      </a:xfrm>
                      <a:custGeom>
                        <a:avLst/>
                        <a:gdLst>
                          <a:gd name="T0" fmla="*/ 11 w 156"/>
                          <a:gd name="T1" fmla="*/ 0 h 115"/>
                          <a:gd name="T2" fmla="*/ 156 w 156"/>
                          <a:gd name="T3" fmla="*/ 46 h 115"/>
                          <a:gd name="T4" fmla="*/ 156 w 156"/>
                          <a:gd name="T5" fmla="*/ 73 h 115"/>
                          <a:gd name="T6" fmla="*/ 5 w 156"/>
                          <a:gd name="T7" fmla="*/ 115 h 115"/>
                          <a:gd name="T8" fmla="*/ 0 w 156"/>
                          <a:gd name="T9" fmla="*/ 60 h 115"/>
                          <a:gd name="T10" fmla="*/ 11 w 156"/>
                          <a:gd name="T11" fmla="*/ 0 h 115"/>
                          <a:gd name="T12" fmla="*/ 0 60000 65536"/>
                          <a:gd name="T13" fmla="*/ 0 60000 65536"/>
                          <a:gd name="T14" fmla="*/ 0 60000 65536"/>
                          <a:gd name="T15" fmla="*/ 0 60000 65536"/>
                          <a:gd name="T16" fmla="*/ 0 60000 65536"/>
                          <a:gd name="T17" fmla="*/ 0 60000 65536"/>
                          <a:gd name="T18" fmla="*/ 0 w 156"/>
                          <a:gd name="T19" fmla="*/ 0 h 115"/>
                          <a:gd name="T20" fmla="*/ 156 w 156"/>
                          <a:gd name="T21" fmla="*/ 115 h 115"/>
                        </a:gdLst>
                        <a:ahLst/>
                        <a:cxnLst>
                          <a:cxn ang="T12">
                            <a:pos x="T0" y="T1"/>
                          </a:cxn>
                          <a:cxn ang="T13">
                            <a:pos x="T2" y="T3"/>
                          </a:cxn>
                          <a:cxn ang="T14">
                            <a:pos x="T4" y="T5"/>
                          </a:cxn>
                          <a:cxn ang="T15">
                            <a:pos x="T6" y="T7"/>
                          </a:cxn>
                          <a:cxn ang="T16">
                            <a:pos x="T8" y="T9"/>
                          </a:cxn>
                          <a:cxn ang="T17">
                            <a:pos x="T10" y="T11"/>
                          </a:cxn>
                        </a:cxnLst>
                        <a:rect l="T18" t="T19" r="T20" b="T21"/>
                        <a:pathLst>
                          <a:path w="156" h="115">
                            <a:moveTo>
                              <a:pt x="11" y="0"/>
                            </a:moveTo>
                            <a:lnTo>
                              <a:pt x="156" y="46"/>
                            </a:lnTo>
                            <a:lnTo>
                              <a:pt x="156" y="73"/>
                            </a:lnTo>
                            <a:lnTo>
                              <a:pt x="5" y="115"/>
                            </a:lnTo>
                            <a:lnTo>
                              <a:pt x="0" y="60"/>
                            </a:lnTo>
                            <a:lnTo>
                              <a:pt x="11" y="0"/>
                            </a:lnTo>
                            <a:close/>
                          </a:path>
                        </a:pathLst>
                      </a:custGeom>
                      <a:solidFill>
                        <a:srgbClr val="FF0000"/>
                      </a:solidFill>
                      <a:ln w="3175">
                        <a:solidFill>
                          <a:srgbClr val="000000"/>
                        </a:solidFill>
                        <a:round/>
                        <a:headEnd/>
                        <a:tailEnd/>
                      </a:ln>
                    </p:spPr>
                    <p:txBody>
                      <a:bodyPr/>
                      <a:lstStyle/>
                      <a:p>
                        <a:endParaRPr lang="es-PE"/>
                      </a:p>
                    </p:txBody>
                  </p:sp>
                  <p:sp>
                    <p:nvSpPr>
                      <p:cNvPr id="16505" name="Oval 90"/>
                      <p:cNvSpPr>
                        <a:spLocks noChangeArrowheads="1"/>
                      </p:cNvSpPr>
                      <p:nvPr/>
                    </p:nvSpPr>
                    <p:spPr bwMode="auto">
                      <a:xfrm>
                        <a:off x="4269" y="3578"/>
                        <a:ext cx="105" cy="162"/>
                      </a:xfrm>
                      <a:prstGeom prst="ellipse">
                        <a:avLst/>
                      </a:prstGeom>
                      <a:noFill/>
                      <a:ln w="6350">
                        <a:solidFill>
                          <a:srgbClr val="FFFFFF"/>
                        </a:solidFill>
                        <a:round/>
                        <a:headEnd/>
                        <a:tailEnd/>
                      </a:ln>
                    </p:spPr>
                    <p:txBody>
                      <a:bodyPr/>
                      <a:lstStyle/>
                      <a:p>
                        <a:endParaRPr lang="es-PE"/>
                      </a:p>
                    </p:txBody>
                  </p:sp>
                  <p:grpSp>
                    <p:nvGrpSpPr>
                      <p:cNvPr id="22" name="Group 91"/>
                      <p:cNvGrpSpPr>
                        <a:grpSpLocks/>
                      </p:cNvGrpSpPr>
                      <p:nvPr/>
                    </p:nvGrpSpPr>
                    <p:grpSpPr bwMode="auto">
                      <a:xfrm>
                        <a:off x="4302" y="3628"/>
                        <a:ext cx="40" cy="62"/>
                        <a:chOff x="4302" y="3628"/>
                        <a:chExt cx="40" cy="62"/>
                      </a:xfrm>
                    </p:grpSpPr>
                    <p:sp>
                      <p:nvSpPr>
                        <p:cNvPr id="16507" name="Oval 92"/>
                        <p:cNvSpPr>
                          <a:spLocks noChangeArrowheads="1"/>
                        </p:cNvSpPr>
                        <p:nvPr/>
                      </p:nvSpPr>
                      <p:spPr bwMode="auto">
                        <a:xfrm>
                          <a:off x="4302" y="3628"/>
                          <a:ext cx="40" cy="62"/>
                        </a:xfrm>
                        <a:prstGeom prst="ellipse">
                          <a:avLst/>
                        </a:prstGeom>
                        <a:solidFill>
                          <a:srgbClr val="000000"/>
                        </a:solidFill>
                        <a:ln w="6350">
                          <a:solidFill>
                            <a:srgbClr val="FFFFFF"/>
                          </a:solidFill>
                          <a:round/>
                          <a:headEnd/>
                          <a:tailEnd/>
                        </a:ln>
                      </p:spPr>
                      <p:txBody>
                        <a:bodyPr/>
                        <a:lstStyle/>
                        <a:p>
                          <a:endParaRPr lang="es-PE"/>
                        </a:p>
                      </p:txBody>
                    </p:sp>
                    <p:sp>
                      <p:nvSpPr>
                        <p:cNvPr id="16508" name="Oval 93"/>
                        <p:cNvSpPr>
                          <a:spLocks noChangeArrowheads="1"/>
                        </p:cNvSpPr>
                        <p:nvPr/>
                      </p:nvSpPr>
                      <p:spPr bwMode="auto">
                        <a:xfrm>
                          <a:off x="4310" y="3641"/>
                          <a:ext cx="23" cy="37"/>
                        </a:xfrm>
                        <a:prstGeom prst="ellipse">
                          <a:avLst/>
                        </a:prstGeom>
                        <a:solidFill>
                          <a:srgbClr val="000000"/>
                        </a:solidFill>
                        <a:ln w="6350">
                          <a:solidFill>
                            <a:srgbClr val="FFFFFF"/>
                          </a:solidFill>
                          <a:round/>
                          <a:headEnd/>
                          <a:tailEnd/>
                        </a:ln>
                      </p:spPr>
                      <p:txBody>
                        <a:bodyPr/>
                        <a:lstStyle/>
                        <a:p>
                          <a:endParaRPr lang="es-PE"/>
                        </a:p>
                      </p:txBody>
                    </p:sp>
                  </p:grpSp>
                </p:grpSp>
                <p:grpSp>
                  <p:nvGrpSpPr>
                    <p:cNvPr id="23" name="Group 94"/>
                    <p:cNvGrpSpPr>
                      <a:grpSpLocks/>
                    </p:cNvGrpSpPr>
                    <p:nvPr/>
                  </p:nvGrpSpPr>
                  <p:grpSpPr bwMode="auto">
                    <a:xfrm>
                      <a:off x="3682" y="3549"/>
                      <a:ext cx="146" cy="223"/>
                      <a:chOff x="3682" y="3549"/>
                      <a:chExt cx="146" cy="223"/>
                    </a:xfrm>
                  </p:grpSpPr>
                  <p:sp>
                    <p:nvSpPr>
                      <p:cNvPr id="16491" name="Oval 95"/>
                      <p:cNvSpPr>
                        <a:spLocks noChangeArrowheads="1"/>
                      </p:cNvSpPr>
                      <p:nvPr/>
                    </p:nvSpPr>
                    <p:spPr bwMode="auto">
                      <a:xfrm>
                        <a:off x="3682" y="3549"/>
                        <a:ext cx="146" cy="223"/>
                      </a:xfrm>
                      <a:prstGeom prst="ellipse">
                        <a:avLst/>
                      </a:prstGeom>
                      <a:solidFill>
                        <a:srgbClr val="000000"/>
                      </a:solidFill>
                      <a:ln w="3175">
                        <a:solidFill>
                          <a:srgbClr val="000000"/>
                        </a:solidFill>
                        <a:round/>
                        <a:headEnd/>
                        <a:tailEnd/>
                      </a:ln>
                    </p:spPr>
                    <p:txBody>
                      <a:bodyPr/>
                      <a:lstStyle/>
                      <a:p>
                        <a:endParaRPr lang="es-PE"/>
                      </a:p>
                    </p:txBody>
                  </p:sp>
                  <p:sp>
                    <p:nvSpPr>
                      <p:cNvPr id="16492" name="Freeform 96"/>
                      <p:cNvSpPr>
                        <a:spLocks/>
                      </p:cNvSpPr>
                      <p:nvPr/>
                    </p:nvSpPr>
                    <p:spPr bwMode="auto">
                      <a:xfrm>
                        <a:off x="3744" y="3694"/>
                        <a:ext cx="25" cy="47"/>
                      </a:xfrm>
                      <a:custGeom>
                        <a:avLst/>
                        <a:gdLst>
                          <a:gd name="T0" fmla="*/ 0 w 127"/>
                          <a:gd name="T1" fmla="*/ 132 h 142"/>
                          <a:gd name="T2" fmla="*/ 49 w 127"/>
                          <a:gd name="T3" fmla="*/ 0 h 142"/>
                          <a:gd name="T4" fmla="*/ 79 w 127"/>
                          <a:gd name="T5" fmla="*/ 0 h 142"/>
                          <a:gd name="T6" fmla="*/ 127 w 127"/>
                          <a:gd name="T7" fmla="*/ 137 h 142"/>
                          <a:gd name="T8" fmla="*/ 66 w 127"/>
                          <a:gd name="T9" fmla="*/ 142 h 142"/>
                          <a:gd name="T10" fmla="*/ 0 w 127"/>
                          <a:gd name="T11" fmla="*/ 132 h 142"/>
                          <a:gd name="T12" fmla="*/ 0 60000 65536"/>
                          <a:gd name="T13" fmla="*/ 0 60000 65536"/>
                          <a:gd name="T14" fmla="*/ 0 60000 65536"/>
                          <a:gd name="T15" fmla="*/ 0 60000 65536"/>
                          <a:gd name="T16" fmla="*/ 0 60000 65536"/>
                          <a:gd name="T17" fmla="*/ 0 60000 65536"/>
                          <a:gd name="T18" fmla="*/ 0 w 127"/>
                          <a:gd name="T19" fmla="*/ 0 h 142"/>
                          <a:gd name="T20" fmla="*/ 127 w 127"/>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127" h="142">
                            <a:moveTo>
                              <a:pt x="0" y="132"/>
                            </a:moveTo>
                            <a:lnTo>
                              <a:pt x="49" y="0"/>
                            </a:lnTo>
                            <a:lnTo>
                              <a:pt x="79" y="0"/>
                            </a:lnTo>
                            <a:lnTo>
                              <a:pt x="127" y="137"/>
                            </a:lnTo>
                            <a:lnTo>
                              <a:pt x="66" y="142"/>
                            </a:lnTo>
                            <a:lnTo>
                              <a:pt x="0" y="132"/>
                            </a:lnTo>
                            <a:close/>
                          </a:path>
                        </a:pathLst>
                      </a:custGeom>
                      <a:solidFill>
                        <a:srgbClr val="FF0000"/>
                      </a:solidFill>
                      <a:ln w="3175">
                        <a:solidFill>
                          <a:srgbClr val="000000"/>
                        </a:solidFill>
                        <a:round/>
                        <a:headEnd/>
                        <a:tailEnd/>
                      </a:ln>
                    </p:spPr>
                    <p:txBody>
                      <a:bodyPr/>
                      <a:lstStyle/>
                      <a:p>
                        <a:endParaRPr lang="es-PE"/>
                      </a:p>
                    </p:txBody>
                  </p:sp>
                  <p:sp>
                    <p:nvSpPr>
                      <p:cNvPr id="16493" name="Freeform 97"/>
                      <p:cNvSpPr>
                        <a:spLocks/>
                      </p:cNvSpPr>
                      <p:nvPr/>
                    </p:nvSpPr>
                    <p:spPr bwMode="auto">
                      <a:xfrm>
                        <a:off x="3742" y="3579"/>
                        <a:ext cx="26" cy="48"/>
                      </a:xfrm>
                      <a:custGeom>
                        <a:avLst/>
                        <a:gdLst>
                          <a:gd name="T0" fmla="*/ 0 w 131"/>
                          <a:gd name="T1" fmla="*/ 10 h 142"/>
                          <a:gd name="T2" fmla="*/ 52 w 131"/>
                          <a:gd name="T3" fmla="*/ 142 h 142"/>
                          <a:gd name="T4" fmla="*/ 84 w 131"/>
                          <a:gd name="T5" fmla="*/ 142 h 142"/>
                          <a:gd name="T6" fmla="*/ 131 w 131"/>
                          <a:gd name="T7" fmla="*/ 6 h 142"/>
                          <a:gd name="T8" fmla="*/ 68 w 131"/>
                          <a:gd name="T9" fmla="*/ 0 h 142"/>
                          <a:gd name="T10" fmla="*/ 0 w 131"/>
                          <a:gd name="T11" fmla="*/ 10 h 142"/>
                          <a:gd name="T12" fmla="*/ 0 60000 65536"/>
                          <a:gd name="T13" fmla="*/ 0 60000 65536"/>
                          <a:gd name="T14" fmla="*/ 0 60000 65536"/>
                          <a:gd name="T15" fmla="*/ 0 60000 65536"/>
                          <a:gd name="T16" fmla="*/ 0 60000 65536"/>
                          <a:gd name="T17" fmla="*/ 0 60000 65536"/>
                          <a:gd name="T18" fmla="*/ 0 w 131"/>
                          <a:gd name="T19" fmla="*/ 0 h 142"/>
                          <a:gd name="T20" fmla="*/ 131 w 131"/>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131" h="142">
                            <a:moveTo>
                              <a:pt x="0" y="10"/>
                            </a:moveTo>
                            <a:lnTo>
                              <a:pt x="52" y="142"/>
                            </a:lnTo>
                            <a:lnTo>
                              <a:pt x="84" y="142"/>
                            </a:lnTo>
                            <a:lnTo>
                              <a:pt x="131" y="6"/>
                            </a:lnTo>
                            <a:lnTo>
                              <a:pt x="68" y="0"/>
                            </a:lnTo>
                            <a:lnTo>
                              <a:pt x="0" y="10"/>
                            </a:lnTo>
                            <a:close/>
                          </a:path>
                        </a:pathLst>
                      </a:custGeom>
                      <a:solidFill>
                        <a:srgbClr val="FF0000"/>
                      </a:solidFill>
                      <a:ln w="3175">
                        <a:solidFill>
                          <a:srgbClr val="000000"/>
                        </a:solidFill>
                        <a:round/>
                        <a:headEnd/>
                        <a:tailEnd/>
                      </a:ln>
                    </p:spPr>
                    <p:txBody>
                      <a:bodyPr/>
                      <a:lstStyle/>
                      <a:p>
                        <a:endParaRPr lang="es-PE"/>
                      </a:p>
                    </p:txBody>
                  </p:sp>
                  <p:sp>
                    <p:nvSpPr>
                      <p:cNvPr id="16494" name="Freeform 98"/>
                      <p:cNvSpPr>
                        <a:spLocks/>
                      </p:cNvSpPr>
                      <p:nvPr/>
                    </p:nvSpPr>
                    <p:spPr bwMode="auto">
                      <a:xfrm>
                        <a:off x="3777" y="3640"/>
                        <a:ext cx="31" cy="38"/>
                      </a:xfrm>
                      <a:custGeom>
                        <a:avLst/>
                        <a:gdLst>
                          <a:gd name="T0" fmla="*/ 146 w 157"/>
                          <a:gd name="T1" fmla="*/ 0 h 115"/>
                          <a:gd name="T2" fmla="*/ 0 w 157"/>
                          <a:gd name="T3" fmla="*/ 46 h 115"/>
                          <a:gd name="T4" fmla="*/ 0 w 157"/>
                          <a:gd name="T5" fmla="*/ 73 h 115"/>
                          <a:gd name="T6" fmla="*/ 151 w 157"/>
                          <a:gd name="T7" fmla="*/ 115 h 115"/>
                          <a:gd name="T8" fmla="*/ 157 w 157"/>
                          <a:gd name="T9" fmla="*/ 60 h 115"/>
                          <a:gd name="T10" fmla="*/ 146 w 157"/>
                          <a:gd name="T11" fmla="*/ 0 h 115"/>
                          <a:gd name="T12" fmla="*/ 0 60000 65536"/>
                          <a:gd name="T13" fmla="*/ 0 60000 65536"/>
                          <a:gd name="T14" fmla="*/ 0 60000 65536"/>
                          <a:gd name="T15" fmla="*/ 0 60000 65536"/>
                          <a:gd name="T16" fmla="*/ 0 60000 65536"/>
                          <a:gd name="T17" fmla="*/ 0 60000 65536"/>
                          <a:gd name="T18" fmla="*/ 0 w 157"/>
                          <a:gd name="T19" fmla="*/ 0 h 115"/>
                          <a:gd name="T20" fmla="*/ 157 w 157"/>
                          <a:gd name="T21" fmla="*/ 115 h 115"/>
                        </a:gdLst>
                        <a:ahLst/>
                        <a:cxnLst>
                          <a:cxn ang="T12">
                            <a:pos x="T0" y="T1"/>
                          </a:cxn>
                          <a:cxn ang="T13">
                            <a:pos x="T2" y="T3"/>
                          </a:cxn>
                          <a:cxn ang="T14">
                            <a:pos x="T4" y="T5"/>
                          </a:cxn>
                          <a:cxn ang="T15">
                            <a:pos x="T6" y="T7"/>
                          </a:cxn>
                          <a:cxn ang="T16">
                            <a:pos x="T8" y="T9"/>
                          </a:cxn>
                          <a:cxn ang="T17">
                            <a:pos x="T10" y="T11"/>
                          </a:cxn>
                        </a:cxnLst>
                        <a:rect l="T18" t="T19" r="T20" b="T21"/>
                        <a:pathLst>
                          <a:path w="157" h="115">
                            <a:moveTo>
                              <a:pt x="146" y="0"/>
                            </a:moveTo>
                            <a:lnTo>
                              <a:pt x="0" y="46"/>
                            </a:lnTo>
                            <a:lnTo>
                              <a:pt x="0" y="73"/>
                            </a:lnTo>
                            <a:lnTo>
                              <a:pt x="151" y="115"/>
                            </a:lnTo>
                            <a:lnTo>
                              <a:pt x="157" y="60"/>
                            </a:lnTo>
                            <a:lnTo>
                              <a:pt x="146" y="0"/>
                            </a:lnTo>
                            <a:close/>
                          </a:path>
                        </a:pathLst>
                      </a:custGeom>
                      <a:solidFill>
                        <a:srgbClr val="FF0000"/>
                      </a:solidFill>
                      <a:ln w="3175">
                        <a:solidFill>
                          <a:srgbClr val="000000"/>
                        </a:solidFill>
                        <a:round/>
                        <a:headEnd/>
                        <a:tailEnd/>
                      </a:ln>
                    </p:spPr>
                    <p:txBody>
                      <a:bodyPr/>
                      <a:lstStyle/>
                      <a:p>
                        <a:endParaRPr lang="es-PE"/>
                      </a:p>
                    </p:txBody>
                  </p:sp>
                  <p:sp>
                    <p:nvSpPr>
                      <p:cNvPr id="16495" name="Freeform 99"/>
                      <p:cNvSpPr>
                        <a:spLocks/>
                      </p:cNvSpPr>
                      <p:nvPr/>
                    </p:nvSpPr>
                    <p:spPr bwMode="auto">
                      <a:xfrm>
                        <a:off x="3702" y="3640"/>
                        <a:ext cx="31" cy="38"/>
                      </a:xfrm>
                      <a:custGeom>
                        <a:avLst/>
                        <a:gdLst>
                          <a:gd name="T0" fmla="*/ 11 w 158"/>
                          <a:gd name="T1" fmla="*/ 0 h 115"/>
                          <a:gd name="T2" fmla="*/ 158 w 158"/>
                          <a:gd name="T3" fmla="*/ 46 h 115"/>
                          <a:gd name="T4" fmla="*/ 158 w 158"/>
                          <a:gd name="T5" fmla="*/ 73 h 115"/>
                          <a:gd name="T6" fmla="*/ 7 w 158"/>
                          <a:gd name="T7" fmla="*/ 115 h 115"/>
                          <a:gd name="T8" fmla="*/ 0 w 158"/>
                          <a:gd name="T9" fmla="*/ 60 h 115"/>
                          <a:gd name="T10" fmla="*/ 11 w 158"/>
                          <a:gd name="T11" fmla="*/ 0 h 115"/>
                          <a:gd name="T12" fmla="*/ 0 60000 65536"/>
                          <a:gd name="T13" fmla="*/ 0 60000 65536"/>
                          <a:gd name="T14" fmla="*/ 0 60000 65536"/>
                          <a:gd name="T15" fmla="*/ 0 60000 65536"/>
                          <a:gd name="T16" fmla="*/ 0 60000 65536"/>
                          <a:gd name="T17" fmla="*/ 0 60000 65536"/>
                          <a:gd name="T18" fmla="*/ 0 w 158"/>
                          <a:gd name="T19" fmla="*/ 0 h 115"/>
                          <a:gd name="T20" fmla="*/ 158 w 158"/>
                          <a:gd name="T21" fmla="*/ 115 h 115"/>
                        </a:gdLst>
                        <a:ahLst/>
                        <a:cxnLst>
                          <a:cxn ang="T12">
                            <a:pos x="T0" y="T1"/>
                          </a:cxn>
                          <a:cxn ang="T13">
                            <a:pos x="T2" y="T3"/>
                          </a:cxn>
                          <a:cxn ang="T14">
                            <a:pos x="T4" y="T5"/>
                          </a:cxn>
                          <a:cxn ang="T15">
                            <a:pos x="T6" y="T7"/>
                          </a:cxn>
                          <a:cxn ang="T16">
                            <a:pos x="T8" y="T9"/>
                          </a:cxn>
                          <a:cxn ang="T17">
                            <a:pos x="T10" y="T11"/>
                          </a:cxn>
                        </a:cxnLst>
                        <a:rect l="T18" t="T19" r="T20" b="T21"/>
                        <a:pathLst>
                          <a:path w="158" h="115">
                            <a:moveTo>
                              <a:pt x="11" y="0"/>
                            </a:moveTo>
                            <a:lnTo>
                              <a:pt x="158" y="46"/>
                            </a:lnTo>
                            <a:lnTo>
                              <a:pt x="158" y="73"/>
                            </a:lnTo>
                            <a:lnTo>
                              <a:pt x="7" y="115"/>
                            </a:lnTo>
                            <a:lnTo>
                              <a:pt x="0" y="60"/>
                            </a:lnTo>
                            <a:lnTo>
                              <a:pt x="11" y="0"/>
                            </a:lnTo>
                            <a:close/>
                          </a:path>
                        </a:pathLst>
                      </a:custGeom>
                      <a:solidFill>
                        <a:srgbClr val="FF0000"/>
                      </a:solidFill>
                      <a:ln w="3175">
                        <a:solidFill>
                          <a:srgbClr val="000000"/>
                        </a:solidFill>
                        <a:round/>
                        <a:headEnd/>
                        <a:tailEnd/>
                      </a:ln>
                    </p:spPr>
                    <p:txBody>
                      <a:bodyPr/>
                      <a:lstStyle/>
                      <a:p>
                        <a:endParaRPr lang="es-PE"/>
                      </a:p>
                    </p:txBody>
                  </p:sp>
                  <p:sp>
                    <p:nvSpPr>
                      <p:cNvPr id="16496" name="Oval 100"/>
                      <p:cNvSpPr>
                        <a:spLocks noChangeArrowheads="1"/>
                      </p:cNvSpPr>
                      <p:nvPr/>
                    </p:nvSpPr>
                    <p:spPr bwMode="auto">
                      <a:xfrm>
                        <a:off x="3702" y="3578"/>
                        <a:ext cx="105" cy="162"/>
                      </a:xfrm>
                      <a:prstGeom prst="ellipse">
                        <a:avLst/>
                      </a:prstGeom>
                      <a:noFill/>
                      <a:ln w="6350">
                        <a:solidFill>
                          <a:srgbClr val="FFFFFF"/>
                        </a:solidFill>
                        <a:round/>
                        <a:headEnd/>
                        <a:tailEnd/>
                      </a:ln>
                    </p:spPr>
                    <p:txBody>
                      <a:bodyPr/>
                      <a:lstStyle/>
                      <a:p>
                        <a:endParaRPr lang="es-PE"/>
                      </a:p>
                    </p:txBody>
                  </p:sp>
                  <p:grpSp>
                    <p:nvGrpSpPr>
                      <p:cNvPr id="24" name="Group 101"/>
                      <p:cNvGrpSpPr>
                        <a:grpSpLocks/>
                      </p:cNvGrpSpPr>
                      <p:nvPr/>
                    </p:nvGrpSpPr>
                    <p:grpSpPr bwMode="auto">
                      <a:xfrm>
                        <a:off x="3735" y="3628"/>
                        <a:ext cx="40" cy="62"/>
                        <a:chOff x="3735" y="3628"/>
                        <a:chExt cx="40" cy="62"/>
                      </a:xfrm>
                    </p:grpSpPr>
                    <p:sp>
                      <p:nvSpPr>
                        <p:cNvPr id="16498" name="Oval 102"/>
                        <p:cNvSpPr>
                          <a:spLocks noChangeArrowheads="1"/>
                        </p:cNvSpPr>
                        <p:nvPr/>
                      </p:nvSpPr>
                      <p:spPr bwMode="auto">
                        <a:xfrm>
                          <a:off x="3735" y="3628"/>
                          <a:ext cx="40" cy="62"/>
                        </a:xfrm>
                        <a:prstGeom prst="ellipse">
                          <a:avLst/>
                        </a:prstGeom>
                        <a:solidFill>
                          <a:srgbClr val="000000"/>
                        </a:solidFill>
                        <a:ln w="6350">
                          <a:solidFill>
                            <a:srgbClr val="FFFFFF"/>
                          </a:solidFill>
                          <a:round/>
                          <a:headEnd/>
                          <a:tailEnd/>
                        </a:ln>
                      </p:spPr>
                      <p:txBody>
                        <a:bodyPr/>
                        <a:lstStyle/>
                        <a:p>
                          <a:endParaRPr lang="es-PE"/>
                        </a:p>
                      </p:txBody>
                    </p:sp>
                    <p:sp>
                      <p:nvSpPr>
                        <p:cNvPr id="16499" name="Oval 103"/>
                        <p:cNvSpPr>
                          <a:spLocks noChangeArrowheads="1"/>
                        </p:cNvSpPr>
                        <p:nvPr/>
                      </p:nvSpPr>
                      <p:spPr bwMode="auto">
                        <a:xfrm>
                          <a:off x="3743" y="3641"/>
                          <a:ext cx="23" cy="37"/>
                        </a:xfrm>
                        <a:prstGeom prst="ellipse">
                          <a:avLst/>
                        </a:prstGeom>
                        <a:solidFill>
                          <a:srgbClr val="000000"/>
                        </a:solidFill>
                        <a:ln w="6350">
                          <a:solidFill>
                            <a:srgbClr val="FFFFFF"/>
                          </a:solidFill>
                          <a:round/>
                          <a:headEnd/>
                          <a:tailEnd/>
                        </a:ln>
                      </p:spPr>
                      <p:txBody>
                        <a:bodyPr/>
                        <a:lstStyle/>
                        <a:p>
                          <a:endParaRPr lang="es-PE"/>
                        </a:p>
                      </p:txBody>
                    </p:sp>
                  </p:grpSp>
                </p:grpSp>
              </p:grpSp>
            </p:grpSp>
            <p:sp>
              <p:nvSpPr>
                <p:cNvPr id="16415" name="Rectangle 104"/>
                <p:cNvSpPr>
                  <a:spLocks noChangeArrowheads="1"/>
                </p:cNvSpPr>
                <p:nvPr/>
              </p:nvSpPr>
              <p:spPr bwMode="auto">
                <a:xfrm>
                  <a:off x="7391" y="1530"/>
                  <a:ext cx="1554" cy="895"/>
                </a:xfrm>
                <a:prstGeom prst="rect">
                  <a:avLst/>
                </a:prstGeom>
                <a:noFill/>
                <a:ln w="9525">
                  <a:noFill/>
                  <a:miter lim="800000"/>
                  <a:headEnd/>
                  <a:tailEnd/>
                </a:ln>
              </p:spPr>
              <p:txBody>
                <a:bodyPr wrap="none" lIns="0" tIns="0" rIns="0" bIns="0">
                  <a:spAutoFit/>
                </a:bodyPr>
                <a:lstStyle/>
                <a:p>
                  <a:pPr algn="ctr" eaLnBrk="0" hangingPunct="0"/>
                  <a:r>
                    <a:rPr lang="es-ES" sz="1200" b="1">
                      <a:solidFill>
                        <a:srgbClr val="000000"/>
                      </a:solidFill>
                      <a:latin typeface="Tahoma" charset="0"/>
                    </a:rPr>
                    <a:t>Parque</a:t>
                  </a:r>
                </a:p>
                <a:p>
                  <a:pPr algn="ctr" eaLnBrk="0" hangingPunct="0"/>
                  <a:r>
                    <a:rPr lang="es-ES" sz="1200" b="1">
                      <a:solidFill>
                        <a:srgbClr val="000000"/>
                      </a:solidFill>
                      <a:latin typeface="Tahoma" charset="0"/>
                    </a:rPr>
                    <a:t>Automotor</a:t>
                  </a:r>
                </a:p>
              </p:txBody>
            </p:sp>
            <p:grpSp>
              <p:nvGrpSpPr>
                <p:cNvPr id="25" name="Group 105"/>
                <p:cNvGrpSpPr>
                  <a:grpSpLocks/>
                </p:cNvGrpSpPr>
                <p:nvPr/>
              </p:nvGrpSpPr>
              <p:grpSpPr bwMode="auto">
                <a:xfrm>
                  <a:off x="8798" y="7100"/>
                  <a:ext cx="6582" cy="2693"/>
                  <a:chOff x="8798" y="7100"/>
                  <a:chExt cx="6582" cy="2693"/>
                </a:xfrm>
              </p:grpSpPr>
              <p:grpSp>
                <p:nvGrpSpPr>
                  <p:cNvPr id="26" name="Group 106"/>
                  <p:cNvGrpSpPr>
                    <a:grpSpLocks/>
                  </p:cNvGrpSpPr>
                  <p:nvPr/>
                </p:nvGrpSpPr>
                <p:grpSpPr bwMode="auto">
                  <a:xfrm>
                    <a:off x="13298" y="8001"/>
                    <a:ext cx="2082" cy="751"/>
                    <a:chOff x="3601" y="3411"/>
                    <a:chExt cx="931" cy="361"/>
                  </a:xfrm>
                </p:grpSpPr>
                <p:grpSp>
                  <p:nvGrpSpPr>
                    <p:cNvPr id="27" name="Group 107"/>
                    <p:cNvGrpSpPr>
                      <a:grpSpLocks/>
                    </p:cNvGrpSpPr>
                    <p:nvPr/>
                  </p:nvGrpSpPr>
                  <p:grpSpPr bwMode="auto">
                    <a:xfrm>
                      <a:off x="3601" y="3411"/>
                      <a:ext cx="931" cy="325"/>
                      <a:chOff x="3601" y="3411"/>
                      <a:chExt cx="931" cy="325"/>
                    </a:xfrm>
                  </p:grpSpPr>
                  <p:grpSp>
                    <p:nvGrpSpPr>
                      <p:cNvPr id="28" name="Group 108"/>
                      <p:cNvGrpSpPr>
                        <a:grpSpLocks/>
                      </p:cNvGrpSpPr>
                      <p:nvPr/>
                    </p:nvGrpSpPr>
                    <p:grpSpPr bwMode="auto">
                      <a:xfrm>
                        <a:off x="3650" y="3411"/>
                        <a:ext cx="638" cy="127"/>
                        <a:chOff x="3650" y="3411"/>
                        <a:chExt cx="638" cy="127"/>
                      </a:xfrm>
                    </p:grpSpPr>
                    <p:grpSp>
                      <p:nvGrpSpPr>
                        <p:cNvPr id="29" name="Group 109"/>
                        <p:cNvGrpSpPr>
                          <a:grpSpLocks/>
                        </p:cNvGrpSpPr>
                        <p:nvPr/>
                      </p:nvGrpSpPr>
                      <p:grpSpPr bwMode="auto">
                        <a:xfrm>
                          <a:off x="3874" y="3424"/>
                          <a:ext cx="341" cy="112"/>
                          <a:chOff x="3874" y="3424"/>
                          <a:chExt cx="341" cy="112"/>
                        </a:xfrm>
                      </p:grpSpPr>
                      <p:grpSp>
                        <p:nvGrpSpPr>
                          <p:cNvPr id="30" name="Group 110"/>
                          <p:cNvGrpSpPr>
                            <a:grpSpLocks/>
                          </p:cNvGrpSpPr>
                          <p:nvPr/>
                        </p:nvGrpSpPr>
                        <p:grpSpPr bwMode="auto">
                          <a:xfrm>
                            <a:off x="3950" y="3428"/>
                            <a:ext cx="217" cy="97"/>
                            <a:chOff x="3950" y="3428"/>
                            <a:chExt cx="217" cy="97"/>
                          </a:xfrm>
                        </p:grpSpPr>
                        <p:sp>
                          <p:nvSpPr>
                            <p:cNvPr id="16485" name="Freeform 111"/>
                            <p:cNvSpPr>
                              <a:spLocks/>
                            </p:cNvSpPr>
                            <p:nvPr/>
                          </p:nvSpPr>
                          <p:spPr bwMode="auto">
                            <a:xfrm>
                              <a:off x="3950" y="3428"/>
                              <a:ext cx="37" cy="79"/>
                            </a:xfrm>
                            <a:custGeom>
                              <a:avLst/>
                              <a:gdLst>
                                <a:gd name="T0" fmla="*/ 5 w 187"/>
                                <a:gd name="T1" fmla="*/ 4 h 237"/>
                                <a:gd name="T2" fmla="*/ 0 w 187"/>
                                <a:gd name="T3" fmla="*/ 0 h 237"/>
                                <a:gd name="T4" fmla="*/ 123 w 187"/>
                                <a:gd name="T5" fmla="*/ 237 h 237"/>
                                <a:gd name="T6" fmla="*/ 187 w 187"/>
                                <a:gd name="T7" fmla="*/ 237 h 237"/>
                                <a:gd name="T8" fmla="*/ 51 w 187"/>
                                <a:gd name="T9" fmla="*/ 0 h 237"/>
                                <a:gd name="T10" fmla="*/ 5 w 187"/>
                                <a:gd name="T11" fmla="*/ 4 h 237"/>
                                <a:gd name="T12" fmla="*/ 0 60000 65536"/>
                                <a:gd name="T13" fmla="*/ 0 60000 65536"/>
                                <a:gd name="T14" fmla="*/ 0 60000 65536"/>
                                <a:gd name="T15" fmla="*/ 0 60000 65536"/>
                                <a:gd name="T16" fmla="*/ 0 60000 65536"/>
                                <a:gd name="T17" fmla="*/ 0 60000 65536"/>
                                <a:gd name="T18" fmla="*/ 0 w 187"/>
                                <a:gd name="T19" fmla="*/ 0 h 237"/>
                                <a:gd name="T20" fmla="*/ 187 w 187"/>
                                <a:gd name="T21" fmla="*/ 237 h 237"/>
                              </a:gdLst>
                              <a:ahLst/>
                              <a:cxnLst>
                                <a:cxn ang="T12">
                                  <a:pos x="T0" y="T1"/>
                                </a:cxn>
                                <a:cxn ang="T13">
                                  <a:pos x="T2" y="T3"/>
                                </a:cxn>
                                <a:cxn ang="T14">
                                  <a:pos x="T4" y="T5"/>
                                </a:cxn>
                                <a:cxn ang="T15">
                                  <a:pos x="T6" y="T7"/>
                                </a:cxn>
                                <a:cxn ang="T16">
                                  <a:pos x="T8" y="T9"/>
                                </a:cxn>
                                <a:cxn ang="T17">
                                  <a:pos x="T10" y="T11"/>
                                </a:cxn>
                              </a:cxnLst>
                              <a:rect l="T18" t="T19" r="T20" b="T21"/>
                              <a:pathLst>
                                <a:path w="187" h="237">
                                  <a:moveTo>
                                    <a:pt x="5" y="4"/>
                                  </a:moveTo>
                                  <a:lnTo>
                                    <a:pt x="0" y="0"/>
                                  </a:lnTo>
                                  <a:lnTo>
                                    <a:pt x="123" y="237"/>
                                  </a:lnTo>
                                  <a:lnTo>
                                    <a:pt x="187" y="237"/>
                                  </a:lnTo>
                                  <a:lnTo>
                                    <a:pt x="51" y="0"/>
                                  </a:lnTo>
                                  <a:lnTo>
                                    <a:pt x="5" y="4"/>
                                  </a:lnTo>
                                  <a:close/>
                                </a:path>
                              </a:pathLst>
                            </a:custGeom>
                            <a:solidFill>
                              <a:srgbClr val="800000"/>
                            </a:solidFill>
                            <a:ln w="3175">
                              <a:solidFill>
                                <a:srgbClr val="000000"/>
                              </a:solidFill>
                              <a:round/>
                              <a:headEnd/>
                              <a:tailEnd/>
                            </a:ln>
                          </p:spPr>
                          <p:txBody>
                            <a:bodyPr/>
                            <a:lstStyle/>
                            <a:p>
                              <a:endParaRPr lang="es-PE"/>
                            </a:p>
                          </p:txBody>
                        </p:sp>
                        <p:sp>
                          <p:nvSpPr>
                            <p:cNvPr id="16486" name="Freeform 112"/>
                            <p:cNvSpPr>
                              <a:spLocks/>
                            </p:cNvSpPr>
                            <p:nvPr/>
                          </p:nvSpPr>
                          <p:spPr bwMode="auto">
                            <a:xfrm>
                              <a:off x="4133" y="3472"/>
                              <a:ext cx="34" cy="53"/>
                            </a:xfrm>
                            <a:custGeom>
                              <a:avLst/>
                              <a:gdLst>
                                <a:gd name="T0" fmla="*/ 46 w 172"/>
                                <a:gd name="T1" fmla="*/ 19 h 159"/>
                                <a:gd name="T2" fmla="*/ 50 w 172"/>
                                <a:gd name="T3" fmla="*/ 16 h 159"/>
                                <a:gd name="T4" fmla="*/ 172 w 172"/>
                                <a:gd name="T5" fmla="*/ 159 h 159"/>
                                <a:gd name="T6" fmla="*/ 113 w 172"/>
                                <a:gd name="T7" fmla="*/ 150 h 159"/>
                                <a:gd name="T8" fmla="*/ 0 w 172"/>
                                <a:gd name="T9" fmla="*/ 0 h 159"/>
                                <a:gd name="T10" fmla="*/ 46 w 172"/>
                                <a:gd name="T11" fmla="*/ 19 h 159"/>
                                <a:gd name="T12" fmla="*/ 0 60000 65536"/>
                                <a:gd name="T13" fmla="*/ 0 60000 65536"/>
                                <a:gd name="T14" fmla="*/ 0 60000 65536"/>
                                <a:gd name="T15" fmla="*/ 0 60000 65536"/>
                                <a:gd name="T16" fmla="*/ 0 60000 65536"/>
                                <a:gd name="T17" fmla="*/ 0 60000 65536"/>
                                <a:gd name="T18" fmla="*/ 0 w 172"/>
                                <a:gd name="T19" fmla="*/ 0 h 159"/>
                                <a:gd name="T20" fmla="*/ 172 w 172"/>
                                <a:gd name="T21" fmla="*/ 159 h 159"/>
                              </a:gdLst>
                              <a:ahLst/>
                              <a:cxnLst>
                                <a:cxn ang="T12">
                                  <a:pos x="T0" y="T1"/>
                                </a:cxn>
                                <a:cxn ang="T13">
                                  <a:pos x="T2" y="T3"/>
                                </a:cxn>
                                <a:cxn ang="T14">
                                  <a:pos x="T4" y="T5"/>
                                </a:cxn>
                                <a:cxn ang="T15">
                                  <a:pos x="T6" y="T7"/>
                                </a:cxn>
                                <a:cxn ang="T16">
                                  <a:pos x="T8" y="T9"/>
                                </a:cxn>
                                <a:cxn ang="T17">
                                  <a:pos x="T10" y="T11"/>
                                </a:cxn>
                              </a:cxnLst>
                              <a:rect l="T18" t="T19" r="T20" b="T21"/>
                              <a:pathLst>
                                <a:path w="172" h="159">
                                  <a:moveTo>
                                    <a:pt x="46" y="19"/>
                                  </a:moveTo>
                                  <a:lnTo>
                                    <a:pt x="50" y="16"/>
                                  </a:lnTo>
                                  <a:lnTo>
                                    <a:pt x="172" y="159"/>
                                  </a:lnTo>
                                  <a:lnTo>
                                    <a:pt x="113" y="150"/>
                                  </a:lnTo>
                                  <a:lnTo>
                                    <a:pt x="0" y="0"/>
                                  </a:lnTo>
                                  <a:lnTo>
                                    <a:pt x="46" y="19"/>
                                  </a:lnTo>
                                  <a:close/>
                                </a:path>
                              </a:pathLst>
                            </a:custGeom>
                            <a:solidFill>
                              <a:srgbClr val="800000"/>
                            </a:solidFill>
                            <a:ln w="3175">
                              <a:solidFill>
                                <a:srgbClr val="000000"/>
                              </a:solidFill>
                              <a:round/>
                              <a:headEnd/>
                              <a:tailEnd/>
                            </a:ln>
                          </p:spPr>
                          <p:txBody>
                            <a:bodyPr/>
                            <a:lstStyle/>
                            <a:p>
                              <a:endParaRPr lang="es-PE"/>
                            </a:p>
                          </p:txBody>
                        </p:sp>
                      </p:grpSp>
                      <p:sp>
                        <p:nvSpPr>
                          <p:cNvPr id="16484" name="Freeform 113"/>
                          <p:cNvSpPr>
                            <a:spLocks/>
                          </p:cNvSpPr>
                          <p:nvPr/>
                        </p:nvSpPr>
                        <p:spPr bwMode="auto">
                          <a:xfrm>
                            <a:off x="3874" y="3424"/>
                            <a:ext cx="341" cy="112"/>
                          </a:xfrm>
                          <a:custGeom>
                            <a:avLst/>
                            <a:gdLst>
                              <a:gd name="T0" fmla="*/ 13 w 1705"/>
                              <a:gd name="T1" fmla="*/ 45 h 336"/>
                              <a:gd name="T2" fmla="*/ 173 w 1705"/>
                              <a:gd name="T3" fmla="*/ 39 h 336"/>
                              <a:gd name="T4" fmla="*/ 296 w 1705"/>
                              <a:gd name="T5" fmla="*/ 39 h 336"/>
                              <a:gd name="T6" fmla="*/ 460 w 1705"/>
                              <a:gd name="T7" fmla="*/ 31 h 336"/>
                              <a:gd name="T8" fmla="*/ 612 w 1705"/>
                              <a:gd name="T9" fmla="*/ 31 h 336"/>
                              <a:gd name="T10" fmla="*/ 784 w 1705"/>
                              <a:gd name="T11" fmla="*/ 31 h 336"/>
                              <a:gd name="T12" fmla="*/ 937 w 1705"/>
                              <a:gd name="T13" fmla="*/ 35 h 336"/>
                              <a:gd name="T14" fmla="*/ 1010 w 1705"/>
                              <a:gd name="T15" fmla="*/ 44 h 336"/>
                              <a:gd name="T16" fmla="*/ 1072 w 1705"/>
                              <a:gd name="T17" fmla="*/ 56 h 336"/>
                              <a:gd name="T18" fmla="*/ 1141 w 1705"/>
                              <a:gd name="T19" fmla="*/ 79 h 336"/>
                              <a:gd name="T20" fmla="*/ 1207 w 1705"/>
                              <a:gd name="T21" fmla="*/ 103 h 336"/>
                              <a:gd name="T22" fmla="*/ 1448 w 1705"/>
                              <a:gd name="T23" fmla="*/ 216 h 336"/>
                              <a:gd name="T24" fmla="*/ 1576 w 1705"/>
                              <a:gd name="T25" fmla="*/ 268 h 336"/>
                              <a:gd name="T26" fmla="*/ 1650 w 1705"/>
                              <a:gd name="T27" fmla="*/ 311 h 336"/>
                              <a:gd name="T28" fmla="*/ 1583 w 1705"/>
                              <a:gd name="T29" fmla="*/ 310 h 336"/>
                              <a:gd name="T30" fmla="*/ 0 w 1705"/>
                              <a:gd name="T31" fmla="*/ 200 h 336"/>
                              <a:gd name="T32" fmla="*/ 3 w 1705"/>
                              <a:gd name="T33" fmla="*/ 234 h 336"/>
                              <a:gd name="T34" fmla="*/ 1654 w 1705"/>
                              <a:gd name="T35" fmla="*/ 336 h 336"/>
                              <a:gd name="T36" fmla="*/ 1705 w 1705"/>
                              <a:gd name="T37" fmla="*/ 328 h 336"/>
                              <a:gd name="T38" fmla="*/ 1679 w 1705"/>
                              <a:gd name="T39" fmla="*/ 298 h 336"/>
                              <a:gd name="T40" fmla="*/ 1634 w 1705"/>
                              <a:gd name="T41" fmla="*/ 268 h 336"/>
                              <a:gd name="T42" fmla="*/ 1523 w 1705"/>
                              <a:gd name="T43" fmla="*/ 216 h 336"/>
                              <a:gd name="T44" fmla="*/ 1436 w 1705"/>
                              <a:gd name="T45" fmla="*/ 174 h 336"/>
                              <a:gd name="T46" fmla="*/ 1217 w 1705"/>
                              <a:gd name="T47" fmla="*/ 77 h 336"/>
                              <a:gd name="T48" fmla="*/ 1118 w 1705"/>
                              <a:gd name="T49" fmla="*/ 42 h 336"/>
                              <a:gd name="T50" fmla="*/ 1021 w 1705"/>
                              <a:gd name="T51" fmla="*/ 20 h 336"/>
                              <a:gd name="T52" fmla="*/ 802 w 1705"/>
                              <a:gd name="T53" fmla="*/ 0 h 336"/>
                              <a:gd name="T54" fmla="*/ 502 w 1705"/>
                              <a:gd name="T55" fmla="*/ 0 h 336"/>
                              <a:gd name="T56" fmla="*/ 13 w 1705"/>
                              <a:gd name="T57" fmla="*/ 24 h 336"/>
                              <a:gd name="T58" fmla="*/ 13 w 1705"/>
                              <a:gd name="T59" fmla="*/ 45 h 3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05"/>
                              <a:gd name="T91" fmla="*/ 0 h 336"/>
                              <a:gd name="T92" fmla="*/ 1705 w 1705"/>
                              <a:gd name="T93" fmla="*/ 336 h 3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05" h="336">
                                <a:moveTo>
                                  <a:pt x="13" y="45"/>
                                </a:moveTo>
                                <a:lnTo>
                                  <a:pt x="173" y="39"/>
                                </a:lnTo>
                                <a:lnTo>
                                  <a:pt x="296" y="39"/>
                                </a:lnTo>
                                <a:lnTo>
                                  <a:pt x="460" y="31"/>
                                </a:lnTo>
                                <a:lnTo>
                                  <a:pt x="612" y="31"/>
                                </a:lnTo>
                                <a:lnTo>
                                  <a:pt x="784" y="31"/>
                                </a:lnTo>
                                <a:lnTo>
                                  <a:pt x="937" y="35"/>
                                </a:lnTo>
                                <a:lnTo>
                                  <a:pt x="1010" y="44"/>
                                </a:lnTo>
                                <a:lnTo>
                                  <a:pt x="1072" y="56"/>
                                </a:lnTo>
                                <a:lnTo>
                                  <a:pt x="1141" y="79"/>
                                </a:lnTo>
                                <a:lnTo>
                                  <a:pt x="1207" y="103"/>
                                </a:lnTo>
                                <a:lnTo>
                                  <a:pt x="1448" y="216"/>
                                </a:lnTo>
                                <a:lnTo>
                                  <a:pt x="1576" y="268"/>
                                </a:lnTo>
                                <a:lnTo>
                                  <a:pt x="1650" y="311"/>
                                </a:lnTo>
                                <a:lnTo>
                                  <a:pt x="1583" y="310"/>
                                </a:lnTo>
                                <a:lnTo>
                                  <a:pt x="0" y="200"/>
                                </a:lnTo>
                                <a:lnTo>
                                  <a:pt x="3" y="234"/>
                                </a:lnTo>
                                <a:lnTo>
                                  <a:pt x="1654" y="336"/>
                                </a:lnTo>
                                <a:lnTo>
                                  <a:pt x="1705" y="328"/>
                                </a:lnTo>
                                <a:lnTo>
                                  <a:pt x="1679" y="298"/>
                                </a:lnTo>
                                <a:lnTo>
                                  <a:pt x="1634" y="268"/>
                                </a:lnTo>
                                <a:lnTo>
                                  <a:pt x="1523" y="216"/>
                                </a:lnTo>
                                <a:lnTo>
                                  <a:pt x="1436" y="174"/>
                                </a:lnTo>
                                <a:lnTo>
                                  <a:pt x="1217" y="77"/>
                                </a:lnTo>
                                <a:lnTo>
                                  <a:pt x="1118" y="42"/>
                                </a:lnTo>
                                <a:lnTo>
                                  <a:pt x="1021" y="20"/>
                                </a:lnTo>
                                <a:lnTo>
                                  <a:pt x="802" y="0"/>
                                </a:lnTo>
                                <a:lnTo>
                                  <a:pt x="502" y="0"/>
                                </a:lnTo>
                                <a:lnTo>
                                  <a:pt x="13" y="24"/>
                                </a:lnTo>
                                <a:lnTo>
                                  <a:pt x="13" y="45"/>
                                </a:lnTo>
                                <a:close/>
                              </a:path>
                            </a:pathLst>
                          </a:custGeom>
                          <a:solidFill>
                            <a:srgbClr val="800000"/>
                          </a:solidFill>
                          <a:ln w="3175">
                            <a:solidFill>
                              <a:srgbClr val="000000"/>
                            </a:solidFill>
                            <a:round/>
                            <a:headEnd/>
                            <a:tailEnd/>
                          </a:ln>
                        </p:spPr>
                        <p:txBody>
                          <a:bodyPr/>
                          <a:lstStyle/>
                          <a:p>
                            <a:endParaRPr lang="es-PE"/>
                          </a:p>
                        </p:txBody>
                      </p:sp>
                    </p:grpSp>
                    <p:sp>
                      <p:nvSpPr>
                        <p:cNvPr id="16482" name="Freeform 114"/>
                        <p:cNvSpPr>
                          <a:spLocks/>
                        </p:cNvSpPr>
                        <p:nvPr/>
                      </p:nvSpPr>
                      <p:spPr bwMode="auto">
                        <a:xfrm>
                          <a:off x="3650" y="3411"/>
                          <a:ext cx="638" cy="127"/>
                        </a:xfrm>
                        <a:custGeom>
                          <a:avLst/>
                          <a:gdLst>
                            <a:gd name="T0" fmla="*/ 123 w 3192"/>
                            <a:gd name="T1" fmla="*/ 239 h 381"/>
                            <a:gd name="T2" fmla="*/ 280 w 3192"/>
                            <a:gd name="T3" fmla="*/ 204 h 381"/>
                            <a:gd name="T4" fmla="*/ 401 w 3192"/>
                            <a:gd name="T5" fmla="*/ 175 h 381"/>
                            <a:gd name="T6" fmla="*/ 524 w 3192"/>
                            <a:gd name="T7" fmla="*/ 144 h 381"/>
                            <a:gd name="T8" fmla="*/ 650 w 3192"/>
                            <a:gd name="T9" fmla="*/ 124 h 381"/>
                            <a:gd name="T10" fmla="*/ 752 w 3192"/>
                            <a:gd name="T11" fmla="*/ 109 h 381"/>
                            <a:gd name="T12" fmla="*/ 880 w 3192"/>
                            <a:gd name="T13" fmla="*/ 90 h 381"/>
                            <a:gd name="T14" fmla="*/ 993 w 3192"/>
                            <a:gd name="T15" fmla="*/ 68 h 381"/>
                            <a:gd name="T16" fmla="*/ 1075 w 3192"/>
                            <a:gd name="T17" fmla="*/ 22 h 381"/>
                            <a:gd name="T18" fmla="*/ 1244 w 3192"/>
                            <a:gd name="T19" fmla="*/ 17 h 381"/>
                            <a:gd name="T20" fmla="*/ 1446 w 3192"/>
                            <a:gd name="T21" fmla="*/ 4 h 381"/>
                            <a:gd name="T22" fmla="*/ 1703 w 3192"/>
                            <a:gd name="T23" fmla="*/ 1 h 381"/>
                            <a:gd name="T24" fmla="*/ 1915 w 3192"/>
                            <a:gd name="T25" fmla="*/ 0 h 381"/>
                            <a:gd name="T26" fmla="*/ 2117 w 3192"/>
                            <a:gd name="T27" fmla="*/ 22 h 381"/>
                            <a:gd name="T28" fmla="*/ 2261 w 3192"/>
                            <a:gd name="T29" fmla="*/ 55 h 381"/>
                            <a:gd name="T30" fmla="*/ 2416 w 3192"/>
                            <a:gd name="T31" fmla="*/ 98 h 381"/>
                            <a:gd name="T32" fmla="*/ 2585 w 3192"/>
                            <a:gd name="T33" fmla="*/ 150 h 381"/>
                            <a:gd name="T34" fmla="*/ 2759 w 3192"/>
                            <a:gd name="T35" fmla="*/ 203 h 381"/>
                            <a:gd name="T36" fmla="*/ 2889 w 3192"/>
                            <a:gd name="T37" fmla="*/ 238 h 381"/>
                            <a:gd name="T38" fmla="*/ 3027 w 3192"/>
                            <a:gd name="T39" fmla="*/ 280 h 381"/>
                            <a:gd name="T40" fmla="*/ 3192 w 3192"/>
                            <a:gd name="T41" fmla="*/ 332 h 381"/>
                            <a:gd name="T42" fmla="*/ 3114 w 3192"/>
                            <a:gd name="T43" fmla="*/ 362 h 381"/>
                            <a:gd name="T44" fmla="*/ 2999 w 3192"/>
                            <a:gd name="T45" fmla="*/ 380 h 381"/>
                            <a:gd name="T46" fmla="*/ 2831 w 3192"/>
                            <a:gd name="T47" fmla="*/ 379 h 381"/>
                            <a:gd name="T48" fmla="*/ 2789 w 3192"/>
                            <a:gd name="T49" fmla="*/ 332 h 381"/>
                            <a:gd name="T50" fmla="*/ 2663 w 3192"/>
                            <a:gd name="T51" fmla="*/ 265 h 381"/>
                            <a:gd name="T52" fmla="*/ 2461 w 3192"/>
                            <a:gd name="T53" fmla="*/ 172 h 381"/>
                            <a:gd name="T54" fmla="*/ 2249 w 3192"/>
                            <a:gd name="T55" fmla="*/ 86 h 381"/>
                            <a:gd name="T56" fmla="*/ 2082 w 3192"/>
                            <a:gd name="T57" fmla="*/ 53 h 381"/>
                            <a:gd name="T58" fmla="*/ 1763 w 3192"/>
                            <a:gd name="T59" fmla="*/ 40 h 381"/>
                            <a:gd name="T60" fmla="*/ 1391 w 3192"/>
                            <a:gd name="T61" fmla="*/ 50 h 381"/>
                            <a:gd name="T62" fmla="*/ 1118 w 3192"/>
                            <a:gd name="T63" fmla="*/ 289 h 3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92"/>
                            <a:gd name="T97" fmla="*/ 0 h 381"/>
                            <a:gd name="T98" fmla="*/ 3192 w 3192"/>
                            <a:gd name="T99" fmla="*/ 381 h 3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92" h="381">
                              <a:moveTo>
                                <a:pt x="0" y="255"/>
                              </a:moveTo>
                              <a:lnTo>
                                <a:pt x="123" y="239"/>
                              </a:lnTo>
                              <a:lnTo>
                                <a:pt x="217" y="220"/>
                              </a:lnTo>
                              <a:lnTo>
                                <a:pt x="280" y="204"/>
                              </a:lnTo>
                              <a:lnTo>
                                <a:pt x="333" y="190"/>
                              </a:lnTo>
                              <a:lnTo>
                                <a:pt x="401" y="175"/>
                              </a:lnTo>
                              <a:lnTo>
                                <a:pt x="459" y="160"/>
                              </a:lnTo>
                              <a:lnTo>
                                <a:pt x="524" y="144"/>
                              </a:lnTo>
                              <a:lnTo>
                                <a:pt x="584" y="133"/>
                              </a:lnTo>
                              <a:lnTo>
                                <a:pt x="650" y="124"/>
                              </a:lnTo>
                              <a:lnTo>
                                <a:pt x="705" y="116"/>
                              </a:lnTo>
                              <a:lnTo>
                                <a:pt x="752" y="109"/>
                              </a:lnTo>
                              <a:lnTo>
                                <a:pt x="821" y="98"/>
                              </a:lnTo>
                              <a:lnTo>
                                <a:pt x="880" y="90"/>
                              </a:lnTo>
                              <a:lnTo>
                                <a:pt x="935" y="82"/>
                              </a:lnTo>
                              <a:lnTo>
                                <a:pt x="993" y="68"/>
                              </a:lnTo>
                              <a:lnTo>
                                <a:pt x="1041" y="46"/>
                              </a:lnTo>
                              <a:lnTo>
                                <a:pt x="1075" y="22"/>
                              </a:lnTo>
                              <a:lnTo>
                                <a:pt x="1144" y="19"/>
                              </a:lnTo>
                              <a:lnTo>
                                <a:pt x="1244" y="17"/>
                              </a:lnTo>
                              <a:lnTo>
                                <a:pt x="1358" y="9"/>
                              </a:lnTo>
                              <a:lnTo>
                                <a:pt x="1446" y="4"/>
                              </a:lnTo>
                              <a:lnTo>
                                <a:pt x="1577" y="2"/>
                              </a:lnTo>
                              <a:lnTo>
                                <a:pt x="1703" y="1"/>
                              </a:lnTo>
                              <a:lnTo>
                                <a:pt x="1823" y="0"/>
                              </a:lnTo>
                              <a:lnTo>
                                <a:pt x="1915" y="0"/>
                              </a:lnTo>
                              <a:lnTo>
                                <a:pt x="2015" y="7"/>
                              </a:lnTo>
                              <a:lnTo>
                                <a:pt x="2117" y="22"/>
                              </a:lnTo>
                              <a:lnTo>
                                <a:pt x="2193" y="39"/>
                              </a:lnTo>
                              <a:lnTo>
                                <a:pt x="2261" y="55"/>
                              </a:lnTo>
                              <a:lnTo>
                                <a:pt x="2335" y="76"/>
                              </a:lnTo>
                              <a:lnTo>
                                <a:pt x="2416" y="98"/>
                              </a:lnTo>
                              <a:lnTo>
                                <a:pt x="2497" y="124"/>
                              </a:lnTo>
                              <a:lnTo>
                                <a:pt x="2585" y="150"/>
                              </a:lnTo>
                              <a:lnTo>
                                <a:pt x="2670" y="177"/>
                              </a:lnTo>
                              <a:lnTo>
                                <a:pt x="2759" y="203"/>
                              </a:lnTo>
                              <a:lnTo>
                                <a:pt x="2826" y="223"/>
                              </a:lnTo>
                              <a:lnTo>
                                <a:pt x="2889" y="238"/>
                              </a:lnTo>
                              <a:lnTo>
                                <a:pt x="2957" y="261"/>
                              </a:lnTo>
                              <a:lnTo>
                                <a:pt x="3027" y="280"/>
                              </a:lnTo>
                              <a:lnTo>
                                <a:pt x="3114" y="306"/>
                              </a:lnTo>
                              <a:lnTo>
                                <a:pt x="3192" y="332"/>
                              </a:lnTo>
                              <a:lnTo>
                                <a:pt x="3160" y="351"/>
                              </a:lnTo>
                              <a:lnTo>
                                <a:pt x="3114" y="362"/>
                              </a:lnTo>
                              <a:lnTo>
                                <a:pt x="3063" y="374"/>
                              </a:lnTo>
                              <a:lnTo>
                                <a:pt x="2999" y="380"/>
                              </a:lnTo>
                              <a:lnTo>
                                <a:pt x="2915" y="381"/>
                              </a:lnTo>
                              <a:lnTo>
                                <a:pt x="2831" y="379"/>
                              </a:lnTo>
                              <a:lnTo>
                                <a:pt x="2809" y="351"/>
                              </a:lnTo>
                              <a:lnTo>
                                <a:pt x="2789" y="332"/>
                              </a:lnTo>
                              <a:lnTo>
                                <a:pt x="2749" y="307"/>
                              </a:lnTo>
                              <a:lnTo>
                                <a:pt x="2663" y="265"/>
                              </a:lnTo>
                              <a:lnTo>
                                <a:pt x="2556" y="215"/>
                              </a:lnTo>
                              <a:lnTo>
                                <a:pt x="2461" y="172"/>
                              </a:lnTo>
                              <a:lnTo>
                                <a:pt x="2345" y="120"/>
                              </a:lnTo>
                              <a:lnTo>
                                <a:pt x="2249" y="86"/>
                              </a:lnTo>
                              <a:lnTo>
                                <a:pt x="2157" y="63"/>
                              </a:lnTo>
                              <a:lnTo>
                                <a:pt x="2082" y="53"/>
                              </a:lnTo>
                              <a:lnTo>
                                <a:pt x="1943" y="41"/>
                              </a:lnTo>
                              <a:lnTo>
                                <a:pt x="1763" y="40"/>
                              </a:lnTo>
                              <a:lnTo>
                                <a:pt x="1552" y="45"/>
                              </a:lnTo>
                              <a:lnTo>
                                <a:pt x="1391" y="50"/>
                              </a:lnTo>
                              <a:lnTo>
                                <a:pt x="1133" y="63"/>
                              </a:lnTo>
                              <a:lnTo>
                                <a:pt x="1118" y="289"/>
                              </a:lnTo>
                              <a:lnTo>
                                <a:pt x="0" y="255"/>
                              </a:lnTo>
                              <a:close/>
                            </a:path>
                          </a:pathLst>
                        </a:custGeom>
                        <a:solidFill>
                          <a:srgbClr val="FF0000"/>
                        </a:solidFill>
                        <a:ln w="3175">
                          <a:solidFill>
                            <a:srgbClr val="000000"/>
                          </a:solidFill>
                          <a:round/>
                          <a:headEnd/>
                          <a:tailEnd/>
                        </a:ln>
                      </p:spPr>
                      <p:txBody>
                        <a:bodyPr/>
                        <a:lstStyle/>
                        <a:p>
                          <a:endParaRPr lang="es-PE"/>
                        </a:p>
                      </p:txBody>
                    </p:sp>
                  </p:grpSp>
                  <p:sp>
                    <p:nvSpPr>
                      <p:cNvPr id="16454" name="Freeform 115"/>
                      <p:cNvSpPr>
                        <a:spLocks/>
                      </p:cNvSpPr>
                      <p:nvPr/>
                    </p:nvSpPr>
                    <p:spPr bwMode="auto">
                      <a:xfrm>
                        <a:off x="3668" y="3535"/>
                        <a:ext cx="863" cy="201"/>
                      </a:xfrm>
                      <a:custGeom>
                        <a:avLst/>
                        <a:gdLst>
                          <a:gd name="T0" fmla="*/ 3642 w 4317"/>
                          <a:gd name="T1" fmla="*/ 285 h 602"/>
                          <a:gd name="T2" fmla="*/ 3675 w 4317"/>
                          <a:gd name="T3" fmla="*/ 376 h 602"/>
                          <a:gd name="T4" fmla="*/ 3675 w 4317"/>
                          <a:gd name="T5" fmla="*/ 445 h 602"/>
                          <a:gd name="T6" fmla="*/ 4317 w 4317"/>
                          <a:gd name="T7" fmla="*/ 445 h 602"/>
                          <a:gd name="T8" fmla="*/ 4272 w 4317"/>
                          <a:gd name="T9" fmla="*/ 492 h 602"/>
                          <a:gd name="T10" fmla="*/ 4302 w 4317"/>
                          <a:gd name="T11" fmla="*/ 546 h 602"/>
                          <a:gd name="T12" fmla="*/ 4302 w 4317"/>
                          <a:gd name="T13" fmla="*/ 570 h 602"/>
                          <a:gd name="T14" fmla="*/ 4282 w 4317"/>
                          <a:gd name="T15" fmla="*/ 587 h 602"/>
                          <a:gd name="T16" fmla="*/ 3914 w 4317"/>
                          <a:gd name="T17" fmla="*/ 587 h 602"/>
                          <a:gd name="T18" fmla="*/ 3884 w 4317"/>
                          <a:gd name="T19" fmla="*/ 602 h 602"/>
                          <a:gd name="T20" fmla="*/ 3696 w 4317"/>
                          <a:gd name="T21" fmla="*/ 602 h 602"/>
                          <a:gd name="T22" fmla="*/ 3671 w 4317"/>
                          <a:gd name="T23" fmla="*/ 585 h 602"/>
                          <a:gd name="T24" fmla="*/ 255 w 4317"/>
                          <a:gd name="T25" fmla="*/ 585 h 602"/>
                          <a:gd name="T26" fmla="*/ 120 w 4317"/>
                          <a:gd name="T27" fmla="*/ 475 h 602"/>
                          <a:gd name="T28" fmla="*/ 13 w 4317"/>
                          <a:gd name="T29" fmla="*/ 512 h 602"/>
                          <a:gd name="T30" fmla="*/ 0 w 4317"/>
                          <a:gd name="T31" fmla="*/ 220 h 602"/>
                          <a:gd name="T32" fmla="*/ 260 w 4317"/>
                          <a:gd name="T33" fmla="*/ 0 h 602"/>
                          <a:gd name="T34" fmla="*/ 666 w 4317"/>
                          <a:gd name="T35" fmla="*/ 8 h 602"/>
                          <a:gd name="T36" fmla="*/ 2783 w 4317"/>
                          <a:gd name="T37" fmla="*/ 492 h 602"/>
                          <a:gd name="T38" fmla="*/ 2843 w 4317"/>
                          <a:gd name="T39" fmla="*/ 434 h 602"/>
                          <a:gd name="T40" fmla="*/ 2895 w 4317"/>
                          <a:gd name="T41" fmla="*/ 284 h 602"/>
                          <a:gd name="T42" fmla="*/ 2970 w 4317"/>
                          <a:gd name="T43" fmla="*/ 161 h 602"/>
                          <a:gd name="T44" fmla="*/ 3193 w 4317"/>
                          <a:gd name="T45" fmla="*/ 61 h 602"/>
                          <a:gd name="T46" fmla="*/ 3399 w 4317"/>
                          <a:gd name="T47" fmla="*/ 67 h 602"/>
                          <a:gd name="T48" fmla="*/ 3554 w 4317"/>
                          <a:gd name="T49" fmla="*/ 139 h 602"/>
                          <a:gd name="T50" fmla="*/ 3642 w 4317"/>
                          <a:gd name="T51" fmla="*/ 285 h 6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317"/>
                          <a:gd name="T79" fmla="*/ 0 h 602"/>
                          <a:gd name="T80" fmla="*/ 4317 w 4317"/>
                          <a:gd name="T81" fmla="*/ 602 h 6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317" h="602">
                            <a:moveTo>
                              <a:pt x="3642" y="285"/>
                            </a:moveTo>
                            <a:lnTo>
                              <a:pt x="3675" y="376"/>
                            </a:lnTo>
                            <a:lnTo>
                              <a:pt x="3675" y="445"/>
                            </a:lnTo>
                            <a:lnTo>
                              <a:pt x="4317" y="445"/>
                            </a:lnTo>
                            <a:lnTo>
                              <a:pt x="4272" y="492"/>
                            </a:lnTo>
                            <a:lnTo>
                              <a:pt x="4302" y="546"/>
                            </a:lnTo>
                            <a:lnTo>
                              <a:pt x="4302" y="570"/>
                            </a:lnTo>
                            <a:lnTo>
                              <a:pt x="4282" y="587"/>
                            </a:lnTo>
                            <a:lnTo>
                              <a:pt x="3914" y="587"/>
                            </a:lnTo>
                            <a:lnTo>
                              <a:pt x="3884" y="602"/>
                            </a:lnTo>
                            <a:lnTo>
                              <a:pt x="3696" y="602"/>
                            </a:lnTo>
                            <a:lnTo>
                              <a:pt x="3671" y="585"/>
                            </a:lnTo>
                            <a:lnTo>
                              <a:pt x="255" y="585"/>
                            </a:lnTo>
                            <a:lnTo>
                              <a:pt x="120" y="475"/>
                            </a:lnTo>
                            <a:lnTo>
                              <a:pt x="13" y="512"/>
                            </a:lnTo>
                            <a:lnTo>
                              <a:pt x="0" y="220"/>
                            </a:lnTo>
                            <a:lnTo>
                              <a:pt x="260" y="0"/>
                            </a:lnTo>
                            <a:lnTo>
                              <a:pt x="666" y="8"/>
                            </a:lnTo>
                            <a:lnTo>
                              <a:pt x="2783" y="492"/>
                            </a:lnTo>
                            <a:lnTo>
                              <a:pt x="2843" y="434"/>
                            </a:lnTo>
                            <a:lnTo>
                              <a:pt x="2895" y="284"/>
                            </a:lnTo>
                            <a:lnTo>
                              <a:pt x="2970" y="161"/>
                            </a:lnTo>
                            <a:lnTo>
                              <a:pt x="3193" y="61"/>
                            </a:lnTo>
                            <a:lnTo>
                              <a:pt x="3399" y="67"/>
                            </a:lnTo>
                            <a:lnTo>
                              <a:pt x="3554" y="139"/>
                            </a:lnTo>
                            <a:lnTo>
                              <a:pt x="3642" y="285"/>
                            </a:lnTo>
                            <a:close/>
                          </a:path>
                        </a:pathLst>
                      </a:custGeom>
                      <a:solidFill>
                        <a:srgbClr val="000000"/>
                      </a:solidFill>
                      <a:ln w="3175">
                        <a:solidFill>
                          <a:srgbClr val="000000"/>
                        </a:solidFill>
                        <a:round/>
                        <a:headEnd/>
                        <a:tailEnd/>
                      </a:ln>
                    </p:spPr>
                    <p:txBody>
                      <a:bodyPr/>
                      <a:lstStyle/>
                      <a:p>
                        <a:endParaRPr lang="es-PE"/>
                      </a:p>
                    </p:txBody>
                  </p:sp>
                  <p:grpSp>
                    <p:nvGrpSpPr>
                      <p:cNvPr id="31" name="Group 116"/>
                      <p:cNvGrpSpPr>
                        <a:grpSpLocks/>
                      </p:cNvGrpSpPr>
                      <p:nvPr/>
                    </p:nvGrpSpPr>
                    <p:grpSpPr bwMode="auto">
                      <a:xfrm>
                        <a:off x="3601" y="3452"/>
                        <a:ext cx="931" cy="255"/>
                        <a:chOff x="3601" y="3452"/>
                        <a:chExt cx="931" cy="255"/>
                      </a:xfrm>
                    </p:grpSpPr>
                    <p:grpSp>
                      <p:nvGrpSpPr>
                        <p:cNvPr id="16384" name="Group 117"/>
                        <p:cNvGrpSpPr>
                          <a:grpSpLocks/>
                        </p:cNvGrpSpPr>
                        <p:nvPr/>
                      </p:nvGrpSpPr>
                      <p:grpSpPr bwMode="auto">
                        <a:xfrm>
                          <a:off x="3601" y="3534"/>
                          <a:ext cx="56" cy="147"/>
                          <a:chOff x="3601" y="3534"/>
                          <a:chExt cx="56" cy="147"/>
                        </a:xfrm>
                      </p:grpSpPr>
                      <p:sp>
                        <p:nvSpPr>
                          <p:cNvPr id="16468" name="Rectangle 118"/>
                          <p:cNvSpPr>
                            <a:spLocks noChangeArrowheads="1"/>
                          </p:cNvSpPr>
                          <p:nvPr/>
                        </p:nvSpPr>
                        <p:spPr bwMode="auto">
                          <a:xfrm>
                            <a:off x="3606" y="3565"/>
                            <a:ext cx="21" cy="6"/>
                          </a:xfrm>
                          <a:prstGeom prst="rect">
                            <a:avLst/>
                          </a:prstGeom>
                          <a:solidFill>
                            <a:srgbClr val="808080"/>
                          </a:solidFill>
                          <a:ln w="3175">
                            <a:solidFill>
                              <a:srgbClr val="C0C0C0"/>
                            </a:solidFill>
                            <a:miter lim="800000"/>
                            <a:headEnd/>
                            <a:tailEnd/>
                          </a:ln>
                        </p:spPr>
                        <p:txBody>
                          <a:bodyPr/>
                          <a:lstStyle/>
                          <a:p>
                            <a:endParaRPr lang="es-PE"/>
                          </a:p>
                        </p:txBody>
                      </p:sp>
                      <p:sp>
                        <p:nvSpPr>
                          <p:cNvPr id="16469" name="Rectangle 119"/>
                          <p:cNvSpPr>
                            <a:spLocks noChangeArrowheads="1"/>
                          </p:cNvSpPr>
                          <p:nvPr/>
                        </p:nvSpPr>
                        <p:spPr bwMode="auto">
                          <a:xfrm>
                            <a:off x="3606" y="3534"/>
                            <a:ext cx="21" cy="14"/>
                          </a:xfrm>
                          <a:prstGeom prst="rect">
                            <a:avLst/>
                          </a:prstGeom>
                          <a:solidFill>
                            <a:srgbClr val="808080"/>
                          </a:solidFill>
                          <a:ln w="3175">
                            <a:solidFill>
                              <a:srgbClr val="C0C0C0"/>
                            </a:solidFill>
                            <a:miter lim="800000"/>
                            <a:headEnd/>
                            <a:tailEnd/>
                          </a:ln>
                        </p:spPr>
                        <p:txBody>
                          <a:bodyPr/>
                          <a:lstStyle/>
                          <a:p>
                            <a:endParaRPr lang="es-PE"/>
                          </a:p>
                        </p:txBody>
                      </p:sp>
                      <p:sp>
                        <p:nvSpPr>
                          <p:cNvPr id="16470" name="Rectangle 120"/>
                          <p:cNvSpPr>
                            <a:spLocks noChangeArrowheads="1"/>
                          </p:cNvSpPr>
                          <p:nvPr/>
                        </p:nvSpPr>
                        <p:spPr bwMode="auto">
                          <a:xfrm>
                            <a:off x="3606" y="3553"/>
                            <a:ext cx="21" cy="6"/>
                          </a:xfrm>
                          <a:prstGeom prst="rect">
                            <a:avLst/>
                          </a:prstGeom>
                          <a:solidFill>
                            <a:srgbClr val="808080"/>
                          </a:solidFill>
                          <a:ln w="3175">
                            <a:solidFill>
                              <a:srgbClr val="C0C0C0"/>
                            </a:solidFill>
                            <a:miter lim="800000"/>
                            <a:headEnd/>
                            <a:tailEnd/>
                          </a:ln>
                        </p:spPr>
                        <p:txBody>
                          <a:bodyPr/>
                          <a:lstStyle/>
                          <a:p>
                            <a:endParaRPr lang="es-PE"/>
                          </a:p>
                        </p:txBody>
                      </p:sp>
                      <p:sp>
                        <p:nvSpPr>
                          <p:cNvPr id="16471" name="Arc 121"/>
                          <p:cNvSpPr>
                            <a:spLocks/>
                          </p:cNvSpPr>
                          <p:nvPr/>
                        </p:nvSpPr>
                        <p:spPr bwMode="auto">
                          <a:xfrm>
                            <a:off x="3606" y="3578"/>
                            <a:ext cx="21" cy="33"/>
                          </a:xfrm>
                          <a:custGeom>
                            <a:avLst/>
                            <a:gdLst>
                              <a:gd name="T0" fmla="*/ 20 w 21600"/>
                              <a:gd name="T1" fmla="*/ 33 h 21576"/>
                              <a:gd name="T2" fmla="*/ 0 w 21600"/>
                              <a:gd name="T3" fmla="*/ 0 h 21576"/>
                              <a:gd name="T4" fmla="*/ 21 w 21600"/>
                              <a:gd name="T5" fmla="*/ 0 h 21576"/>
                              <a:gd name="T6" fmla="*/ 0 60000 65536"/>
                              <a:gd name="T7" fmla="*/ 0 60000 65536"/>
                              <a:gd name="T8" fmla="*/ 0 60000 65536"/>
                              <a:gd name="T9" fmla="*/ 0 w 21600"/>
                              <a:gd name="T10" fmla="*/ 0 h 21576"/>
                              <a:gd name="T11" fmla="*/ 21600 w 21600"/>
                              <a:gd name="T12" fmla="*/ 21576 h 21576"/>
                            </a:gdLst>
                            <a:ahLst/>
                            <a:cxnLst>
                              <a:cxn ang="T6">
                                <a:pos x="T0" y="T1"/>
                              </a:cxn>
                              <a:cxn ang="T7">
                                <a:pos x="T2" y="T3"/>
                              </a:cxn>
                              <a:cxn ang="T8">
                                <a:pos x="T4" y="T5"/>
                              </a:cxn>
                            </a:cxnLst>
                            <a:rect l="T9" t="T10" r="T11" b="T12"/>
                            <a:pathLst>
                              <a:path w="21600" h="21576" fill="none" extrusionOk="0">
                                <a:moveTo>
                                  <a:pt x="20578" y="21575"/>
                                </a:moveTo>
                                <a:cubicBezTo>
                                  <a:pt x="9058" y="21030"/>
                                  <a:pt x="0" y="11532"/>
                                  <a:pt x="0" y="0"/>
                                </a:cubicBezTo>
                              </a:path>
                              <a:path w="21600" h="21576" stroke="0" extrusionOk="0">
                                <a:moveTo>
                                  <a:pt x="20578" y="21575"/>
                                </a:moveTo>
                                <a:cubicBezTo>
                                  <a:pt x="9058" y="21030"/>
                                  <a:pt x="0" y="11532"/>
                                  <a:pt x="0" y="0"/>
                                </a:cubicBezTo>
                                <a:lnTo>
                                  <a:pt x="21600" y="0"/>
                                </a:lnTo>
                                <a:close/>
                              </a:path>
                            </a:pathLst>
                          </a:custGeom>
                          <a:solidFill>
                            <a:srgbClr val="808080"/>
                          </a:solidFill>
                          <a:ln w="3175">
                            <a:solidFill>
                              <a:srgbClr val="C0C0C0"/>
                            </a:solidFill>
                            <a:round/>
                            <a:headEnd/>
                            <a:tailEnd/>
                          </a:ln>
                        </p:spPr>
                        <p:txBody>
                          <a:bodyPr/>
                          <a:lstStyle/>
                          <a:p>
                            <a:endParaRPr lang="es-PE"/>
                          </a:p>
                        </p:txBody>
                      </p:sp>
                      <p:grpSp>
                        <p:nvGrpSpPr>
                          <p:cNvPr id="16385" name="Group 122"/>
                          <p:cNvGrpSpPr>
                            <a:grpSpLocks/>
                          </p:cNvGrpSpPr>
                          <p:nvPr/>
                        </p:nvGrpSpPr>
                        <p:grpSpPr bwMode="auto">
                          <a:xfrm>
                            <a:off x="3601" y="3664"/>
                            <a:ext cx="56" cy="6"/>
                            <a:chOff x="3601" y="3664"/>
                            <a:chExt cx="56" cy="6"/>
                          </a:xfrm>
                        </p:grpSpPr>
                        <p:sp>
                          <p:nvSpPr>
                            <p:cNvPr id="16479" name="Rectangle 123"/>
                            <p:cNvSpPr>
                              <a:spLocks noChangeArrowheads="1"/>
                            </p:cNvSpPr>
                            <p:nvPr/>
                          </p:nvSpPr>
                          <p:spPr bwMode="auto">
                            <a:xfrm>
                              <a:off x="3604" y="3664"/>
                              <a:ext cx="53" cy="6"/>
                            </a:xfrm>
                            <a:prstGeom prst="rect">
                              <a:avLst/>
                            </a:prstGeom>
                            <a:solidFill>
                              <a:srgbClr val="808080"/>
                            </a:solidFill>
                            <a:ln w="3175">
                              <a:solidFill>
                                <a:srgbClr val="C0C0C0"/>
                              </a:solidFill>
                              <a:miter lim="800000"/>
                              <a:headEnd/>
                              <a:tailEnd/>
                            </a:ln>
                          </p:spPr>
                          <p:txBody>
                            <a:bodyPr/>
                            <a:lstStyle/>
                            <a:p>
                              <a:endParaRPr lang="es-PE"/>
                            </a:p>
                          </p:txBody>
                        </p:sp>
                        <p:sp>
                          <p:nvSpPr>
                            <p:cNvPr id="16480" name="Oval 124"/>
                            <p:cNvSpPr>
                              <a:spLocks noChangeArrowheads="1"/>
                            </p:cNvSpPr>
                            <p:nvPr/>
                          </p:nvSpPr>
                          <p:spPr bwMode="auto">
                            <a:xfrm>
                              <a:off x="3601" y="3664"/>
                              <a:ext cx="6" cy="6"/>
                            </a:xfrm>
                            <a:prstGeom prst="ellipse">
                              <a:avLst/>
                            </a:prstGeom>
                            <a:solidFill>
                              <a:srgbClr val="808080"/>
                            </a:solidFill>
                            <a:ln w="3175">
                              <a:solidFill>
                                <a:srgbClr val="C0C0C0"/>
                              </a:solidFill>
                              <a:round/>
                              <a:headEnd/>
                              <a:tailEnd/>
                            </a:ln>
                          </p:spPr>
                          <p:txBody>
                            <a:bodyPr/>
                            <a:lstStyle/>
                            <a:p>
                              <a:endParaRPr lang="es-PE"/>
                            </a:p>
                          </p:txBody>
                        </p:sp>
                      </p:grpSp>
                      <p:grpSp>
                        <p:nvGrpSpPr>
                          <p:cNvPr id="16387" name="Group 125"/>
                          <p:cNvGrpSpPr>
                            <a:grpSpLocks/>
                          </p:cNvGrpSpPr>
                          <p:nvPr/>
                        </p:nvGrpSpPr>
                        <p:grpSpPr bwMode="auto">
                          <a:xfrm>
                            <a:off x="3601" y="3675"/>
                            <a:ext cx="56" cy="6"/>
                            <a:chOff x="3601" y="3675"/>
                            <a:chExt cx="56" cy="6"/>
                          </a:xfrm>
                        </p:grpSpPr>
                        <p:sp>
                          <p:nvSpPr>
                            <p:cNvPr id="16477" name="Rectangle 126"/>
                            <p:cNvSpPr>
                              <a:spLocks noChangeArrowheads="1"/>
                            </p:cNvSpPr>
                            <p:nvPr/>
                          </p:nvSpPr>
                          <p:spPr bwMode="auto">
                            <a:xfrm>
                              <a:off x="3604" y="3675"/>
                              <a:ext cx="53" cy="6"/>
                            </a:xfrm>
                            <a:prstGeom prst="rect">
                              <a:avLst/>
                            </a:prstGeom>
                            <a:solidFill>
                              <a:srgbClr val="808080"/>
                            </a:solidFill>
                            <a:ln w="3175">
                              <a:solidFill>
                                <a:srgbClr val="C0C0C0"/>
                              </a:solidFill>
                              <a:miter lim="800000"/>
                              <a:headEnd/>
                              <a:tailEnd/>
                            </a:ln>
                          </p:spPr>
                          <p:txBody>
                            <a:bodyPr/>
                            <a:lstStyle/>
                            <a:p>
                              <a:endParaRPr lang="es-PE"/>
                            </a:p>
                          </p:txBody>
                        </p:sp>
                        <p:sp>
                          <p:nvSpPr>
                            <p:cNvPr id="16478" name="Oval 127"/>
                            <p:cNvSpPr>
                              <a:spLocks noChangeArrowheads="1"/>
                            </p:cNvSpPr>
                            <p:nvPr/>
                          </p:nvSpPr>
                          <p:spPr bwMode="auto">
                            <a:xfrm>
                              <a:off x="3601" y="3675"/>
                              <a:ext cx="6" cy="6"/>
                            </a:xfrm>
                            <a:prstGeom prst="ellipse">
                              <a:avLst/>
                            </a:prstGeom>
                            <a:solidFill>
                              <a:srgbClr val="808080"/>
                            </a:solidFill>
                            <a:ln w="3175">
                              <a:solidFill>
                                <a:srgbClr val="C0C0C0"/>
                              </a:solidFill>
                              <a:round/>
                              <a:headEnd/>
                              <a:tailEnd/>
                            </a:ln>
                          </p:spPr>
                          <p:txBody>
                            <a:bodyPr/>
                            <a:lstStyle/>
                            <a:p>
                              <a:endParaRPr lang="es-PE"/>
                            </a:p>
                          </p:txBody>
                        </p:sp>
                      </p:grpSp>
                      <p:grpSp>
                        <p:nvGrpSpPr>
                          <p:cNvPr id="16388" name="Group 128"/>
                          <p:cNvGrpSpPr>
                            <a:grpSpLocks/>
                          </p:cNvGrpSpPr>
                          <p:nvPr/>
                        </p:nvGrpSpPr>
                        <p:grpSpPr bwMode="auto">
                          <a:xfrm>
                            <a:off x="3601" y="3652"/>
                            <a:ext cx="56" cy="6"/>
                            <a:chOff x="3601" y="3652"/>
                            <a:chExt cx="56" cy="6"/>
                          </a:xfrm>
                        </p:grpSpPr>
                        <p:sp>
                          <p:nvSpPr>
                            <p:cNvPr id="16475" name="Rectangle 129"/>
                            <p:cNvSpPr>
                              <a:spLocks noChangeArrowheads="1"/>
                            </p:cNvSpPr>
                            <p:nvPr/>
                          </p:nvSpPr>
                          <p:spPr bwMode="auto">
                            <a:xfrm>
                              <a:off x="3604" y="3652"/>
                              <a:ext cx="53" cy="6"/>
                            </a:xfrm>
                            <a:prstGeom prst="rect">
                              <a:avLst/>
                            </a:prstGeom>
                            <a:solidFill>
                              <a:srgbClr val="808080"/>
                            </a:solidFill>
                            <a:ln w="3175">
                              <a:solidFill>
                                <a:srgbClr val="C0C0C0"/>
                              </a:solidFill>
                              <a:miter lim="800000"/>
                              <a:headEnd/>
                              <a:tailEnd/>
                            </a:ln>
                          </p:spPr>
                          <p:txBody>
                            <a:bodyPr/>
                            <a:lstStyle/>
                            <a:p>
                              <a:endParaRPr lang="es-PE"/>
                            </a:p>
                          </p:txBody>
                        </p:sp>
                        <p:sp>
                          <p:nvSpPr>
                            <p:cNvPr id="16476" name="Oval 130"/>
                            <p:cNvSpPr>
                              <a:spLocks noChangeArrowheads="1"/>
                            </p:cNvSpPr>
                            <p:nvPr/>
                          </p:nvSpPr>
                          <p:spPr bwMode="auto">
                            <a:xfrm>
                              <a:off x="3601" y="3652"/>
                              <a:ext cx="6" cy="6"/>
                            </a:xfrm>
                            <a:prstGeom prst="ellipse">
                              <a:avLst/>
                            </a:prstGeom>
                            <a:solidFill>
                              <a:srgbClr val="808080"/>
                            </a:solidFill>
                            <a:ln w="3175">
                              <a:solidFill>
                                <a:srgbClr val="C0C0C0"/>
                              </a:solidFill>
                              <a:round/>
                              <a:headEnd/>
                              <a:tailEnd/>
                            </a:ln>
                          </p:spPr>
                          <p:txBody>
                            <a:bodyPr/>
                            <a:lstStyle/>
                            <a:p>
                              <a:endParaRPr lang="es-PE"/>
                            </a:p>
                          </p:txBody>
                        </p:sp>
                      </p:grpSp>
                    </p:grpSp>
                    <p:sp>
                      <p:nvSpPr>
                        <p:cNvPr id="16457" name="Freeform 131"/>
                        <p:cNvSpPr>
                          <a:spLocks/>
                        </p:cNvSpPr>
                        <p:nvPr/>
                      </p:nvSpPr>
                      <p:spPr bwMode="auto">
                        <a:xfrm>
                          <a:off x="3606" y="3495"/>
                          <a:ext cx="926" cy="212"/>
                        </a:xfrm>
                        <a:custGeom>
                          <a:avLst/>
                          <a:gdLst>
                            <a:gd name="T0" fmla="*/ 231 w 4630"/>
                            <a:gd name="T1" fmla="*/ 0 h 634"/>
                            <a:gd name="T2" fmla="*/ 27 w 4630"/>
                            <a:gd name="T3" fmla="*/ 0 h 634"/>
                            <a:gd name="T4" fmla="*/ 0 w 4630"/>
                            <a:gd name="T5" fmla="*/ 98 h 634"/>
                            <a:gd name="T6" fmla="*/ 91 w 4630"/>
                            <a:gd name="T7" fmla="*/ 98 h 634"/>
                            <a:gd name="T8" fmla="*/ 91 w 4630"/>
                            <a:gd name="T9" fmla="*/ 452 h 634"/>
                            <a:gd name="T10" fmla="*/ 269 w 4630"/>
                            <a:gd name="T11" fmla="*/ 612 h 634"/>
                            <a:gd name="T12" fmla="*/ 309 w 4630"/>
                            <a:gd name="T13" fmla="*/ 629 h 634"/>
                            <a:gd name="T14" fmla="*/ 343 w 4630"/>
                            <a:gd name="T15" fmla="*/ 634 h 634"/>
                            <a:gd name="T16" fmla="*/ 337 w 4630"/>
                            <a:gd name="T17" fmla="*/ 553 h 634"/>
                            <a:gd name="T18" fmla="*/ 332 w 4630"/>
                            <a:gd name="T19" fmla="*/ 457 h 634"/>
                            <a:gd name="T20" fmla="*/ 356 w 4630"/>
                            <a:gd name="T21" fmla="*/ 376 h 634"/>
                            <a:gd name="T22" fmla="*/ 389 w 4630"/>
                            <a:gd name="T23" fmla="*/ 315 h 634"/>
                            <a:gd name="T24" fmla="*/ 432 w 4630"/>
                            <a:gd name="T25" fmla="*/ 262 h 634"/>
                            <a:gd name="T26" fmla="*/ 495 w 4630"/>
                            <a:gd name="T27" fmla="*/ 210 h 634"/>
                            <a:gd name="T28" fmla="*/ 567 w 4630"/>
                            <a:gd name="T29" fmla="*/ 171 h 634"/>
                            <a:gd name="T30" fmla="*/ 670 w 4630"/>
                            <a:gd name="T31" fmla="*/ 147 h 634"/>
                            <a:gd name="T32" fmla="*/ 804 w 4630"/>
                            <a:gd name="T33" fmla="*/ 138 h 634"/>
                            <a:gd name="T34" fmla="*/ 897 w 4630"/>
                            <a:gd name="T35" fmla="*/ 159 h 634"/>
                            <a:gd name="T36" fmla="*/ 965 w 4630"/>
                            <a:gd name="T37" fmla="*/ 193 h 634"/>
                            <a:gd name="T38" fmla="*/ 1021 w 4630"/>
                            <a:gd name="T39" fmla="*/ 232 h 634"/>
                            <a:gd name="T40" fmla="*/ 1090 w 4630"/>
                            <a:gd name="T41" fmla="*/ 292 h 634"/>
                            <a:gd name="T42" fmla="*/ 1133 w 4630"/>
                            <a:gd name="T43" fmla="*/ 358 h 634"/>
                            <a:gd name="T44" fmla="*/ 1161 w 4630"/>
                            <a:gd name="T45" fmla="*/ 417 h 634"/>
                            <a:gd name="T46" fmla="*/ 1170 w 4630"/>
                            <a:gd name="T47" fmla="*/ 475 h 634"/>
                            <a:gd name="T48" fmla="*/ 1170 w 4630"/>
                            <a:gd name="T49" fmla="*/ 599 h 634"/>
                            <a:gd name="T50" fmla="*/ 3193 w 4630"/>
                            <a:gd name="T51" fmla="*/ 634 h 634"/>
                            <a:gd name="T52" fmla="*/ 3193 w 4630"/>
                            <a:gd name="T53" fmla="*/ 513 h 634"/>
                            <a:gd name="T54" fmla="*/ 3221 w 4630"/>
                            <a:gd name="T55" fmla="*/ 431 h 634"/>
                            <a:gd name="T56" fmla="*/ 3254 w 4630"/>
                            <a:gd name="T57" fmla="*/ 366 h 634"/>
                            <a:gd name="T58" fmla="*/ 3304 w 4630"/>
                            <a:gd name="T59" fmla="*/ 306 h 634"/>
                            <a:gd name="T60" fmla="*/ 3376 w 4630"/>
                            <a:gd name="T61" fmla="*/ 253 h 634"/>
                            <a:gd name="T62" fmla="*/ 3448 w 4630"/>
                            <a:gd name="T63" fmla="*/ 218 h 634"/>
                            <a:gd name="T64" fmla="*/ 3520 w 4630"/>
                            <a:gd name="T65" fmla="*/ 198 h 634"/>
                            <a:gd name="T66" fmla="*/ 3646 w 4630"/>
                            <a:gd name="T67" fmla="*/ 198 h 634"/>
                            <a:gd name="T68" fmla="*/ 3713 w 4630"/>
                            <a:gd name="T69" fmla="*/ 210 h 634"/>
                            <a:gd name="T70" fmla="*/ 3781 w 4630"/>
                            <a:gd name="T71" fmla="*/ 237 h 634"/>
                            <a:gd name="T72" fmla="*/ 3842 w 4630"/>
                            <a:gd name="T73" fmla="*/ 284 h 634"/>
                            <a:gd name="T74" fmla="*/ 3901 w 4630"/>
                            <a:gd name="T75" fmla="*/ 345 h 634"/>
                            <a:gd name="T76" fmla="*/ 3940 w 4630"/>
                            <a:gd name="T77" fmla="*/ 417 h 634"/>
                            <a:gd name="T78" fmla="*/ 3964 w 4630"/>
                            <a:gd name="T79" fmla="*/ 496 h 634"/>
                            <a:gd name="T80" fmla="*/ 3964 w 4630"/>
                            <a:gd name="T81" fmla="*/ 578 h 634"/>
                            <a:gd name="T82" fmla="*/ 4630 w 4630"/>
                            <a:gd name="T83" fmla="*/ 576 h 634"/>
                            <a:gd name="T84" fmla="*/ 4630 w 4630"/>
                            <a:gd name="T85" fmla="*/ 549 h 634"/>
                            <a:gd name="T86" fmla="*/ 4608 w 4630"/>
                            <a:gd name="T87" fmla="*/ 549 h 634"/>
                            <a:gd name="T88" fmla="*/ 4608 w 4630"/>
                            <a:gd name="T89" fmla="*/ 510 h 634"/>
                            <a:gd name="T90" fmla="*/ 4629 w 4630"/>
                            <a:gd name="T91" fmla="*/ 508 h 634"/>
                            <a:gd name="T92" fmla="*/ 4629 w 4630"/>
                            <a:gd name="T93" fmla="*/ 391 h 634"/>
                            <a:gd name="T94" fmla="*/ 4611 w 4630"/>
                            <a:gd name="T95" fmla="*/ 366 h 634"/>
                            <a:gd name="T96" fmla="*/ 4456 w 4630"/>
                            <a:gd name="T97" fmla="*/ 297 h 634"/>
                            <a:gd name="T98" fmla="*/ 4286 w 4630"/>
                            <a:gd name="T99" fmla="*/ 237 h 634"/>
                            <a:gd name="T100" fmla="*/ 4081 w 4630"/>
                            <a:gd name="T101" fmla="*/ 180 h 634"/>
                            <a:gd name="T102" fmla="*/ 3858 w 4630"/>
                            <a:gd name="T103" fmla="*/ 132 h 634"/>
                            <a:gd name="T104" fmla="*/ 3654 w 4630"/>
                            <a:gd name="T105" fmla="*/ 94 h 634"/>
                            <a:gd name="T106" fmla="*/ 3458 w 4630"/>
                            <a:gd name="T107" fmla="*/ 63 h 634"/>
                            <a:gd name="T108" fmla="*/ 3392 w 4630"/>
                            <a:gd name="T109" fmla="*/ 63 h 634"/>
                            <a:gd name="T110" fmla="*/ 3347 w 4630"/>
                            <a:gd name="T111" fmla="*/ 80 h 634"/>
                            <a:gd name="T112" fmla="*/ 3140 w 4630"/>
                            <a:gd name="T113" fmla="*/ 107 h 634"/>
                            <a:gd name="T114" fmla="*/ 2975 w 4630"/>
                            <a:gd name="T115" fmla="*/ 120 h 634"/>
                            <a:gd name="T116" fmla="*/ 2111 w 4630"/>
                            <a:gd name="T117" fmla="*/ 71 h 634"/>
                            <a:gd name="T118" fmla="*/ 1697 w 4630"/>
                            <a:gd name="T119" fmla="*/ 42 h 634"/>
                            <a:gd name="T120" fmla="*/ 1306 w 4630"/>
                            <a:gd name="T121" fmla="*/ 15 h 634"/>
                            <a:gd name="T122" fmla="*/ 1109 w 4630"/>
                            <a:gd name="T123" fmla="*/ 3 h 634"/>
                            <a:gd name="T124" fmla="*/ 231 w 4630"/>
                            <a:gd name="T125" fmla="*/ 0 h 6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30"/>
                            <a:gd name="T190" fmla="*/ 0 h 634"/>
                            <a:gd name="T191" fmla="*/ 4630 w 4630"/>
                            <a:gd name="T192" fmla="*/ 634 h 63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30" h="634">
                              <a:moveTo>
                                <a:pt x="231" y="0"/>
                              </a:moveTo>
                              <a:lnTo>
                                <a:pt x="27" y="0"/>
                              </a:lnTo>
                              <a:lnTo>
                                <a:pt x="0" y="98"/>
                              </a:lnTo>
                              <a:lnTo>
                                <a:pt x="91" y="98"/>
                              </a:lnTo>
                              <a:lnTo>
                                <a:pt x="91" y="452"/>
                              </a:lnTo>
                              <a:lnTo>
                                <a:pt x="269" y="612"/>
                              </a:lnTo>
                              <a:lnTo>
                                <a:pt x="309" y="629"/>
                              </a:lnTo>
                              <a:lnTo>
                                <a:pt x="343" y="634"/>
                              </a:lnTo>
                              <a:lnTo>
                                <a:pt x="337" y="553"/>
                              </a:lnTo>
                              <a:lnTo>
                                <a:pt x="332" y="457"/>
                              </a:lnTo>
                              <a:lnTo>
                                <a:pt x="356" y="376"/>
                              </a:lnTo>
                              <a:lnTo>
                                <a:pt x="389" y="315"/>
                              </a:lnTo>
                              <a:lnTo>
                                <a:pt x="432" y="262"/>
                              </a:lnTo>
                              <a:lnTo>
                                <a:pt x="495" y="210"/>
                              </a:lnTo>
                              <a:lnTo>
                                <a:pt x="567" y="171"/>
                              </a:lnTo>
                              <a:lnTo>
                                <a:pt x="670" y="147"/>
                              </a:lnTo>
                              <a:lnTo>
                                <a:pt x="804" y="138"/>
                              </a:lnTo>
                              <a:lnTo>
                                <a:pt x="897" y="159"/>
                              </a:lnTo>
                              <a:lnTo>
                                <a:pt x="965" y="193"/>
                              </a:lnTo>
                              <a:lnTo>
                                <a:pt x="1021" y="232"/>
                              </a:lnTo>
                              <a:lnTo>
                                <a:pt x="1090" y="292"/>
                              </a:lnTo>
                              <a:lnTo>
                                <a:pt x="1133" y="358"/>
                              </a:lnTo>
                              <a:lnTo>
                                <a:pt x="1161" y="417"/>
                              </a:lnTo>
                              <a:lnTo>
                                <a:pt x="1170" y="475"/>
                              </a:lnTo>
                              <a:lnTo>
                                <a:pt x="1170" y="599"/>
                              </a:lnTo>
                              <a:lnTo>
                                <a:pt x="3193" y="634"/>
                              </a:lnTo>
                              <a:lnTo>
                                <a:pt x="3193" y="513"/>
                              </a:lnTo>
                              <a:lnTo>
                                <a:pt x="3221" y="431"/>
                              </a:lnTo>
                              <a:lnTo>
                                <a:pt x="3254" y="366"/>
                              </a:lnTo>
                              <a:lnTo>
                                <a:pt x="3304" y="306"/>
                              </a:lnTo>
                              <a:lnTo>
                                <a:pt x="3376" y="253"/>
                              </a:lnTo>
                              <a:lnTo>
                                <a:pt x="3448" y="218"/>
                              </a:lnTo>
                              <a:lnTo>
                                <a:pt x="3520" y="198"/>
                              </a:lnTo>
                              <a:lnTo>
                                <a:pt x="3646" y="198"/>
                              </a:lnTo>
                              <a:lnTo>
                                <a:pt x="3713" y="210"/>
                              </a:lnTo>
                              <a:lnTo>
                                <a:pt x="3781" y="237"/>
                              </a:lnTo>
                              <a:lnTo>
                                <a:pt x="3842" y="284"/>
                              </a:lnTo>
                              <a:lnTo>
                                <a:pt x="3901" y="345"/>
                              </a:lnTo>
                              <a:lnTo>
                                <a:pt x="3940" y="417"/>
                              </a:lnTo>
                              <a:lnTo>
                                <a:pt x="3964" y="496"/>
                              </a:lnTo>
                              <a:lnTo>
                                <a:pt x="3964" y="578"/>
                              </a:lnTo>
                              <a:lnTo>
                                <a:pt x="4630" y="576"/>
                              </a:lnTo>
                              <a:lnTo>
                                <a:pt x="4630" y="549"/>
                              </a:lnTo>
                              <a:lnTo>
                                <a:pt x="4608" y="549"/>
                              </a:lnTo>
                              <a:lnTo>
                                <a:pt x="4608" y="510"/>
                              </a:lnTo>
                              <a:lnTo>
                                <a:pt x="4629" y="508"/>
                              </a:lnTo>
                              <a:lnTo>
                                <a:pt x="4629" y="391"/>
                              </a:lnTo>
                              <a:lnTo>
                                <a:pt x="4611" y="366"/>
                              </a:lnTo>
                              <a:lnTo>
                                <a:pt x="4456" y="297"/>
                              </a:lnTo>
                              <a:lnTo>
                                <a:pt x="4286" y="237"/>
                              </a:lnTo>
                              <a:lnTo>
                                <a:pt x="4081" y="180"/>
                              </a:lnTo>
                              <a:lnTo>
                                <a:pt x="3858" y="132"/>
                              </a:lnTo>
                              <a:lnTo>
                                <a:pt x="3654" y="94"/>
                              </a:lnTo>
                              <a:lnTo>
                                <a:pt x="3458" y="63"/>
                              </a:lnTo>
                              <a:lnTo>
                                <a:pt x="3392" y="63"/>
                              </a:lnTo>
                              <a:lnTo>
                                <a:pt x="3347" y="80"/>
                              </a:lnTo>
                              <a:lnTo>
                                <a:pt x="3140" y="107"/>
                              </a:lnTo>
                              <a:lnTo>
                                <a:pt x="2975" y="120"/>
                              </a:lnTo>
                              <a:lnTo>
                                <a:pt x="2111" y="71"/>
                              </a:lnTo>
                              <a:lnTo>
                                <a:pt x="1697" y="42"/>
                              </a:lnTo>
                              <a:lnTo>
                                <a:pt x="1306" y="15"/>
                              </a:lnTo>
                              <a:lnTo>
                                <a:pt x="1109" y="3"/>
                              </a:lnTo>
                              <a:lnTo>
                                <a:pt x="231" y="0"/>
                              </a:lnTo>
                              <a:close/>
                            </a:path>
                          </a:pathLst>
                        </a:custGeom>
                        <a:solidFill>
                          <a:srgbClr val="FF0000"/>
                        </a:solidFill>
                        <a:ln w="3175">
                          <a:solidFill>
                            <a:srgbClr val="000000"/>
                          </a:solidFill>
                          <a:round/>
                          <a:headEnd/>
                          <a:tailEnd/>
                        </a:ln>
                      </p:spPr>
                      <p:txBody>
                        <a:bodyPr/>
                        <a:lstStyle/>
                        <a:p>
                          <a:endParaRPr lang="es-PE"/>
                        </a:p>
                      </p:txBody>
                    </p:sp>
                    <p:sp>
                      <p:nvSpPr>
                        <p:cNvPr id="16458" name="Freeform 132"/>
                        <p:cNvSpPr>
                          <a:spLocks/>
                        </p:cNvSpPr>
                        <p:nvPr/>
                      </p:nvSpPr>
                      <p:spPr bwMode="auto">
                        <a:xfrm>
                          <a:off x="3978" y="3513"/>
                          <a:ext cx="187" cy="190"/>
                        </a:xfrm>
                        <a:custGeom>
                          <a:avLst/>
                          <a:gdLst>
                            <a:gd name="T0" fmla="*/ 0 w 935"/>
                            <a:gd name="T1" fmla="*/ 0 h 571"/>
                            <a:gd name="T2" fmla="*/ 0 w 935"/>
                            <a:gd name="T3" fmla="*/ 557 h 571"/>
                            <a:gd name="T4" fmla="*/ 935 w 935"/>
                            <a:gd name="T5" fmla="*/ 571 h 571"/>
                            <a:gd name="T6" fmla="*/ 935 w 935"/>
                            <a:gd name="T7" fmla="*/ 60 h 571"/>
                            <a:gd name="T8" fmla="*/ 811 w 935"/>
                            <a:gd name="T9" fmla="*/ 49 h 571"/>
                            <a:gd name="T10" fmla="*/ 641 w 935"/>
                            <a:gd name="T11" fmla="*/ 39 h 571"/>
                            <a:gd name="T12" fmla="*/ 469 w 935"/>
                            <a:gd name="T13" fmla="*/ 31 h 571"/>
                            <a:gd name="T14" fmla="*/ 358 w 935"/>
                            <a:gd name="T15" fmla="*/ 22 h 571"/>
                            <a:gd name="T16" fmla="*/ 249 w 935"/>
                            <a:gd name="T17" fmla="*/ 16 h 571"/>
                            <a:gd name="T18" fmla="*/ 101 w 935"/>
                            <a:gd name="T19" fmla="*/ 5 h 571"/>
                            <a:gd name="T20" fmla="*/ 0 w 935"/>
                            <a:gd name="T21" fmla="*/ 0 h 5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5"/>
                            <a:gd name="T34" fmla="*/ 0 h 571"/>
                            <a:gd name="T35" fmla="*/ 935 w 935"/>
                            <a:gd name="T36" fmla="*/ 571 h 5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5" h="571">
                              <a:moveTo>
                                <a:pt x="0" y="0"/>
                              </a:moveTo>
                              <a:lnTo>
                                <a:pt x="0" y="557"/>
                              </a:lnTo>
                              <a:lnTo>
                                <a:pt x="935" y="571"/>
                              </a:lnTo>
                              <a:lnTo>
                                <a:pt x="935" y="60"/>
                              </a:lnTo>
                              <a:lnTo>
                                <a:pt x="811" y="49"/>
                              </a:lnTo>
                              <a:lnTo>
                                <a:pt x="641" y="39"/>
                              </a:lnTo>
                              <a:lnTo>
                                <a:pt x="469" y="31"/>
                              </a:lnTo>
                              <a:lnTo>
                                <a:pt x="358" y="22"/>
                              </a:lnTo>
                              <a:lnTo>
                                <a:pt x="249" y="16"/>
                              </a:lnTo>
                              <a:lnTo>
                                <a:pt x="101" y="5"/>
                              </a:lnTo>
                              <a:lnTo>
                                <a:pt x="0" y="0"/>
                              </a:lnTo>
                              <a:close/>
                            </a:path>
                          </a:pathLst>
                        </a:custGeom>
                        <a:solidFill>
                          <a:srgbClr val="FF0000"/>
                        </a:solidFill>
                        <a:ln w="3175">
                          <a:solidFill>
                            <a:srgbClr val="000000"/>
                          </a:solidFill>
                          <a:round/>
                          <a:headEnd/>
                          <a:tailEnd/>
                        </a:ln>
                      </p:spPr>
                      <p:txBody>
                        <a:bodyPr/>
                        <a:lstStyle/>
                        <a:p>
                          <a:endParaRPr lang="es-PE"/>
                        </a:p>
                      </p:txBody>
                    </p:sp>
                    <p:grpSp>
                      <p:nvGrpSpPr>
                        <p:cNvPr id="16394" name="Group 133"/>
                        <p:cNvGrpSpPr>
                          <a:grpSpLocks/>
                        </p:cNvGrpSpPr>
                        <p:nvPr/>
                      </p:nvGrpSpPr>
                      <p:grpSpPr bwMode="auto">
                        <a:xfrm>
                          <a:off x="3828" y="3452"/>
                          <a:ext cx="313" cy="216"/>
                          <a:chOff x="3828" y="3452"/>
                          <a:chExt cx="313" cy="216"/>
                        </a:xfrm>
                      </p:grpSpPr>
                      <p:sp>
                        <p:nvSpPr>
                          <p:cNvPr id="16460" name="Oval 134"/>
                          <p:cNvSpPr>
                            <a:spLocks noChangeArrowheads="1"/>
                          </p:cNvSpPr>
                          <p:nvPr/>
                        </p:nvSpPr>
                        <p:spPr bwMode="auto">
                          <a:xfrm>
                            <a:off x="3828" y="3452"/>
                            <a:ext cx="35" cy="30"/>
                          </a:xfrm>
                          <a:prstGeom prst="ellipse">
                            <a:avLst/>
                          </a:prstGeom>
                          <a:solidFill>
                            <a:srgbClr val="800000"/>
                          </a:solidFill>
                          <a:ln w="3175">
                            <a:solidFill>
                              <a:srgbClr val="800000"/>
                            </a:solidFill>
                            <a:round/>
                            <a:headEnd/>
                            <a:tailEnd/>
                          </a:ln>
                        </p:spPr>
                        <p:txBody>
                          <a:bodyPr/>
                          <a:lstStyle/>
                          <a:p>
                            <a:endParaRPr lang="es-PE"/>
                          </a:p>
                        </p:txBody>
                      </p:sp>
                      <p:sp>
                        <p:nvSpPr>
                          <p:cNvPr id="16461" name="Oval 135"/>
                          <p:cNvSpPr>
                            <a:spLocks noChangeArrowheads="1"/>
                          </p:cNvSpPr>
                          <p:nvPr/>
                        </p:nvSpPr>
                        <p:spPr bwMode="auto">
                          <a:xfrm>
                            <a:off x="3834" y="3462"/>
                            <a:ext cx="5" cy="8"/>
                          </a:xfrm>
                          <a:prstGeom prst="ellipse">
                            <a:avLst/>
                          </a:prstGeom>
                          <a:solidFill>
                            <a:srgbClr val="000000"/>
                          </a:solidFill>
                          <a:ln w="3175">
                            <a:solidFill>
                              <a:srgbClr val="000000"/>
                            </a:solidFill>
                            <a:round/>
                            <a:headEnd/>
                            <a:tailEnd/>
                          </a:ln>
                        </p:spPr>
                        <p:txBody>
                          <a:bodyPr/>
                          <a:lstStyle/>
                          <a:p>
                            <a:endParaRPr lang="es-PE"/>
                          </a:p>
                        </p:txBody>
                      </p:sp>
                      <p:grpSp>
                        <p:nvGrpSpPr>
                          <p:cNvPr id="16395" name="Group 136"/>
                          <p:cNvGrpSpPr>
                            <a:grpSpLocks/>
                          </p:cNvGrpSpPr>
                          <p:nvPr/>
                        </p:nvGrpSpPr>
                        <p:grpSpPr bwMode="auto">
                          <a:xfrm>
                            <a:off x="3944" y="3538"/>
                            <a:ext cx="197" cy="130"/>
                            <a:chOff x="3944" y="3538"/>
                            <a:chExt cx="197" cy="130"/>
                          </a:xfrm>
                        </p:grpSpPr>
                        <p:sp>
                          <p:nvSpPr>
                            <p:cNvPr id="16463" name="Freeform 137"/>
                            <p:cNvSpPr>
                              <a:spLocks/>
                            </p:cNvSpPr>
                            <p:nvPr/>
                          </p:nvSpPr>
                          <p:spPr bwMode="auto">
                            <a:xfrm>
                              <a:off x="3944" y="3627"/>
                              <a:ext cx="197" cy="41"/>
                            </a:xfrm>
                            <a:custGeom>
                              <a:avLst/>
                              <a:gdLst>
                                <a:gd name="T0" fmla="*/ 0 w 988"/>
                                <a:gd name="T1" fmla="*/ 69 h 125"/>
                                <a:gd name="T2" fmla="*/ 0 w 988"/>
                                <a:gd name="T3" fmla="*/ 125 h 125"/>
                                <a:gd name="T4" fmla="*/ 988 w 988"/>
                                <a:gd name="T5" fmla="*/ 0 h 125"/>
                                <a:gd name="T6" fmla="*/ 0 w 988"/>
                                <a:gd name="T7" fmla="*/ 69 h 125"/>
                                <a:gd name="T8" fmla="*/ 0 60000 65536"/>
                                <a:gd name="T9" fmla="*/ 0 60000 65536"/>
                                <a:gd name="T10" fmla="*/ 0 60000 65536"/>
                                <a:gd name="T11" fmla="*/ 0 60000 65536"/>
                                <a:gd name="T12" fmla="*/ 0 w 988"/>
                                <a:gd name="T13" fmla="*/ 0 h 125"/>
                                <a:gd name="T14" fmla="*/ 988 w 988"/>
                                <a:gd name="T15" fmla="*/ 125 h 125"/>
                              </a:gdLst>
                              <a:ahLst/>
                              <a:cxnLst>
                                <a:cxn ang="T8">
                                  <a:pos x="T0" y="T1"/>
                                </a:cxn>
                                <a:cxn ang="T9">
                                  <a:pos x="T2" y="T3"/>
                                </a:cxn>
                                <a:cxn ang="T10">
                                  <a:pos x="T4" y="T5"/>
                                </a:cxn>
                                <a:cxn ang="T11">
                                  <a:pos x="T6" y="T7"/>
                                </a:cxn>
                              </a:cxnLst>
                              <a:rect l="T12" t="T13" r="T14" b="T15"/>
                              <a:pathLst>
                                <a:path w="988" h="125">
                                  <a:moveTo>
                                    <a:pt x="0" y="69"/>
                                  </a:moveTo>
                                  <a:lnTo>
                                    <a:pt x="0" y="125"/>
                                  </a:lnTo>
                                  <a:lnTo>
                                    <a:pt x="988" y="0"/>
                                  </a:lnTo>
                                  <a:lnTo>
                                    <a:pt x="0" y="69"/>
                                  </a:lnTo>
                                  <a:close/>
                                </a:path>
                              </a:pathLst>
                            </a:custGeom>
                            <a:solidFill>
                              <a:srgbClr val="800000"/>
                            </a:solidFill>
                            <a:ln w="3175">
                              <a:solidFill>
                                <a:srgbClr val="800000"/>
                              </a:solidFill>
                              <a:round/>
                              <a:headEnd/>
                              <a:tailEnd/>
                            </a:ln>
                          </p:spPr>
                          <p:txBody>
                            <a:bodyPr/>
                            <a:lstStyle/>
                            <a:p>
                              <a:endParaRPr lang="es-PE"/>
                            </a:p>
                          </p:txBody>
                        </p:sp>
                        <p:sp>
                          <p:nvSpPr>
                            <p:cNvPr id="16464" name="Freeform 138"/>
                            <p:cNvSpPr>
                              <a:spLocks/>
                            </p:cNvSpPr>
                            <p:nvPr/>
                          </p:nvSpPr>
                          <p:spPr bwMode="auto">
                            <a:xfrm>
                              <a:off x="3944" y="3538"/>
                              <a:ext cx="195" cy="49"/>
                            </a:xfrm>
                            <a:custGeom>
                              <a:avLst/>
                              <a:gdLst>
                                <a:gd name="T0" fmla="*/ 0 w 978"/>
                                <a:gd name="T1" fmla="*/ 0 h 147"/>
                                <a:gd name="T2" fmla="*/ 0 w 978"/>
                                <a:gd name="T3" fmla="*/ 58 h 147"/>
                                <a:gd name="T4" fmla="*/ 978 w 978"/>
                                <a:gd name="T5" fmla="*/ 147 h 147"/>
                                <a:gd name="T6" fmla="*/ 0 w 978"/>
                                <a:gd name="T7" fmla="*/ 0 h 147"/>
                                <a:gd name="T8" fmla="*/ 0 60000 65536"/>
                                <a:gd name="T9" fmla="*/ 0 60000 65536"/>
                                <a:gd name="T10" fmla="*/ 0 60000 65536"/>
                                <a:gd name="T11" fmla="*/ 0 60000 65536"/>
                                <a:gd name="T12" fmla="*/ 0 w 978"/>
                                <a:gd name="T13" fmla="*/ 0 h 147"/>
                                <a:gd name="T14" fmla="*/ 978 w 978"/>
                                <a:gd name="T15" fmla="*/ 147 h 147"/>
                              </a:gdLst>
                              <a:ahLst/>
                              <a:cxnLst>
                                <a:cxn ang="T8">
                                  <a:pos x="T0" y="T1"/>
                                </a:cxn>
                                <a:cxn ang="T9">
                                  <a:pos x="T2" y="T3"/>
                                </a:cxn>
                                <a:cxn ang="T10">
                                  <a:pos x="T4" y="T5"/>
                                </a:cxn>
                                <a:cxn ang="T11">
                                  <a:pos x="T6" y="T7"/>
                                </a:cxn>
                              </a:cxnLst>
                              <a:rect l="T12" t="T13" r="T14" b="T15"/>
                              <a:pathLst>
                                <a:path w="978" h="147">
                                  <a:moveTo>
                                    <a:pt x="0" y="0"/>
                                  </a:moveTo>
                                  <a:lnTo>
                                    <a:pt x="0" y="58"/>
                                  </a:lnTo>
                                  <a:lnTo>
                                    <a:pt x="978" y="147"/>
                                  </a:lnTo>
                                  <a:lnTo>
                                    <a:pt x="0" y="0"/>
                                  </a:lnTo>
                                  <a:close/>
                                </a:path>
                              </a:pathLst>
                            </a:custGeom>
                            <a:solidFill>
                              <a:srgbClr val="800000"/>
                            </a:solidFill>
                            <a:ln w="3175">
                              <a:solidFill>
                                <a:srgbClr val="800000"/>
                              </a:solidFill>
                              <a:round/>
                              <a:headEnd/>
                              <a:tailEnd/>
                            </a:ln>
                          </p:spPr>
                          <p:txBody>
                            <a:bodyPr/>
                            <a:lstStyle/>
                            <a:p>
                              <a:endParaRPr lang="es-PE"/>
                            </a:p>
                          </p:txBody>
                        </p:sp>
                        <p:sp>
                          <p:nvSpPr>
                            <p:cNvPr id="16465" name="Freeform 139"/>
                            <p:cNvSpPr>
                              <a:spLocks/>
                            </p:cNvSpPr>
                            <p:nvPr/>
                          </p:nvSpPr>
                          <p:spPr bwMode="auto">
                            <a:xfrm>
                              <a:off x="3944" y="3567"/>
                              <a:ext cx="195" cy="31"/>
                            </a:xfrm>
                            <a:custGeom>
                              <a:avLst/>
                              <a:gdLst>
                                <a:gd name="T0" fmla="*/ 0 w 978"/>
                                <a:gd name="T1" fmla="*/ 0 h 91"/>
                                <a:gd name="T2" fmla="*/ 0 w 978"/>
                                <a:gd name="T3" fmla="*/ 56 h 91"/>
                                <a:gd name="T4" fmla="*/ 978 w 978"/>
                                <a:gd name="T5" fmla="*/ 91 h 91"/>
                                <a:gd name="T6" fmla="*/ 0 w 978"/>
                                <a:gd name="T7" fmla="*/ 0 h 91"/>
                                <a:gd name="T8" fmla="*/ 0 60000 65536"/>
                                <a:gd name="T9" fmla="*/ 0 60000 65536"/>
                                <a:gd name="T10" fmla="*/ 0 60000 65536"/>
                                <a:gd name="T11" fmla="*/ 0 60000 65536"/>
                                <a:gd name="T12" fmla="*/ 0 w 978"/>
                                <a:gd name="T13" fmla="*/ 0 h 91"/>
                                <a:gd name="T14" fmla="*/ 978 w 978"/>
                                <a:gd name="T15" fmla="*/ 91 h 91"/>
                              </a:gdLst>
                              <a:ahLst/>
                              <a:cxnLst>
                                <a:cxn ang="T8">
                                  <a:pos x="T0" y="T1"/>
                                </a:cxn>
                                <a:cxn ang="T9">
                                  <a:pos x="T2" y="T3"/>
                                </a:cxn>
                                <a:cxn ang="T10">
                                  <a:pos x="T4" y="T5"/>
                                </a:cxn>
                                <a:cxn ang="T11">
                                  <a:pos x="T6" y="T7"/>
                                </a:cxn>
                              </a:cxnLst>
                              <a:rect l="T12" t="T13" r="T14" b="T15"/>
                              <a:pathLst>
                                <a:path w="978" h="91">
                                  <a:moveTo>
                                    <a:pt x="0" y="0"/>
                                  </a:moveTo>
                                  <a:lnTo>
                                    <a:pt x="0" y="56"/>
                                  </a:lnTo>
                                  <a:lnTo>
                                    <a:pt x="978" y="91"/>
                                  </a:lnTo>
                                  <a:lnTo>
                                    <a:pt x="0" y="0"/>
                                  </a:lnTo>
                                  <a:close/>
                                </a:path>
                              </a:pathLst>
                            </a:custGeom>
                            <a:solidFill>
                              <a:srgbClr val="800000"/>
                            </a:solidFill>
                            <a:ln w="3175">
                              <a:solidFill>
                                <a:srgbClr val="800000"/>
                              </a:solidFill>
                              <a:round/>
                              <a:headEnd/>
                              <a:tailEnd/>
                            </a:ln>
                          </p:spPr>
                          <p:txBody>
                            <a:bodyPr/>
                            <a:lstStyle/>
                            <a:p>
                              <a:endParaRPr lang="es-PE"/>
                            </a:p>
                          </p:txBody>
                        </p:sp>
                        <p:sp>
                          <p:nvSpPr>
                            <p:cNvPr id="16466" name="Freeform 140"/>
                            <p:cNvSpPr>
                              <a:spLocks/>
                            </p:cNvSpPr>
                            <p:nvPr/>
                          </p:nvSpPr>
                          <p:spPr bwMode="auto">
                            <a:xfrm>
                              <a:off x="3944" y="3595"/>
                              <a:ext cx="197" cy="19"/>
                            </a:xfrm>
                            <a:custGeom>
                              <a:avLst/>
                              <a:gdLst>
                                <a:gd name="T0" fmla="*/ 0 w 988"/>
                                <a:gd name="T1" fmla="*/ 0 h 56"/>
                                <a:gd name="T2" fmla="*/ 0 w 988"/>
                                <a:gd name="T3" fmla="*/ 56 h 56"/>
                                <a:gd name="T4" fmla="*/ 988 w 988"/>
                                <a:gd name="T5" fmla="*/ 34 h 56"/>
                                <a:gd name="T6" fmla="*/ 0 w 988"/>
                                <a:gd name="T7" fmla="*/ 0 h 56"/>
                                <a:gd name="T8" fmla="*/ 0 60000 65536"/>
                                <a:gd name="T9" fmla="*/ 0 60000 65536"/>
                                <a:gd name="T10" fmla="*/ 0 60000 65536"/>
                                <a:gd name="T11" fmla="*/ 0 60000 65536"/>
                                <a:gd name="T12" fmla="*/ 0 w 988"/>
                                <a:gd name="T13" fmla="*/ 0 h 56"/>
                                <a:gd name="T14" fmla="*/ 988 w 988"/>
                                <a:gd name="T15" fmla="*/ 56 h 56"/>
                              </a:gdLst>
                              <a:ahLst/>
                              <a:cxnLst>
                                <a:cxn ang="T8">
                                  <a:pos x="T0" y="T1"/>
                                </a:cxn>
                                <a:cxn ang="T9">
                                  <a:pos x="T2" y="T3"/>
                                </a:cxn>
                                <a:cxn ang="T10">
                                  <a:pos x="T4" y="T5"/>
                                </a:cxn>
                                <a:cxn ang="T11">
                                  <a:pos x="T6" y="T7"/>
                                </a:cxn>
                              </a:cxnLst>
                              <a:rect l="T12" t="T13" r="T14" b="T15"/>
                              <a:pathLst>
                                <a:path w="988" h="56">
                                  <a:moveTo>
                                    <a:pt x="0" y="0"/>
                                  </a:moveTo>
                                  <a:lnTo>
                                    <a:pt x="0" y="56"/>
                                  </a:lnTo>
                                  <a:lnTo>
                                    <a:pt x="988" y="34"/>
                                  </a:lnTo>
                                  <a:lnTo>
                                    <a:pt x="0" y="0"/>
                                  </a:lnTo>
                                  <a:close/>
                                </a:path>
                              </a:pathLst>
                            </a:custGeom>
                            <a:solidFill>
                              <a:srgbClr val="800000"/>
                            </a:solidFill>
                            <a:ln w="3175">
                              <a:solidFill>
                                <a:srgbClr val="800000"/>
                              </a:solidFill>
                              <a:round/>
                              <a:headEnd/>
                              <a:tailEnd/>
                            </a:ln>
                          </p:spPr>
                          <p:txBody>
                            <a:bodyPr/>
                            <a:lstStyle/>
                            <a:p>
                              <a:endParaRPr lang="es-PE"/>
                            </a:p>
                          </p:txBody>
                        </p:sp>
                        <p:sp>
                          <p:nvSpPr>
                            <p:cNvPr id="16467" name="Freeform 141"/>
                            <p:cNvSpPr>
                              <a:spLocks/>
                            </p:cNvSpPr>
                            <p:nvPr/>
                          </p:nvSpPr>
                          <p:spPr bwMode="auto">
                            <a:xfrm>
                              <a:off x="3944" y="3616"/>
                              <a:ext cx="197" cy="25"/>
                            </a:xfrm>
                            <a:custGeom>
                              <a:avLst/>
                              <a:gdLst>
                                <a:gd name="T0" fmla="*/ 0 w 988"/>
                                <a:gd name="T1" fmla="*/ 18 h 74"/>
                                <a:gd name="T2" fmla="*/ 0 w 988"/>
                                <a:gd name="T3" fmla="*/ 74 h 74"/>
                                <a:gd name="T4" fmla="*/ 988 w 988"/>
                                <a:gd name="T5" fmla="*/ 0 h 74"/>
                                <a:gd name="T6" fmla="*/ 0 w 988"/>
                                <a:gd name="T7" fmla="*/ 18 h 74"/>
                                <a:gd name="T8" fmla="*/ 0 60000 65536"/>
                                <a:gd name="T9" fmla="*/ 0 60000 65536"/>
                                <a:gd name="T10" fmla="*/ 0 60000 65536"/>
                                <a:gd name="T11" fmla="*/ 0 60000 65536"/>
                                <a:gd name="T12" fmla="*/ 0 w 988"/>
                                <a:gd name="T13" fmla="*/ 0 h 74"/>
                                <a:gd name="T14" fmla="*/ 988 w 988"/>
                                <a:gd name="T15" fmla="*/ 74 h 74"/>
                              </a:gdLst>
                              <a:ahLst/>
                              <a:cxnLst>
                                <a:cxn ang="T8">
                                  <a:pos x="T0" y="T1"/>
                                </a:cxn>
                                <a:cxn ang="T9">
                                  <a:pos x="T2" y="T3"/>
                                </a:cxn>
                                <a:cxn ang="T10">
                                  <a:pos x="T4" y="T5"/>
                                </a:cxn>
                                <a:cxn ang="T11">
                                  <a:pos x="T6" y="T7"/>
                                </a:cxn>
                              </a:cxnLst>
                              <a:rect l="T12" t="T13" r="T14" b="T15"/>
                              <a:pathLst>
                                <a:path w="988" h="74">
                                  <a:moveTo>
                                    <a:pt x="0" y="18"/>
                                  </a:moveTo>
                                  <a:lnTo>
                                    <a:pt x="0" y="74"/>
                                  </a:lnTo>
                                  <a:lnTo>
                                    <a:pt x="988" y="0"/>
                                  </a:lnTo>
                                  <a:lnTo>
                                    <a:pt x="0" y="18"/>
                                  </a:lnTo>
                                  <a:close/>
                                </a:path>
                              </a:pathLst>
                            </a:custGeom>
                            <a:solidFill>
                              <a:srgbClr val="800000"/>
                            </a:solidFill>
                            <a:ln w="3175">
                              <a:solidFill>
                                <a:srgbClr val="800000"/>
                              </a:solidFill>
                              <a:round/>
                              <a:headEnd/>
                              <a:tailEnd/>
                            </a:ln>
                          </p:spPr>
                          <p:txBody>
                            <a:bodyPr/>
                            <a:lstStyle/>
                            <a:p>
                              <a:endParaRPr lang="es-PE"/>
                            </a:p>
                          </p:txBody>
                        </p:sp>
                      </p:grpSp>
                    </p:grpSp>
                  </p:grpSp>
                </p:grpSp>
                <p:grpSp>
                  <p:nvGrpSpPr>
                    <p:cNvPr id="16402" name="Group 142"/>
                    <p:cNvGrpSpPr>
                      <a:grpSpLocks/>
                    </p:cNvGrpSpPr>
                    <p:nvPr/>
                  </p:nvGrpSpPr>
                  <p:grpSpPr bwMode="auto">
                    <a:xfrm>
                      <a:off x="3682" y="3549"/>
                      <a:ext cx="713" cy="223"/>
                      <a:chOff x="3682" y="3549"/>
                      <a:chExt cx="713" cy="223"/>
                    </a:xfrm>
                  </p:grpSpPr>
                  <p:grpSp>
                    <p:nvGrpSpPr>
                      <p:cNvPr id="16406" name="Group 143"/>
                      <p:cNvGrpSpPr>
                        <a:grpSpLocks/>
                      </p:cNvGrpSpPr>
                      <p:nvPr/>
                    </p:nvGrpSpPr>
                    <p:grpSpPr bwMode="auto">
                      <a:xfrm>
                        <a:off x="4249" y="3549"/>
                        <a:ext cx="146" cy="223"/>
                        <a:chOff x="4249" y="3549"/>
                        <a:chExt cx="146" cy="223"/>
                      </a:xfrm>
                    </p:grpSpPr>
                    <p:sp>
                      <p:nvSpPr>
                        <p:cNvPr id="16444" name="Oval 144"/>
                        <p:cNvSpPr>
                          <a:spLocks noChangeArrowheads="1"/>
                        </p:cNvSpPr>
                        <p:nvPr/>
                      </p:nvSpPr>
                      <p:spPr bwMode="auto">
                        <a:xfrm>
                          <a:off x="4249" y="3549"/>
                          <a:ext cx="146" cy="223"/>
                        </a:xfrm>
                        <a:prstGeom prst="ellipse">
                          <a:avLst/>
                        </a:prstGeom>
                        <a:solidFill>
                          <a:srgbClr val="000000"/>
                        </a:solidFill>
                        <a:ln w="3175">
                          <a:solidFill>
                            <a:srgbClr val="000000"/>
                          </a:solidFill>
                          <a:round/>
                          <a:headEnd/>
                          <a:tailEnd/>
                        </a:ln>
                      </p:spPr>
                      <p:txBody>
                        <a:bodyPr/>
                        <a:lstStyle/>
                        <a:p>
                          <a:endParaRPr lang="es-PE"/>
                        </a:p>
                      </p:txBody>
                    </p:sp>
                    <p:sp>
                      <p:nvSpPr>
                        <p:cNvPr id="16445" name="Freeform 145"/>
                        <p:cNvSpPr>
                          <a:spLocks/>
                        </p:cNvSpPr>
                        <p:nvPr/>
                      </p:nvSpPr>
                      <p:spPr bwMode="auto">
                        <a:xfrm>
                          <a:off x="4311" y="3694"/>
                          <a:ext cx="25" cy="47"/>
                        </a:xfrm>
                        <a:custGeom>
                          <a:avLst/>
                          <a:gdLst>
                            <a:gd name="T0" fmla="*/ 0 w 128"/>
                            <a:gd name="T1" fmla="*/ 132 h 142"/>
                            <a:gd name="T2" fmla="*/ 50 w 128"/>
                            <a:gd name="T3" fmla="*/ 0 h 142"/>
                            <a:gd name="T4" fmla="*/ 81 w 128"/>
                            <a:gd name="T5" fmla="*/ 0 h 142"/>
                            <a:gd name="T6" fmla="*/ 128 w 128"/>
                            <a:gd name="T7" fmla="*/ 137 h 142"/>
                            <a:gd name="T8" fmla="*/ 66 w 128"/>
                            <a:gd name="T9" fmla="*/ 142 h 142"/>
                            <a:gd name="T10" fmla="*/ 0 w 128"/>
                            <a:gd name="T11" fmla="*/ 132 h 142"/>
                            <a:gd name="T12" fmla="*/ 0 60000 65536"/>
                            <a:gd name="T13" fmla="*/ 0 60000 65536"/>
                            <a:gd name="T14" fmla="*/ 0 60000 65536"/>
                            <a:gd name="T15" fmla="*/ 0 60000 65536"/>
                            <a:gd name="T16" fmla="*/ 0 60000 65536"/>
                            <a:gd name="T17" fmla="*/ 0 60000 65536"/>
                            <a:gd name="T18" fmla="*/ 0 w 128"/>
                            <a:gd name="T19" fmla="*/ 0 h 142"/>
                            <a:gd name="T20" fmla="*/ 128 w 128"/>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128" h="142">
                              <a:moveTo>
                                <a:pt x="0" y="132"/>
                              </a:moveTo>
                              <a:lnTo>
                                <a:pt x="50" y="0"/>
                              </a:lnTo>
                              <a:lnTo>
                                <a:pt x="81" y="0"/>
                              </a:lnTo>
                              <a:lnTo>
                                <a:pt x="128" y="137"/>
                              </a:lnTo>
                              <a:lnTo>
                                <a:pt x="66" y="142"/>
                              </a:lnTo>
                              <a:lnTo>
                                <a:pt x="0" y="132"/>
                              </a:lnTo>
                              <a:close/>
                            </a:path>
                          </a:pathLst>
                        </a:custGeom>
                        <a:solidFill>
                          <a:srgbClr val="FF0000"/>
                        </a:solidFill>
                        <a:ln w="3175">
                          <a:solidFill>
                            <a:srgbClr val="000000"/>
                          </a:solidFill>
                          <a:round/>
                          <a:headEnd/>
                          <a:tailEnd/>
                        </a:ln>
                      </p:spPr>
                      <p:txBody>
                        <a:bodyPr/>
                        <a:lstStyle/>
                        <a:p>
                          <a:endParaRPr lang="es-PE"/>
                        </a:p>
                      </p:txBody>
                    </p:sp>
                    <p:sp>
                      <p:nvSpPr>
                        <p:cNvPr id="16446" name="Freeform 146"/>
                        <p:cNvSpPr>
                          <a:spLocks/>
                        </p:cNvSpPr>
                        <p:nvPr/>
                      </p:nvSpPr>
                      <p:spPr bwMode="auto">
                        <a:xfrm>
                          <a:off x="4309" y="3579"/>
                          <a:ext cx="26" cy="48"/>
                        </a:xfrm>
                        <a:custGeom>
                          <a:avLst/>
                          <a:gdLst>
                            <a:gd name="T0" fmla="*/ 0 w 131"/>
                            <a:gd name="T1" fmla="*/ 10 h 142"/>
                            <a:gd name="T2" fmla="*/ 53 w 131"/>
                            <a:gd name="T3" fmla="*/ 142 h 142"/>
                            <a:gd name="T4" fmla="*/ 82 w 131"/>
                            <a:gd name="T5" fmla="*/ 142 h 142"/>
                            <a:gd name="T6" fmla="*/ 131 w 131"/>
                            <a:gd name="T7" fmla="*/ 6 h 142"/>
                            <a:gd name="T8" fmla="*/ 67 w 131"/>
                            <a:gd name="T9" fmla="*/ 0 h 142"/>
                            <a:gd name="T10" fmla="*/ 0 w 131"/>
                            <a:gd name="T11" fmla="*/ 10 h 142"/>
                            <a:gd name="T12" fmla="*/ 0 60000 65536"/>
                            <a:gd name="T13" fmla="*/ 0 60000 65536"/>
                            <a:gd name="T14" fmla="*/ 0 60000 65536"/>
                            <a:gd name="T15" fmla="*/ 0 60000 65536"/>
                            <a:gd name="T16" fmla="*/ 0 60000 65536"/>
                            <a:gd name="T17" fmla="*/ 0 60000 65536"/>
                            <a:gd name="T18" fmla="*/ 0 w 131"/>
                            <a:gd name="T19" fmla="*/ 0 h 142"/>
                            <a:gd name="T20" fmla="*/ 131 w 131"/>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131" h="142">
                              <a:moveTo>
                                <a:pt x="0" y="10"/>
                              </a:moveTo>
                              <a:lnTo>
                                <a:pt x="53" y="142"/>
                              </a:lnTo>
                              <a:lnTo>
                                <a:pt x="82" y="142"/>
                              </a:lnTo>
                              <a:lnTo>
                                <a:pt x="131" y="6"/>
                              </a:lnTo>
                              <a:lnTo>
                                <a:pt x="67" y="0"/>
                              </a:lnTo>
                              <a:lnTo>
                                <a:pt x="0" y="10"/>
                              </a:lnTo>
                              <a:close/>
                            </a:path>
                          </a:pathLst>
                        </a:custGeom>
                        <a:solidFill>
                          <a:srgbClr val="FF0000"/>
                        </a:solidFill>
                        <a:ln w="3175">
                          <a:solidFill>
                            <a:srgbClr val="000000"/>
                          </a:solidFill>
                          <a:round/>
                          <a:headEnd/>
                          <a:tailEnd/>
                        </a:ln>
                      </p:spPr>
                      <p:txBody>
                        <a:bodyPr/>
                        <a:lstStyle/>
                        <a:p>
                          <a:endParaRPr lang="es-PE"/>
                        </a:p>
                      </p:txBody>
                    </p:sp>
                    <p:sp>
                      <p:nvSpPr>
                        <p:cNvPr id="16447" name="Freeform 147"/>
                        <p:cNvSpPr>
                          <a:spLocks/>
                        </p:cNvSpPr>
                        <p:nvPr/>
                      </p:nvSpPr>
                      <p:spPr bwMode="auto">
                        <a:xfrm>
                          <a:off x="4344" y="3640"/>
                          <a:ext cx="32" cy="38"/>
                        </a:xfrm>
                        <a:custGeom>
                          <a:avLst/>
                          <a:gdLst>
                            <a:gd name="T0" fmla="*/ 145 w 157"/>
                            <a:gd name="T1" fmla="*/ 0 h 115"/>
                            <a:gd name="T2" fmla="*/ 0 w 157"/>
                            <a:gd name="T3" fmla="*/ 46 h 115"/>
                            <a:gd name="T4" fmla="*/ 0 w 157"/>
                            <a:gd name="T5" fmla="*/ 73 h 115"/>
                            <a:gd name="T6" fmla="*/ 150 w 157"/>
                            <a:gd name="T7" fmla="*/ 115 h 115"/>
                            <a:gd name="T8" fmla="*/ 157 w 157"/>
                            <a:gd name="T9" fmla="*/ 60 h 115"/>
                            <a:gd name="T10" fmla="*/ 145 w 157"/>
                            <a:gd name="T11" fmla="*/ 0 h 115"/>
                            <a:gd name="T12" fmla="*/ 0 60000 65536"/>
                            <a:gd name="T13" fmla="*/ 0 60000 65536"/>
                            <a:gd name="T14" fmla="*/ 0 60000 65536"/>
                            <a:gd name="T15" fmla="*/ 0 60000 65536"/>
                            <a:gd name="T16" fmla="*/ 0 60000 65536"/>
                            <a:gd name="T17" fmla="*/ 0 60000 65536"/>
                            <a:gd name="T18" fmla="*/ 0 w 157"/>
                            <a:gd name="T19" fmla="*/ 0 h 115"/>
                            <a:gd name="T20" fmla="*/ 157 w 157"/>
                            <a:gd name="T21" fmla="*/ 115 h 115"/>
                          </a:gdLst>
                          <a:ahLst/>
                          <a:cxnLst>
                            <a:cxn ang="T12">
                              <a:pos x="T0" y="T1"/>
                            </a:cxn>
                            <a:cxn ang="T13">
                              <a:pos x="T2" y="T3"/>
                            </a:cxn>
                            <a:cxn ang="T14">
                              <a:pos x="T4" y="T5"/>
                            </a:cxn>
                            <a:cxn ang="T15">
                              <a:pos x="T6" y="T7"/>
                            </a:cxn>
                            <a:cxn ang="T16">
                              <a:pos x="T8" y="T9"/>
                            </a:cxn>
                            <a:cxn ang="T17">
                              <a:pos x="T10" y="T11"/>
                            </a:cxn>
                          </a:cxnLst>
                          <a:rect l="T18" t="T19" r="T20" b="T21"/>
                          <a:pathLst>
                            <a:path w="157" h="115">
                              <a:moveTo>
                                <a:pt x="145" y="0"/>
                              </a:moveTo>
                              <a:lnTo>
                                <a:pt x="0" y="46"/>
                              </a:lnTo>
                              <a:lnTo>
                                <a:pt x="0" y="73"/>
                              </a:lnTo>
                              <a:lnTo>
                                <a:pt x="150" y="115"/>
                              </a:lnTo>
                              <a:lnTo>
                                <a:pt x="157" y="60"/>
                              </a:lnTo>
                              <a:lnTo>
                                <a:pt x="145" y="0"/>
                              </a:lnTo>
                              <a:close/>
                            </a:path>
                          </a:pathLst>
                        </a:custGeom>
                        <a:solidFill>
                          <a:srgbClr val="FF0000"/>
                        </a:solidFill>
                        <a:ln w="3175">
                          <a:solidFill>
                            <a:srgbClr val="000000"/>
                          </a:solidFill>
                          <a:round/>
                          <a:headEnd/>
                          <a:tailEnd/>
                        </a:ln>
                      </p:spPr>
                      <p:txBody>
                        <a:bodyPr/>
                        <a:lstStyle/>
                        <a:p>
                          <a:endParaRPr lang="es-PE"/>
                        </a:p>
                      </p:txBody>
                    </p:sp>
                    <p:sp>
                      <p:nvSpPr>
                        <p:cNvPr id="16448" name="Freeform 148"/>
                        <p:cNvSpPr>
                          <a:spLocks/>
                        </p:cNvSpPr>
                        <p:nvPr/>
                      </p:nvSpPr>
                      <p:spPr bwMode="auto">
                        <a:xfrm>
                          <a:off x="4269" y="3640"/>
                          <a:ext cx="32" cy="38"/>
                        </a:xfrm>
                        <a:custGeom>
                          <a:avLst/>
                          <a:gdLst>
                            <a:gd name="T0" fmla="*/ 11 w 156"/>
                            <a:gd name="T1" fmla="*/ 0 h 115"/>
                            <a:gd name="T2" fmla="*/ 156 w 156"/>
                            <a:gd name="T3" fmla="*/ 46 h 115"/>
                            <a:gd name="T4" fmla="*/ 156 w 156"/>
                            <a:gd name="T5" fmla="*/ 73 h 115"/>
                            <a:gd name="T6" fmla="*/ 5 w 156"/>
                            <a:gd name="T7" fmla="*/ 115 h 115"/>
                            <a:gd name="T8" fmla="*/ 0 w 156"/>
                            <a:gd name="T9" fmla="*/ 60 h 115"/>
                            <a:gd name="T10" fmla="*/ 11 w 156"/>
                            <a:gd name="T11" fmla="*/ 0 h 115"/>
                            <a:gd name="T12" fmla="*/ 0 60000 65536"/>
                            <a:gd name="T13" fmla="*/ 0 60000 65536"/>
                            <a:gd name="T14" fmla="*/ 0 60000 65536"/>
                            <a:gd name="T15" fmla="*/ 0 60000 65536"/>
                            <a:gd name="T16" fmla="*/ 0 60000 65536"/>
                            <a:gd name="T17" fmla="*/ 0 60000 65536"/>
                            <a:gd name="T18" fmla="*/ 0 w 156"/>
                            <a:gd name="T19" fmla="*/ 0 h 115"/>
                            <a:gd name="T20" fmla="*/ 156 w 156"/>
                            <a:gd name="T21" fmla="*/ 115 h 115"/>
                          </a:gdLst>
                          <a:ahLst/>
                          <a:cxnLst>
                            <a:cxn ang="T12">
                              <a:pos x="T0" y="T1"/>
                            </a:cxn>
                            <a:cxn ang="T13">
                              <a:pos x="T2" y="T3"/>
                            </a:cxn>
                            <a:cxn ang="T14">
                              <a:pos x="T4" y="T5"/>
                            </a:cxn>
                            <a:cxn ang="T15">
                              <a:pos x="T6" y="T7"/>
                            </a:cxn>
                            <a:cxn ang="T16">
                              <a:pos x="T8" y="T9"/>
                            </a:cxn>
                            <a:cxn ang="T17">
                              <a:pos x="T10" y="T11"/>
                            </a:cxn>
                          </a:cxnLst>
                          <a:rect l="T18" t="T19" r="T20" b="T21"/>
                          <a:pathLst>
                            <a:path w="156" h="115">
                              <a:moveTo>
                                <a:pt x="11" y="0"/>
                              </a:moveTo>
                              <a:lnTo>
                                <a:pt x="156" y="46"/>
                              </a:lnTo>
                              <a:lnTo>
                                <a:pt x="156" y="73"/>
                              </a:lnTo>
                              <a:lnTo>
                                <a:pt x="5" y="115"/>
                              </a:lnTo>
                              <a:lnTo>
                                <a:pt x="0" y="60"/>
                              </a:lnTo>
                              <a:lnTo>
                                <a:pt x="11" y="0"/>
                              </a:lnTo>
                              <a:close/>
                            </a:path>
                          </a:pathLst>
                        </a:custGeom>
                        <a:solidFill>
                          <a:srgbClr val="FF0000"/>
                        </a:solidFill>
                        <a:ln w="3175">
                          <a:solidFill>
                            <a:srgbClr val="000000"/>
                          </a:solidFill>
                          <a:round/>
                          <a:headEnd/>
                          <a:tailEnd/>
                        </a:ln>
                      </p:spPr>
                      <p:txBody>
                        <a:bodyPr/>
                        <a:lstStyle/>
                        <a:p>
                          <a:endParaRPr lang="es-PE"/>
                        </a:p>
                      </p:txBody>
                    </p:sp>
                    <p:sp>
                      <p:nvSpPr>
                        <p:cNvPr id="16449" name="Oval 149"/>
                        <p:cNvSpPr>
                          <a:spLocks noChangeArrowheads="1"/>
                        </p:cNvSpPr>
                        <p:nvPr/>
                      </p:nvSpPr>
                      <p:spPr bwMode="auto">
                        <a:xfrm>
                          <a:off x="4269" y="3578"/>
                          <a:ext cx="105" cy="162"/>
                        </a:xfrm>
                        <a:prstGeom prst="ellipse">
                          <a:avLst/>
                        </a:prstGeom>
                        <a:noFill/>
                        <a:ln w="6350">
                          <a:solidFill>
                            <a:srgbClr val="FFFFFF"/>
                          </a:solidFill>
                          <a:round/>
                          <a:headEnd/>
                          <a:tailEnd/>
                        </a:ln>
                      </p:spPr>
                      <p:txBody>
                        <a:bodyPr/>
                        <a:lstStyle/>
                        <a:p>
                          <a:endParaRPr lang="es-PE"/>
                        </a:p>
                      </p:txBody>
                    </p:sp>
                    <p:grpSp>
                      <p:nvGrpSpPr>
                        <p:cNvPr id="16414" name="Group 150"/>
                        <p:cNvGrpSpPr>
                          <a:grpSpLocks/>
                        </p:cNvGrpSpPr>
                        <p:nvPr/>
                      </p:nvGrpSpPr>
                      <p:grpSpPr bwMode="auto">
                        <a:xfrm>
                          <a:off x="4302" y="3628"/>
                          <a:ext cx="40" cy="62"/>
                          <a:chOff x="4302" y="3628"/>
                          <a:chExt cx="40" cy="62"/>
                        </a:xfrm>
                      </p:grpSpPr>
                      <p:sp>
                        <p:nvSpPr>
                          <p:cNvPr id="16451" name="Oval 151"/>
                          <p:cNvSpPr>
                            <a:spLocks noChangeArrowheads="1"/>
                          </p:cNvSpPr>
                          <p:nvPr/>
                        </p:nvSpPr>
                        <p:spPr bwMode="auto">
                          <a:xfrm>
                            <a:off x="4302" y="3628"/>
                            <a:ext cx="40" cy="62"/>
                          </a:xfrm>
                          <a:prstGeom prst="ellipse">
                            <a:avLst/>
                          </a:prstGeom>
                          <a:solidFill>
                            <a:srgbClr val="000000"/>
                          </a:solidFill>
                          <a:ln w="6350">
                            <a:solidFill>
                              <a:srgbClr val="FFFFFF"/>
                            </a:solidFill>
                            <a:round/>
                            <a:headEnd/>
                            <a:tailEnd/>
                          </a:ln>
                        </p:spPr>
                        <p:txBody>
                          <a:bodyPr/>
                          <a:lstStyle/>
                          <a:p>
                            <a:endParaRPr lang="es-PE"/>
                          </a:p>
                        </p:txBody>
                      </p:sp>
                      <p:sp>
                        <p:nvSpPr>
                          <p:cNvPr id="16452" name="Oval 152"/>
                          <p:cNvSpPr>
                            <a:spLocks noChangeArrowheads="1"/>
                          </p:cNvSpPr>
                          <p:nvPr/>
                        </p:nvSpPr>
                        <p:spPr bwMode="auto">
                          <a:xfrm>
                            <a:off x="4310" y="3641"/>
                            <a:ext cx="23" cy="37"/>
                          </a:xfrm>
                          <a:prstGeom prst="ellipse">
                            <a:avLst/>
                          </a:prstGeom>
                          <a:solidFill>
                            <a:srgbClr val="000000"/>
                          </a:solidFill>
                          <a:ln w="6350">
                            <a:solidFill>
                              <a:srgbClr val="FFFFFF"/>
                            </a:solidFill>
                            <a:round/>
                            <a:headEnd/>
                            <a:tailEnd/>
                          </a:ln>
                        </p:spPr>
                        <p:txBody>
                          <a:bodyPr/>
                          <a:lstStyle/>
                          <a:p>
                            <a:endParaRPr lang="es-PE"/>
                          </a:p>
                        </p:txBody>
                      </p:sp>
                    </p:grpSp>
                  </p:grpSp>
                  <p:grpSp>
                    <p:nvGrpSpPr>
                      <p:cNvPr id="16416" name="Group 153"/>
                      <p:cNvGrpSpPr>
                        <a:grpSpLocks/>
                      </p:cNvGrpSpPr>
                      <p:nvPr/>
                    </p:nvGrpSpPr>
                    <p:grpSpPr bwMode="auto">
                      <a:xfrm>
                        <a:off x="3682" y="3549"/>
                        <a:ext cx="146" cy="223"/>
                        <a:chOff x="3682" y="3549"/>
                        <a:chExt cx="146" cy="223"/>
                      </a:xfrm>
                    </p:grpSpPr>
                    <p:sp>
                      <p:nvSpPr>
                        <p:cNvPr id="16435" name="Oval 154"/>
                        <p:cNvSpPr>
                          <a:spLocks noChangeArrowheads="1"/>
                        </p:cNvSpPr>
                        <p:nvPr/>
                      </p:nvSpPr>
                      <p:spPr bwMode="auto">
                        <a:xfrm>
                          <a:off x="3682" y="3549"/>
                          <a:ext cx="146" cy="223"/>
                        </a:xfrm>
                        <a:prstGeom prst="ellipse">
                          <a:avLst/>
                        </a:prstGeom>
                        <a:solidFill>
                          <a:srgbClr val="000000"/>
                        </a:solidFill>
                        <a:ln w="3175">
                          <a:solidFill>
                            <a:srgbClr val="000000"/>
                          </a:solidFill>
                          <a:round/>
                          <a:headEnd/>
                          <a:tailEnd/>
                        </a:ln>
                      </p:spPr>
                      <p:txBody>
                        <a:bodyPr/>
                        <a:lstStyle/>
                        <a:p>
                          <a:endParaRPr lang="es-PE"/>
                        </a:p>
                      </p:txBody>
                    </p:sp>
                    <p:sp>
                      <p:nvSpPr>
                        <p:cNvPr id="16436" name="Freeform 155"/>
                        <p:cNvSpPr>
                          <a:spLocks/>
                        </p:cNvSpPr>
                        <p:nvPr/>
                      </p:nvSpPr>
                      <p:spPr bwMode="auto">
                        <a:xfrm>
                          <a:off x="3744" y="3694"/>
                          <a:ext cx="25" cy="47"/>
                        </a:xfrm>
                        <a:custGeom>
                          <a:avLst/>
                          <a:gdLst>
                            <a:gd name="T0" fmla="*/ 0 w 127"/>
                            <a:gd name="T1" fmla="*/ 132 h 142"/>
                            <a:gd name="T2" fmla="*/ 49 w 127"/>
                            <a:gd name="T3" fmla="*/ 0 h 142"/>
                            <a:gd name="T4" fmla="*/ 79 w 127"/>
                            <a:gd name="T5" fmla="*/ 0 h 142"/>
                            <a:gd name="T6" fmla="*/ 127 w 127"/>
                            <a:gd name="T7" fmla="*/ 137 h 142"/>
                            <a:gd name="T8" fmla="*/ 66 w 127"/>
                            <a:gd name="T9" fmla="*/ 142 h 142"/>
                            <a:gd name="T10" fmla="*/ 0 w 127"/>
                            <a:gd name="T11" fmla="*/ 132 h 142"/>
                            <a:gd name="T12" fmla="*/ 0 60000 65536"/>
                            <a:gd name="T13" fmla="*/ 0 60000 65536"/>
                            <a:gd name="T14" fmla="*/ 0 60000 65536"/>
                            <a:gd name="T15" fmla="*/ 0 60000 65536"/>
                            <a:gd name="T16" fmla="*/ 0 60000 65536"/>
                            <a:gd name="T17" fmla="*/ 0 60000 65536"/>
                            <a:gd name="T18" fmla="*/ 0 w 127"/>
                            <a:gd name="T19" fmla="*/ 0 h 142"/>
                            <a:gd name="T20" fmla="*/ 127 w 127"/>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127" h="142">
                              <a:moveTo>
                                <a:pt x="0" y="132"/>
                              </a:moveTo>
                              <a:lnTo>
                                <a:pt x="49" y="0"/>
                              </a:lnTo>
                              <a:lnTo>
                                <a:pt x="79" y="0"/>
                              </a:lnTo>
                              <a:lnTo>
                                <a:pt x="127" y="137"/>
                              </a:lnTo>
                              <a:lnTo>
                                <a:pt x="66" y="142"/>
                              </a:lnTo>
                              <a:lnTo>
                                <a:pt x="0" y="132"/>
                              </a:lnTo>
                              <a:close/>
                            </a:path>
                          </a:pathLst>
                        </a:custGeom>
                        <a:solidFill>
                          <a:srgbClr val="FF0000"/>
                        </a:solidFill>
                        <a:ln w="3175">
                          <a:solidFill>
                            <a:srgbClr val="000000"/>
                          </a:solidFill>
                          <a:round/>
                          <a:headEnd/>
                          <a:tailEnd/>
                        </a:ln>
                      </p:spPr>
                      <p:txBody>
                        <a:bodyPr/>
                        <a:lstStyle/>
                        <a:p>
                          <a:endParaRPr lang="es-PE"/>
                        </a:p>
                      </p:txBody>
                    </p:sp>
                    <p:sp>
                      <p:nvSpPr>
                        <p:cNvPr id="16437" name="Freeform 156"/>
                        <p:cNvSpPr>
                          <a:spLocks/>
                        </p:cNvSpPr>
                        <p:nvPr/>
                      </p:nvSpPr>
                      <p:spPr bwMode="auto">
                        <a:xfrm>
                          <a:off x="3742" y="3579"/>
                          <a:ext cx="26" cy="48"/>
                        </a:xfrm>
                        <a:custGeom>
                          <a:avLst/>
                          <a:gdLst>
                            <a:gd name="T0" fmla="*/ 0 w 131"/>
                            <a:gd name="T1" fmla="*/ 10 h 142"/>
                            <a:gd name="T2" fmla="*/ 52 w 131"/>
                            <a:gd name="T3" fmla="*/ 142 h 142"/>
                            <a:gd name="T4" fmla="*/ 84 w 131"/>
                            <a:gd name="T5" fmla="*/ 142 h 142"/>
                            <a:gd name="T6" fmla="*/ 131 w 131"/>
                            <a:gd name="T7" fmla="*/ 6 h 142"/>
                            <a:gd name="T8" fmla="*/ 68 w 131"/>
                            <a:gd name="T9" fmla="*/ 0 h 142"/>
                            <a:gd name="T10" fmla="*/ 0 w 131"/>
                            <a:gd name="T11" fmla="*/ 10 h 142"/>
                            <a:gd name="T12" fmla="*/ 0 60000 65536"/>
                            <a:gd name="T13" fmla="*/ 0 60000 65536"/>
                            <a:gd name="T14" fmla="*/ 0 60000 65536"/>
                            <a:gd name="T15" fmla="*/ 0 60000 65536"/>
                            <a:gd name="T16" fmla="*/ 0 60000 65536"/>
                            <a:gd name="T17" fmla="*/ 0 60000 65536"/>
                            <a:gd name="T18" fmla="*/ 0 w 131"/>
                            <a:gd name="T19" fmla="*/ 0 h 142"/>
                            <a:gd name="T20" fmla="*/ 131 w 131"/>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131" h="142">
                              <a:moveTo>
                                <a:pt x="0" y="10"/>
                              </a:moveTo>
                              <a:lnTo>
                                <a:pt x="52" y="142"/>
                              </a:lnTo>
                              <a:lnTo>
                                <a:pt x="84" y="142"/>
                              </a:lnTo>
                              <a:lnTo>
                                <a:pt x="131" y="6"/>
                              </a:lnTo>
                              <a:lnTo>
                                <a:pt x="68" y="0"/>
                              </a:lnTo>
                              <a:lnTo>
                                <a:pt x="0" y="10"/>
                              </a:lnTo>
                              <a:close/>
                            </a:path>
                          </a:pathLst>
                        </a:custGeom>
                        <a:solidFill>
                          <a:srgbClr val="FF0000"/>
                        </a:solidFill>
                        <a:ln w="3175">
                          <a:solidFill>
                            <a:srgbClr val="000000"/>
                          </a:solidFill>
                          <a:round/>
                          <a:headEnd/>
                          <a:tailEnd/>
                        </a:ln>
                      </p:spPr>
                      <p:txBody>
                        <a:bodyPr/>
                        <a:lstStyle/>
                        <a:p>
                          <a:endParaRPr lang="es-PE"/>
                        </a:p>
                      </p:txBody>
                    </p:sp>
                    <p:sp>
                      <p:nvSpPr>
                        <p:cNvPr id="16438" name="Freeform 157"/>
                        <p:cNvSpPr>
                          <a:spLocks/>
                        </p:cNvSpPr>
                        <p:nvPr/>
                      </p:nvSpPr>
                      <p:spPr bwMode="auto">
                        <a:xfrm>
                          <a:off x="3777" y="3640"/>
                          <a:ext cx="31" cy="38"/>
                        </a:xfrm>
                        <a:custGeom>
                          <a:avLst/>
                          <a:gdLst>
                            <a:gd name="T0" fmla="*/ 146 w 157"/>
                            <a:gd name="T1" fmla="*/ 0 h 115"/>
                            <a:gd name="T2" fmla="*/ 0 w 157"/>
                            <a:gd name="T3" fmla="*/ 46 h 115"/>
                            <a:gd name="T4" fmla="*/ 0 w 157"/>
                            <a:gd name="T5" fmla="*/ 73 h 115"/>
                            <a:gd name="T6" fmla="*/ 151 w 157"/>
                            <a:gd name="T7" fmla="*/ 115 h 115"/>
                            <a:gd name="T8" fmla="*/ 157 w 157"/>
                            <a:gd name="T9" fmla="*/ 60 h 115"/>
                            <a:gd name="T10" fmla="*/ 146 w 157"/>
                            <a:gd name="T11" fmla="*/ 0 h 115"/>
                            <a:gd name="T12" fmla="*/ 0 60000 65536"/>
                            <a:gd name="T13" fmla="*/ 0 60000 65536"/>
                            <a:gd name="T14" fmla="*/ 0 60000 65536"/>
                            <a:gd name="T15" fmla="*/ 0 60000 65536"/>
                            <a:gd name="T16" fmla="*/ 0 60000 65536"/>
                            <a:gd name="T17" fmla="*/ 0 60000 65536"/>
                            <a:gd name="T18" fmla="*/ 0 w 157"/>
                            <a:gd name="T19" fmla="*/ 0 h 115"/>
                            <a:gd name="T20" fmla="*/ 157 w 157"/>
                            <a:gd name="T21" fmla="*/ 115 h 115"/>
                          </a:gdLst>
                          <a:ahLst/>
                          <a:cxnLst>
                            <a:cxn ang="T12">
                              <a:pos x="T0" y="T1"/>
                            </a:cxn>
                            <a:cxn ang="T13">
                              <a:pos x="T2" y="T3"/>
                            </a:cxn>
                            <a:cxn ang="T14">
                              <a:pos x="T4" y="T5"/>
                            </a:cxn>
                            <a:cxn ang="T15">
                              <a:pos x="T6" y="T7"/>
                            </a:cxn>
                            <a:cxn ang="T16">
                              <a:pos x="T8" y="T9"/>
                            </a:cxn>
                            <a:cxn ang="T17">
                              <a:pos x="T10" y="T11"/>
                            </a:cxn>
                          </a:cxnLst>
                          <a:rect l="T18" t="T19" r="T20" b="T21"/>
                          <a:pathLst>
                            <a:path w="157" h="115">
                              <a:moveTo>
                                <a:pt x="146" y="0"/>
                              </a:moveTo>
                              <a:lnTo>
                                <a:pt x="0" y="46"/>
                              </a:lnTo>
                              <a:lnTo>
                                <a:pt x="0" y="73"/>
                              </a:lnTo>
                              <a:lnTo>
                                <a:pt x="151" y="115"/>
                              </a:lnTo>
                              <a:lnTo>
                                <a:pt x="157" y="60"/>
                              </a:lnTo>
                              <a:lnTo>
                                <a:pt x="146" y="0"/>
                              </a:lnTo>
                              <a:close/>
                            </a:path>
                          </a:pathLst>
                        </a:custGeom>
                        <a:solidFill>
                          <a:srgbClr val="FF0000"/>
                        </a:solidFill>
                        <a:ln w="3175">
                          <a:solidFill>
                            <a:srgbClr val="000000"/>
                          </a:solidFill>
                          <a:round/>
                          <a:headEnd/>
                          <a:tailEnd/>
                        </a:ln>
                      </p:spPr>
                      <p:txBody>
                        <a:bodyPr/>
                        <a:lstStyle/>
                        <a:p>
                          <a:endParaRPr lang="es-PE"/>
                        </a:p>
                      </p:txBody>
                    </p:sp>
                    <p:sp>
                      <p:nvSpPr>
                        <p:cNvPr id="16439" name="Freeform 158"/>
                        <p:cNvSpPr>
                          <a:spLocks/>
                        </p:cNvSpPr>
                        <p:nvPr/>
                      </p:nvSpPr>
                      <p:spPr bwMode="auto">
                        <a:xfrm>
                          <a:off x="3702" y="3640"/>
                          <a:ext cx="31" cy="38"/>
                        </a:xfrm>
                        <a:custGeom>
                          <a:avLst/>
                          <a:gdLst>
                            <a:gd name="T0" fmla="*/ 11 w 158"/>
                            <a:gd name="T1" fmla="*/ 0 h 115"/>
                            <a:gd name="T2" fmla="*/ 158 w 158"/>
                            <a:gd name="T3" fmla="*/ 46 h 115"/>
                            <a:gd name="T4" fmla="*/ 158 w 158"/>
                            <a:gd name="T5" fmla="*/ 73 h 115"/>
                            <a:gd name="T6" fmla="*/ 7 w 158"/>
                            <a:gd name="T7" fmla="*/ 115 h 115"/>
                            <a:gd name="T8" fmla="*/ 0 w 158"/>
                            <a:gd name="T9" fmla="*/ 60 h 115"/>
                            <a:gd name="T10" fmla="*/ 11 w 158"/>
                            <a:gd name="T11" fmla="*/ 0 h 115"/>
                            <a:gd name="T12" fmla="*/ 0 60000 65536"/>
                            <a:gd name="T13" fmla="*/ 0 60000 65536"/>
                            <a:gd name="T14" fmla="*/ 0 60000 65536"/>
                            <a:gd name="T15" fmla="*/ 0 60000 65536"/>
                            <a:gd name="T16" fmla="*/ 0 60000 65536"/>
                            <a:gd name="T17" fmla="*/ 0 60000 65536"/>
                            <a:gd name="T18" fmla="*/ 0 w 158"/>
                            <a:gd name="T19" fmla="*/ 0 h 115"/>
                            <a:gd name="T20" fmla="*/ 158 w 158"/>
                            <a:gd name="T21" fmla="*/ 115 h 115"/>
                          </a:gdLst>
                          <a:ahLst/>
                          <a:cxnLst>
                            <a:cxn ang="T12">
                              <a:pos x="T0" y="T1"/>
                            </a:cxn>
                            <a:cxn ang="T13">
                              <a:pos x="T2" y="T3"/>
                            </a:cxn>
                            <a:cxn ang="T14">
                              <a:pos x="T4" y="T5"/>
                            </a:cxn>
                            <a:cxn ang="T15">
                              <a:pos x="T6" y="T7"/>
                            </a:cxn>
                            <a:cxn ang="T16">
                              <a:pos x="T8" y="T9"/>
                            </a:cxn>
                            <a:cxn ang="T17">
                              <a:pos x="T10" y="T11"/>
                            </a:cxn>
                          </a:cxnLst>
                          <a:rect l="T18" t="T19" r="T20" b="T21"/>
                          <a:pathLst>
                            <a:path w="158" h="115">
                              <a:moveTo>
                                <a:pt x="11" y="0"/>
                              </a:moveTo>
                              <a:lnTo>
                                <a:pt x="158" y="46"/>
                              </a:lnTo>
                              <a:lnTo>
                                <a:pt x="158" y="73"/>
                              </a:lnTo>
                              <a:lnTo>
                                <a:pt x="7" y="115"/>
                              </a:lnTo>
                              <a:lnTo>
                                <a:pt x="0" y="60"/>
                              </a:lnTo>
                              <a:lnTo>
                                <a:pt x="11" y="0"/>
                              </a:lnTo>
                              <a:close/>
                            </a:path>
                          </a:pathLst>
                        </a:custGeom>
                        <a:solidFill>
                          <a:srgbClr val="FF0000"/>
                        </a:solidFill>
                        <a:ln w="3175">
                          <a:solidFill>
                            <a:srgbClr val="000000"/>
                          </a:solidFill>
                          <a:round/>
                          <a:headEnd/>
                          <a:tailEnd/>
                        </a:ln>
                      </p:spPr>
                      <p:txBody>
                        <a:bodyPr/>
                        <a:lstStyle/>
                        <a:p>
                          <a:endParaRPr lang="es-PE"/>
                        </a:p>
                      </p:txBody>
                    </p:sp>
                    <p:sp>
                      <p:nvSpPr>
                        <p:cNvPr id="16440" name="Oval 159"/>
                        <p:cNvSpPr>
                          <a:spLocks noChangeArrowheads="1"/>
                        </p:cNvSpPr>
                        <p:nvPr/>
                      </p:nvSpPr>
                      <p:spPr bwMode="auto">
                        <a:xfrm>
                          <a:off x="3702" y="3578"/>
                          <a:ext cx="105" cy="162"/>
                        </a:xfrm>
                        <a:prstGeom prst="ellipse">
                          <a:avLst/>
                        </a:prstGeom>
                        <a:noFill/>
                        <a:ln w="6350">
                          <a:solidFill>
                            <a:srgbClr val="FFFFFF"/>
                          </a:solidFill>
                          <a:round/>
                          <a:headEnd/>
                          <a:tailEnd/>
                        </a:ln>
                      </p:spPr>
                      <p:txBody>
                        <a:bodyPr/>
                        <a:lstStyle/>
                        <a:p>
                          <a:endParaRPr lang="es-PE"/>
                        </a:p>
                      </p:txBody>
                    </p:sp>
                    <p:grpSp>
                      <p:nvGrpSpPr>
                        <p:cNvPr id="16423" name="Group 160"/>
                        <p:cNvGrpSpPr>
                          <a:grpSpLocks/>
                        </p:cNvGrpSpPr>
                        <p:nvPr/>
                      </p:nvGrpSpPr>
                      <p:grpSpPr bwMode="auto">
                        <a:xfrm>
                          <a:off x="3735" y="3628"/>
                          <a:ext cx="40" cy="62"/>
                          <a:chOff x="3735" y="3628"/>
                          <a:chExt cx="40" cy="62"/>
                        </a:xfrm>
                      </p:grpSpPr>
                      <p:sp>
                        <p:nvSpPr>
                          <p:cNvPr id="16442" name="Oval 161"/>
                          <p:cNvSpPr>
                            <a:spLocks noChangeArrowheads="1"/>
                          </p:cNvSpPr>
                          <p:nvPr/>
                        </p:nvSpPr>
                        <p:spPr bwMode="auto">
                          <a:xfrm>
                            <a:off x="3735" y="3628"/>
                            <a:ext cx="40" cy="62"/>
                          </a:xfrm>
                          <a:prstGeom prst="ellipse">
                            <a:avLst/>
                          </a:prstGeom>
                          <a:solidFill>
                            <a:srgbClr val="000000"/>
                          </a:solidFill>
                          <a:ln w="6350">
                            <a:solidFill>
                              <a:srgbClr val="FFFFFF"/>
                            </a:solidFill>
                            <a:round/>
                            <a:headEnd/>
                            <a:tailEnd/>
                          </a:ln>
                        </p:spPr>
                        <p:txBody>
                          <a:bodyPr/>
                          <a:lstStyle/>
                          <a:p>
                            <a:endParaRPr lang="es-PE"/>
                          </a:p>
                        </p:txBody>
                      </p:sp>
                      <p:sp>
                        <p:nvSpPr>
                          <p:cNvPr id="16443" name="Oval 162"/>
                          <p:cNvSpPr>
                            <a:spLocks noChangeArrowheads="1"/>
                          </p:cNvSpPr>
                          <p:nvPr/>
                        </p:nvSpPr>
                        <p:spPr bwMode="auto">
                          <a:xfrm>
                            <a:off x="3743" y="3641"/>
                            <a:ext cx="23" cy="37"/>
                          </a:xfrm>
                          <a:prstGeom prst="ellipse">
                            <a:avLst/>
                          </a:prstGeom>
                          <a:solidFill>
                            <a:srgbClr val="000000"/>
                          </a:solidFill>
                          <a:ln w="6350">
                            <a:solidFill>
                              <a:srgbClr val="FFFFFF"/>
                            </a:solidFill>
                            <a:round/>
                            <a:headEnd/>
                            <a:tailEnd/>
                          </a:ln>
                        </p:spPr>
                        <p:txBody>
                          <a:bodyPr/>
                          <a:lstStyle/>
                          <a:p>
                            <a:endParaRPr lang="es-PE"/>
                          </a:p>
                        </p:txBody>
                      </p:sp>
                    </p:grpSp>
                  </p:grpSp>
                </p:grpSp>
              </p:grpSp>
              <p:sp>
                <p:nvSpPr>
                  <p:cNvPr id="16424" name="Rectangle 163"/>
                  <p:cNvSpPr>
                    <a:spLocks noChangeArrowheads="1"/>
                  </p:cNvSpPr>
                  <p:nvPr/>
                </p:nvSpPr>
                <p:spPr bwMode="auto">
                  <a:xfrm>
                    <a:off x="13566" y="8898"/>
                    <a:ext cx="1553" cy="895"/>
                  </a:xfrm>
                  <a:prstGeom prst="rect">
                    <a:avLst/>
                  </a:prstGeom>
                  <a:noFill/>
                  <a:ln w="9525">
                    <a:noFill/>
                    <a:miter lim="800000"/>
                    <a:headEnd/>
                    <a:tailEnd/>
                  </a:ln>
                </p:spPr>
                <p:txBody>
                  <a:bodyPr wrap="none" lIns="0" tIns="0" rIns="0" bIns="0">
                    <a:spAutoFit/>
                  </a:bodyPr>
                  <a:lstStyle/>
                  <a:p>
                    <a:pPr algn="ctr" eaLnBrk="0" hangingPunct="0"/>
                    <a:r>
                      <a:rPr lang="es-ES" sz="1200" b="1">
                        <a:solidFill>
                          <a:srgbClr val="000000"/>
                        </a:solidFill>
                        <a:latin typeface="Tahoma" charset="0"/>
                      </a:rPr>
                      <a:t>Parque</a:t>
                    </a:r>
                  </a:p>
                  <a:p>
                    <a:pPr algn="ctr" eaLnBrk="0" hangingPunct="0"/>
                    <a:r>
                      <a:rPr lang="es-ES" sz="1200" b="1">
                        <a:solidFill>
                          <a:srgbClr val="000000"/>
                        </a:solidFill>
                        <a:latin typeface="Tahoma" charset="0"/>
                      </a:rPr>
                      <a:t>Automotor</a:t>
                    </a:r>
                    <a:endParaRPr lang="es-ES" sz="1400" b="1">
                      <a:solidFill>
                        <a:srgbClr val="000000"/>
                      </a:solidFill>
                      <a:latin typeface="Tahoma" charset="0"/>
                    </a:endParaRPr>
                  </a:p>
                </p:txBody>
              </p:sp>
              <p:sp>
                <p:nvSpPr>
                  <p:cNvPr id="16425" name="Rectangle 164"/>
                  <p:cNvSpPr>
                    <a:spLocks noChangeArrowheads="1"/>
                  </p:cNvSpPr>
                  <p:nvPr/>
                </p:nvSpPr>
                <p:spPr bwMode="auto">
                  <a:xfrm>
                    <a:off x="11200" y="7100"/>
                    <a:ext cx="1112" cy="895"/>
                  </a:xfrm>
                  <a:prstGeom prst="rect">
                    <a:avLst/>
                  </a:prstGeom>
                  <a:noFill/>
                  <a:ln w="9525">
                    <a:noFill/>
                    <a:miter lim="800000"/>
                    <a:headEnd/>
                    <a:tailEnd/>
                  </a:ln>
                </p:spPr>
                <p:txBody>
                  <a:bodyPr wrap="none" lIns="0" tIns="0" rIns="0" bIns="0">
                    <a:spAutoFit/>
                  </a:bodyPr>
                  <a:lstStyle/>
                  <a:p>
                    <a:pPr algn="ctr" eaLnBrk="0" hangingPunct="0"/>
                    <a:r>
                      <a:rPr lang="es-ES" sz="1200" b="1">
                        <a:solidFill>
                          <a:srgbClr val="000000"/>
                        </a:solidFill>
                        <a:latin typeface="Tahoma" charset="0"/>
                      </a:rPr>
                      <a:t>Grifos y</a:t>
                    </a:r>
                  </a:p>
                  <a:p>
                    <a:pPr algn="ctr" eaLnBrk="0" hangingPunct="0"/>
                    <a:r>
                      <a:rPr lang="es-ES" sz="1200" b="1">
                        <a:solidFill>
                          <a:srgbClr val="000000"/>
                        </a:solidFill>
                        <a:latin typeface="Tahoma" charset="0"/>
                      </a:rPr>
                      <a:t>EESS</a:t>
                    </a:r>
                  </a:p>
                </p:txBody>
              </p:sp>
              <p:pic>
                <p:nvPicPr>
                  <p:cNvPr id="16426" name="Picture 165"/>
                  <p:cNvPicPr>
                    <a:picLocks noChangeAspect="1" noChangeArrowheads="1"/>
                  </p:cNvPicPr>
                  <p:nvPr/>
                </p:nvPicPr>
                <p:blipFill>
                  <a:blip r:embed="rId10"/>
                  <a:srcRect/>
                  <a:stretch>
                    <a:fillRect/>
                  </a:stretch>
                </p:blipFill>
                <p:spPr bwMode="auto">
                  <a:xfrm>
                    <a:off x="11318" y="7821"/>
                    <a:ext cx="1287" cy="1181"/>
                  </a:xfrm>
                  <a:prstGeom prst="rect">
                    <a:avLst/>
                  </a:prstGeom>
                  <a:noFill/>
                  <a:ln w="9525">
                    <a:noFill/>
                    <a:miter lim="800000"/>
                    <a:headEnd/>
                    <a:tailEnd/>
                  </a:ln>
                </p:spPr>
              </p:pic>
              <p:sp>
                <p:nvSpPr>
                  <p:cNvPr id="16427" name="Rectangle 166"/>
                  <p:cNvSpPr>
                    <a:spLocks noChangeArrowheads="1"/>
                  </p:cNvSpPr>
                  <p:nvPr/>
                </p:nvSpPr>
                <p:spPr bwMode="auto">
                  <a:xfrm>
                    <a:off x="9338" y="7462"/>
                    <a:ext cx="1241" cy="447"/>
                  </a:xfrm>
                  <a:prstGeom prst="rect">
                    <a:avLst/>
                  </a:prstGeom>
                  <a:noFill/>
                  <a:ln w="9525">
                    <a:noFill/>
                    <a:miter lim="800000"/>
                    <a:headEnd/>
                    <a:tailEnd/>
                  </a:ln>
                </p:spPr>
                <p:txBody>
                  <a:bodyPr wrap="none" lIns="0" tIns="0" rIns="0" bIns="0">
                    <a:spAutoFit/>
                  </a:bodyPr>
                  <a:lstStyle/>
                  <a:p>
                    <a:pPr eaLnBrk="0" hangingPunct="0"/>
                    <a:r>
                      <a:rPr lang="es-ES" sz="1200" b="1">
                        <a:solidFill>
                          <a:srgbClr val="000000"/>
                        </a:solidFill>
                        <a:latin typeface="Tahoma" charset="0"/>
                      </a:rPr>
                      <a:t>Gasohol </a:t>
                    </a:r>
                  </a:p>
                </p:txBody>
              </p:sp>
              <p:sp>
                <p:nvSpPr>
                  <p:cNvPr id="16428" name="Line 167"/>
                  <p:cNvSpPr>
                    <a:spLocks noChangeShapeType="1"/>
                  </p:cNvSpPr>
                  <p:nvPr/>
                </p:nvSpPr>
                <p:spPr bwMode="auto">
                  <a:xfrm>
                    <a:off x="8798" y="8721"/>
                    <a:ext cx="2520" cy="0"/>
                  </a:xfrm>
                  <a:prstGeom prst="line">
                    <a:avLst/>
                  </a:prstGeom>
                  <a:noFill/>
                  <a:ln w="28575">
                    <a:solidFill>
                      <a:srgbClr val="000000"/>
                    </a:solidFill>
                    <a:round/>
                    <a:headEnd/>
                    <a:tailEnd type="triangle" w="med" len="med"/>
                  </a:ln>
                </p:spPr>
                <p:txBody>
                  <a:bodyPr/>
                  <a:lstStyle/>
                  <a:p>
                    <a:endParaRPr lang="es-ES"/>
                  </a:p>
                </p:txBody>
              </p:sp>
              <p:pic>
                <p:nvPicPr>
                  <p:cNvPr id="16429" name="Picture 168"/>
                  <p:cNvPicPr>
                    <a:picLocks noChangeAspect="1" noChangeArrowheads="1"/>
                  </p:cNvPicPr>
                  <p:nvPr/>
                </p:nvPicPr>
                <p:blipFill>
                  <a:blip r:embed="rId4"/>
                  <a:srcRect/>
                  <a:stretch>
                    <a:fillRect/>
                  </a:stretch>
                </p:blipFill>
                <p:spPr bwMode="auto">
                  <a:xfrm>
                    <a:off x="9158" y="7821"/>
                    <a:ext cx="1634" cy="788"/>
                  </a:xfrm>
                  <a:prstGeom prst="rect">
                    <a:avLst/>
                  </a:prstGeom>
                  <a:solidFill>
                    <a:srgbClr val="00FFFF"/>
                  </a:solidFill>
                  <a:ln w="9525">
                    <a:noFill/>
                    <a:miter lim="800000"/>
                    <a:headEnd/>
                    <a:tailEnd/>
                  </a:ln>
                </p:spPr>
              </p:pic>
              <p:sp>
                <p:nvSpPr>
                  <p:cNvPr id="16430" name="Line 169"/>
                  <p:cNvSpPr>
                    <a:spLocks noChangeShapeType="1"/>
                  </p:cNvSpPr>
                  <p:nvPr/>
                </p:nvSpPr>
                <p:spPr bwMode="auto">
                  <a:xfrm>
                    <a:off x="12401" y="8361"/>
                    <a:ext cx="900" cy="0"/>
                  </a:xfrm>
                  <a:prstGeom prst="line">
                    <a:avLst/>
                  </a:prstGeom>
                  <a:noFill/>
                  <a:ln w="28575">
                    <a:solidFill>
                      <a:srgbClr val="000000"/>
                    </a:solidFill>
                    <a:round/>
                    <a:headEnd/>
                    <a:tailEnd type="triangle" w="med" len="med"/>
                  </a:ln>
                </p:spPr>
                <p:txBody>
                  <a:bodyPr/>
                  <a:lstStyle/>
                  <a:p>
                    <a:endParaRPr lang="es-ES"/>
                  </a:p>
                </p:txBody>
              </p:sp>
            </p:grpSp>
            <p:pic>
              <p:nvPicPr>
                <p:cNvPr id="16417" name="Picture 170"/>
                <p:cNvPicPr>
                  <a:picLocks noChangeAspect="1" noChangeArrowheads="1"/>
                </p:cNvPicPr>
                <p:nvPr/>
              </p:nvPicPr>
              <p:blipFill>
                <a:blip r:embed="rId3"/>
                <a:srcRect/>
                <a:stretch>
                  <a:fillRect/>
                </a:stretch>
              </p:blipFill>
              <p:spPr bwMode="auto">
                <a:xfrm>
                  <a:off x="1778" y="261"/>
                  <a:ext cx="1789" cy="1043"/>
                </a:xfrm>
                <a:prstGeom prst="rect">
                  <a:avLst/>
                </a:prstGeom>
                <a:noFill/>
                <a:ln w="9525">
                  <a:noFill/>
                  <a:miter lim="800000"/>
                  <a:headEnd/>
                  <a:tailEnd/>
                </a:ln>
              </p:spPr>
            </p:pic>
            <p:sp>
              <p:nvSpPr>
                <p:cNvPr id="16418" name="Line 171"/>
                <p:cNvSpPr>
                  <a:spLocks noChangeShapeType="1"/>
                </p:cNvSpPr>
                <p:nvPr/>
              </p:nvSpPr>
              <p:spPr bwMode="auto">
                <a:xfrm flipV="1">
                  <a:off x="2858" y="2781"/>
                  <a:ext cx="0" cy="900"/>
                </a:xfrm>
                <a:prstGeom prst="line">
                  <a:avLst/>
                </a:prstGeom>
                <a:noFill/>
                <a:ln w="28575">
                  <a:solidFill>
                    <a:srgbClr val="000000"/>
                  </a:solidFill>
                  <a:round/>
                  <a:headEnd/>
                  <a:tailEnd type="triangle" w="med" len="med"/>
                </a:ln>
              </p:spPr>
              <p:txBody>
                <a:bodyPr/>
                <a:lstStyle/>
                <a:p>
                  <a:endParaRPr lang="es-ES"/>
                </a:p>
              </p:txBody>
            </p:sp>
            <p:pic>
              <p:nvPicPr>
                <p:cNvPr id="16419" name="Picture 172"/>
                <p:cNvPicPr>
                  <a:picLocks noChangeAspect="1" noChangeArrowheads="1"/>
                </p:cNvPicPr>
                <p:nvPr/>
              </p:nvPicPr>
              <p:blipFill>
                <a:blip r:embed="rId4"/>
                <a:srcRect/>
                <a:stretch>
                  <a:fillRect/>
                </a:stretch>
              </p:blipFill>
              <p:spPr bwMode="auto">
                <a:xfrm>
                  <a:off x="3038" y="1881"/>
                  <a:ext cx="1634" cy="788"/>
                </a:xfrm>
                <a:prstGeom prst="rect">
                  <a:avLst/>
                </a:prstGeom>
                <a:solidFill>
                  <a:srgbClr val="00FFFF"/>
                </a:solidFill>
                <a:ln w="9525">
                  <a:noFill/>
                  <a:miter lim="800000"/>
                  <a:headEnd/>
                  <a:tailEnd/>
                </a:ln>
              </p:spPr>
            </p:pic>
            <p:sp>
              <p:nvSpPr>
                <p:cNvPr id="16420" name="Line 173"/>
                <p:cNvSpPr>
                  <a:spLocks noChangeShapeType="1"/>
                </p:cNvSpPr>
                <p:nvPr/>
              </p:nvSpPr>
              <p:spPr bwMode="auto">
                <a:xfrm flipV="1">
                  <a:off x="2318" y="1344"/>
                  <a:ext cx="0" cy="2340"/>
                </a:xfrm>
                <a:prstGeom prst="line">
                  <a:avLst/>
                </a:prstGeom>
                <a:noFill/>
                <a:ln w="28575">
                  <a:solidFill>
                    <a:srgbClr val="000000"/>
                  </a:solidFill>
                  <a:round/>
                  <a:headEnd/>
                  <a:tailEnd type="triangle" w="med" len="med"/>
                </a:ln>
              </p:spPr>
              <p:txBody>
                <a:bodyPr/>
                <a:lstStyle/>
                <a:p>
                  <a:endParaRPr lang="es-ES"/>
                </a:p>
              </p:txBody>
            </p:sp>
            <p:sp>
              <p:nvSpPr>
                <p:cNvPr id="16421" name="Rectangle 174"/>
                <p:cNvSpPr>
                  <a:spLocks noChangeArrowheads="1"/>
                </p:cNvSpPr>
                <p:nvPr/>
              </p:nvSpPr>
              <p:spPr bwMode="auto">
                <a:xfrm>
                  <a:off x="3187" y="1701"/>
                  <a:ext cx="1241" cy="448"/>
                </a:xfrm>
                <a:prstGeom prst="rect">
                  <a:avLst/>
                </a:prstGeom>
                <a:noFill/>
                <a:ln w="9525">
                  <a:noFill/>
                  <a:miter lim="800000"/>
                  <a:headEnd/>
                  <a:tailEnd/>
                </a:ln>
              </p:spPr>
              <p:txBody>
                <a:bodyPr wrap="none" lIns="0" tIns="0" rIns="0" bIns="0">
                  <a:spAutoFit/>
                </a:bodyPr>
                <a:lstStyle/>
                <a:p>
                  <a:pPr eaLnBrk="0" hangingPunct="0"/>
                  <a:r>
                    <a:rPr lang="es-ES" sz="1200" b="1">
                      <a:solidFill>
                        <a:srgbClr val="000000"/>
                      </a:solidFill>
                      <a:latin typeface="Tahoma" charset="0"/>
                    </a:rPr>
                    <a:t>Gasohol </a:t>
                  </a:r>
                </a:p>
              </p:txBody>
            </p:sp>
            <p:sp>
              <p:nvSpPr>
                <p:cNvPr id="16422" name="Line 175"/>
                <p:cNvSpPr>
                  <a:spLocks noChangeShapeType="1"/>
                </p:cNvSpPr>
                <p:nvPr/>
              </p:nvSpPr>
              <p:spPr bwMode="auto">
                <a:xfrm>
                  <a:off x="6278" y="2601"/>
                  <a:ext cx="900" cy="0"/>
                </a:xfrm>
                <a:prstGeom prst="line">
                  <a:avLst/>
                </a:prstGeom>
                <a:noFill/>
                <a:ln w="28575">
                  <a:solidFill>
                    <a:srgbClr val="000000"/>
                  </a:solidFill>
                  <a:round/>
                  <a:headEnd/>
                  <a:tailEnd type="triangle" w="med" len="med"/>
                </a:ln>
              </p:spPr>
              <p:txBody>
                <a:bodyPr/>
                <a:lstStyle/>
                <a:p>
                  <a:endParaRPr lang="es-ES"/>
                </a:p>
              </p:txBody>
            </p:sp>
          </p:grpSp>
        </p:grpSp>
        <p:sp>
          <p:nvSpPr>
            <p:cNvPr id="16389" name="Text Box 176"/>
            <p:cNvSpPr txBox="1">
              <a:spLocks noChangeArrowheads="1"/>
            </p:cNvSpPr>
            <p:nvPr/>
          </p:nvSpPr>
          <p:spPr bwMode="auto">
            <a:xfrm>
              <a:off x="3935" y="261"/>
              <a:ext cx="2340" cy="900"/>
            </a:xfrm>
            <a:prstGeom prst="rect">
              <a:avLst/>
            </a:prstGeom>
            <a:noFill/>
            <a:ln w="9525">
              <a:noFill/>
              <a:miter lim="800000"/>
              <a:headEnd/>
              <a:tailEnd/>
            </a:ln>
          </p:spPr>
          <p:txBody>
            <a:bodyPr/>
            <a:lstStyle/>
            <a:p>
              <a:pPr eaLnBrk="0" hangingPunct="0"/>
              <a:r>
                <a:rPr lang="es-ES" sz="1000" b="1">
                  <a:latin typeface="Tahoma" charset="0"/>
                </a:rPr>
                <a:t>Consumidores</a:t>
              </a:r>
            </a:p>
            <a:p>
              <a:pPr eaLnBrk="0" hangingPunct="0"/>
              <a:r>
                <a:rPr lang="es-ES" sz="1000" b="1">
                  <a:latin typeface="Tahoma" charset="0"/>
                </a:rPr>
                <a:t>Directos</a:t>
              </a:r>
              <a:endParaRPr lang="es-ES" sz="1200">
                <a:latin typeface="Times New Roman" pitchFamily="18" charset="0"/>
              </a:endParaRPr>
            </a:p>
          </p:txBody>
        </p:sp>
        <p:sp>
          <p:nvSpPr>
            <p:cNvPr id="16390" name="Text Box 177"/>
            <p:cNvSpPr txBox="1">
              <a:spLocks noChangeArrowheads="1"/>
            </p:cNvSpPr>
            <p:nvPr/>
          </p:nvSpPr>
          <p:spPr bwMode="auto">
            <a:xfrm>
              <a:off x="1778" y="4401"/>
              <a:ext cx="1800" cy="540"/>
            </a:xfrm>
            <a:prstGeom prst="rect">
              <a:avLst/>
            </a:prstGeom>
            <a:noFill/>
            <a:ln w="9525">
              <a:noFill/>
              <a:miter lim="800000"/>
              <a:headEnd/>
              <a:tailEnd/>
            </a:ln>
          </p:spPr>
          <p:txBody>
            <a:bodyPr/>
            <a:lstStyle/>
            <a:p>
              <a:pPr eaLnBrk="0" hangingPunct="0"/>
              <a:r>
                <a:rPr lang="es-ES" sz="1200" b="1">
                  <a:solidFill>
                    <a:srgbClr val="FFFFFF"/>
                  </a:solidFill>
                  <a:latin typeface="Times New Roman" pitchFamily="18" charset="0"/>
                </a:rPr>
                <a:t>DMAY</a:t>
              </a:r>
            </a:p>
          </p:txBody>
        </p:sp>
        <p:sp>
          <p:nvSpPr>
            <p:cNvPr id="16391" name="Text Box 178"/>
            <p:cNvSpPr txBox="1">
              <a:spLocks noChangeArrowheads="1"/>
            </p:cNvSpPr>
            <p:nvPr/>
          </p:nvSpPr>
          <p:spPr bwMode="auto">
            <a:xfrm>
              <a:off x="7208" y="7726"/>
              <a:ext cx="1800" cy="540"/>
            </a:xfrm>
            <a:prstGeom prst="rect">
              <a:avLst/>
            </a:prstGeom>
            <a:noFill/>
            <a:ln w="9525">
              <a:noFill/>
              <a:miter lim="800000"/>
              <a:headEnd/>
              <a:tailEnd/>
            </a:ln>
          </p:spPr>
          <p:txBody>
            <a:bodyPr/>
            <a:lstStyle/>
            <a:p>
              <a:pPr eaLnBrk="0" hangingPunct="0"/>
              <a:r>
                <a:rPr lang="es-ES" sz="1200" b="1">
                  <a:solidFill>
                    <a:srgbClr val="FFFFFF"/>
                  </a:solidFill>
                  <a:latin typeface="Times New Roman" pitchFamily="18" charset="0"/>
                </a:rPr>
                <a:t>DMAY</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3 CuadroTexto"/>
          <p:cNvSpPr txBox="1">
            <a:spLocks noChangeArrowheads="1"/>
          </p:cNvSpPr>
          <p:nvPr/>
        </p:nvSpPr>
        <p:spPr bwMode="auto">
          <a:xfrm>
            <a:off x="714348" y="214290"/>
            <a:ext cx="7572375" cy="120032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algn="ctr"/>
            <a:r>
              <a:rPr lang="es-ES" sz="2400" b="1" dirty="0" smtClean="0">
                <a:solidFill>
                  <a:srgbClr val="002060"/>
                </a:solidFill>
              </a:rPr>
              <a:t>ANÁLISIS DE COMBUSTIBLES  LÍQUIDOS Y GASEOSOS EXISTENTES EN EL MERCADO LOCAL, NACIONAL E INTERNACIONAL.</a:t>
            </a:r>
            <a:endParaRPr lang="es-ES" sz="2400" b="1" dirty="0">
              <a:solidFill>
                <a:srgbClr val="002060"/>
              </a:solidFill>
              <a:latin typeface="Constantia" pitchFamily="18" charset="0"/>
            </a:endParaRPr>
          </a:p>
        </p:txBody>
      </p:sp>
      <p:sp>
        <p:nvSpPr>
          <p:cNvPr id="2" name="1 Marcador de fecha"/>
          <p:cNvSpPr>
            <a:spLocks noGrp="1"/>
          </p:cNvSpPr>
          <p:nvPr>
            <p:ph type="dt" sz="half" idx="10"/>
          </p:nvPr>
        </p:nvSpPr>
        <p:spPr/>
        <p:txBody>
          <a:bodyPr/>
          <a:lstStyle/>
          <a:p>
            <a:pPr>
              <a:defRPr/>
            </a:pPr>
            <a:fld id="{B3575E33-7EDD-462C-95A5-CF76A3D1CF64}" type="datetime1">
              <a:rPr lang="es-ES" smtClean="0"/>
              <a:pPr>
                <a:defRPr/>
              </a:pPr>
              <a:t>21/05/2012</a:t>
            </a:fld>
            <a:endParaRPr lang="es-ES"/>
          </a:p>
        </p:txBody>
      </p:sp>
      <p:sp>
        <p:nvSpPr>
          <p:cNvPr id="3" name="2 Marcador de pie de página"/>
          <p:cNvSpPr>
            <a:spLocks noGrp="1"/>
          </p:cNvSpPr>
          <p:nvPr>
            <p:ph type="ftr" sz="quarter" idx="11"/>
          </p:nvPr>
        </p:nvSpPr>
        <p:spPr/>
        <p:txBody>
          <a:bodyPr/>
          <a:lstStyle/>
          <a:p>
            <a:pPr>
              <a:defRPr/>
            </a:pPr>
            <a:r>
              <a:rPr lang="es-ES" smtClean="0"/>
              <a:t>Ing. Juan J. NINA CHARAJA</a:t>
            </a:r>
            <a:endParaRPr lang="es-ES"/>
          </a:p>
        </p:txBody>
      </p:sp>
      <p:pic>
        <p:nvPicPr>
          <p:cNvPr id="1026" name="Picture 2"/>
          <p:cNvPicPr>
            <a:picLocks noChangeAspect="1" noChangeArrowheads="1"/>
          </p:cNvPicPr>
          <p:nvPr/>
        </p:nvPicPr>
        <p:blipFill>
          <a:blip r:embed="rId2"/>
          <a:srcRect/>
          <a:stretch>
            <a:fillRect/>
          </a:stretch>
        </p:blipFill>
        <p:spPr bwMode="auto">
          <a:xfrm>
            <a:off x="354890" y="1928802"/>
            <a:ext cx="8534006" cy="37862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4294967295"/>
          </p:nvPr>
        </p:nvSpPr>
        <p:spPr>
          <a:xfrm>
            <a:off x="250825" y="1125538"/>
            <a:ext cx="8893175" cy="5111750"/>
          </a:xfrm>
        </p:spPr>
        <p:txBody>
          <a:bodyPr/>
          <a:lstStyle/>
          <a:p>
            <a:pPr>
              <a:lnSpc>
                <a:spcPct val="80000"/>
              </a:lnSpc>
            </a:pPr>
            <a:endParaRPr lang="es-ES" sz="900" smtClean="0"/>
          </a:p>
          <a:p>
            <a:pPr>
              <a:lnSpc>
                <a:spcPct val="80000"/>
              </a:lnSpc>
              <a:buFontTx/>
              <a:buNone/>
            </a:pPr>
            <a:r>
              <a:rPr lang="es-ES" sz="2000" smtClean="0">
                <a:solidFill>
                  <a:srgbClr val="0000FF"/>
                </a:solidFill>
              </a:rPr>
              <a:t>Potenciales Ventajas y Costos de los Biocombustibles</a:t>
            </a:r>
          </a:p>
          <a:p>
            <a:pPr>
              <a:lnSpc>
                <a:spcPct val="80000"/>
              </a:lnSpc>
              <a:buFontTx/>
              <a:buNone/>
            </a:pPr>
            <a:endParaRPr lang="es-PE" sz="2000" smtClean="0">
              <a:solidFill>
                <a:srgbClr val="0000FF"/>
              </a:solidFill>
            </a:endParaRPr>
          </a:p>
          <a:p>
            <a:pPr>
              <a:lnSpc>
                <a:spcPct val="80000"/>
              </a:lnSpc>
              <a:buFontTx/>
              <a:buNone/>
            </a:pPr>
            <a:r>
              <a:rPr lang="es-PE" sz="1800" smtClean="0">
                <a:solidFill>
                  <a:srgbClr val="0000FF"/>
                </a:solidFill>
              </a:rPr>
              <a:t>Ambientales</a:t>
            </a:r>
          </a:p>
          <a:p>
            <a:pPr>
              <a:lnSpc>
                <a:spcPct val="80000"/>
              </a:lnSpc>
              <a:buFontTx/>
              <a:buNone/>
            </a:pPr>
            <a:endParaRPr lang="es-ES" sz="1800" smtClean="0">
              <a:solidFill>
                <a:srgbClr val="0000FF"/>
              </a:solidFill>
            </a:endParaRPr>
          </a:p>
          <a:p>
            <a:pPr algn="just">
              <a:lnSpc>
                <a:spcPct val="80000"/>
              </a:lnSpc>
            </a:pPr>
            <a:r>
              <a:rPr lang="es-ES" sz="1800" smtClean="0"/>
              <a:t>Los biocombustibles reducen el volumen total de CO2 que se emite en la atmósfera.</a:t>
            </a:r>
          </a:p>
          <a:p>
            <a:pPr algn="just">
              <a:lnSpc>
                <a:spcPct val="80000"/>
              </a:lnSpc>
              <a:buFontTx/>
              <a:buNone/>
            </a:pPr>
            <a:endParaRPr lang="es-ES" sz="1800" smtClean="0"/>
          </a:p>
          <a:p>
            <a:pPr algn="just">
              <a:lnSpc>
                <a:spcPct val="80000"/>
              </a:lnSpc>
            </a:pPr>
            <a:r>
              <a:rPr lang="es-ES" sz="1800" smtClean="0"/>
              <a:t>Los biocombustibles son a menudo mezclados con otros combustibles en pequeñas proporciones, proporcionando una reducción útil pero limitada de gases de efecto invernadero.</a:t>
            </a:r>
          </a:p>
          <a:p>
            <a:pPr>
              <a:lnSpc>
                <a:spcPct val="80000"/>
              </a:lnSpc>
            </a:pPr>
            <a:endParaRPr lang="es-ES" sz="20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p:txBody>
          <a:bodyPr/>
          <a:lstStyle/>
          <a:p>
            <a:pPr>
              <a:lnSpc>
                <a:spcPct val="80000"/>
              </a:lnSpc>
              <a:buFontTx/>
              <a:buNone/>
            </a:pPr>
            <a:r>
              <a:rPr lang="es-ES" sz="2000" smtClean="0">
                <a:solidFill>
                  <a:srgbClr val="0000FF"/>
                </a:solidFill>
              </a:rPr>
              <a:t>Potenciales Ventajas y Costos de los Biocombustibles - Continuación</a:t>
            </a:r>
          </a:p>
          <a:p>
            <a:pPr>
              <a:lnSpc>
                <a:spcPct val="80000"/>
              </a:lnSpc>
              <a:buFontTx/>
              <a:buNone/>
            </a:pPr>
            <a:endParaRPr lang="es-PE" sz="2000" smtClean="0">
              <a:solidFill>
                <a:srgbClr val="0000FF"/>
              </a:solidFill>
            </a:endParaRPr>
          </a:p>
          <a:p>
            <a:pPr algn="just">
              <a:lnSpc>
                <a:spcPct val="80000"/>
              </a:lnSpc>
              <a:buFontTx/>
              <a:buNone/>
            </a:pPr>
            <a:r>
              <a:rPr lang="es-PE" sz="1800" smtClean="0">
                <a:solidFill>
                  <a:srgbClr val="0000FF"/>
                </a:solidFill>
              </a:rPr>
              <a:t>Diversificación matriz energética</a:t>
            </a:r>
            <a:endParaRPr lang="es-ES" sz="1800" smtClean="0">
              <a:solidFill>
                <a:srgbClr val="0000FF"/>
              </a:solidFill>
            </a:endParaRPr>
          </a:p>
          <a:p>
            <a:pPr algn="just"/>
            <a:r>
              <a:rPr lang="es-PE" sz="1800" smtClean="0"/>
              <a:t>Modificar la actual matriz energética del Perú mediante el desarrollo sostenible de las fuentes renovables de energía: hidroenergía, energía geotérmica, eólica, solar y </a:t>
            </a:r>
            <a:r>
              <a:rPr lang="es-PE" sz="1800" b="1" smtClean="0"/>
              <a:t>Biocombustibles.</a:t>
            </a:r>
            <a:endParaRPr lang="es-ES" sz="1800" smtClean="0"/>
          </a:p>
          <a:p>
            <a:pPr algn="just">
              <a:lnSpc>
                <a:spcPct val="80000"/>
              </a:lnSpc>
              <a:buFontTx/>
              <a:buNone/>
            </a:pPr>
            <a:endParaRPr lang="es-ES" sz="1800" smtClean="0"/>
          </a:p>
          <a:p>
            <a:pPr algn="just">
              <a:lnSpc>
                <a:spcPct val="80000"/>
              </a:lnSpc>
              <a:buFontTx/>
              <a:buNone/>
            </a:pPr>
            <a:r>
              <a:rPr lang="es-PE" sz="1800" smtClean="0">
                <a:solidFill>
                  <a:srgbClr val="0000FF"/>
                </a:solidFill>
              </a:rPr>
              <a:t>Inversiones</a:t>
            </a:r>
            <a:endParaRPr lang="es-ES" sz="1800" smtClean="0">
              <a:solidFill>
                <a:srgbClr val="0000FF"/>
              </a:solidFill>
            </a:endParaRPr>
          </a:p>
          <a:p>
            <a:pPr algn="just">
              <a:lnSpc>
                <a:spcPct val="80000"/>
              </a:lnSpc>
            </a:pPr>
            <a:r>
              <a:rPr lang="es-ES" sz="1800" smtClean="0"/>
              <a:t>Este sector puede favorecer el flujo de recursos a países en desarrollo y una implementación exitosa de proyectos que traería consigo además transferencia de tecnología. Adicionalmente puede mejorar el ingreso de la población de las áreas rurales que producen la materia prima básica, mediante creación de empleos y por los mayores precios de sus productos ante la creciente demanda de insumos para los biocombustibles. </a:t>
            </a:r>
          </a:p>
          <a:p>
            <a:pPr>
              <a:lnSpc>
                <a:spcPct val="80000"/>
              </a:lnSpc>
              <a:buFontTx/>
              <a:buNone/>
            </a:pPr>
            <a:endParaRPr lang="es-ES" sz="20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p:txBody>
          <a:bodyPr/>
          <a:lstStyle/>
          <a:p>
            <a:pPr>
              <a:lnSpc>
                <a:spcPct val="80000"/>
              </a:lnSpc>
              <a:buFontTx/>
              <a:buNone/>
            </a:pPr>
            <a:r>
              <a:rPr lang="es-ES" sz="2000" smtClean="0">
                <a:solidFill>
                  <a:srgbClr val="0000FF"/>
                </a:solidFill>
              </a:rPr>
              <a:t>Potenciales Ventajas y Costos de los Biocombustibles – Continuación</a:t>
            </a:r>
          </a:p>
          <a:p>
            <a:pPr>
              <a:lnSpc>
                <a:spcPct val="80000"/>
              </a:lnSpc>
              <a:buFontTx/>
              <a:buNone/>
            </a:pPr>
            <a:endParaRPr lang="es-PE" sz="2000" smtClean="0">
              <a:solidFill>
                <a:srgbClr val="0000FF"/>
              </a:solidFill>
            </a:endParaRPr>
          </a:p>
          <a:p>
            <a:pPr>
              <a:lnSpc>
                <a:spcPct val="80000"/>
              </a:lnSpc>
              <a:buFontTx/>
              <a:buNone/>
            </a:pPr>
            <a:r>
              <a:rPr lang="es-PE" sz="1800" smtClean="0">
                <a:solidFill>
                  <a:srgbClr val="0000FF"/>
                </a:solidFill>
              </a:rPr>
              <a:t>Desventajas o potenciales costos</a:t>
            </a:r>
          </a:p>
          <a:p>
            <a:pPr>
              <a:lnSpc>
                <a:spcPct val="80000"/>
              </a:lnSpc>
            </a:pPr>
            <a:r>
              <a:rPr lang="es-ES" sz="1800" smtClean="0"/>
              <a:t>Elevación de precios de los alimentos que sirven como materia prima de los biocombustibles.</a:t>
            </a:r>
          </a:p>
          <a:p>
            <a:pPr>
              <a:lnSpc>
                <a:spcPct val="80000"/>
              </a:lnSpc>
              <a:buFontTx/>
              <a:buNone/>
            </a:pPr>
            <a:endParaRPr lang="es-ES" sz="1800" smtClean="0"/>
          </a:p>
          <a:p>
            <a:pPr>
              <a:lnSpc>
                <a:spcPct val="80000"/>
              </a:lnSpc>
            </a:pPr>
            <a:r>
              <a:rPr lang="es-ES" sz="1800" smtClean="0"/>
              <a:t>Elevación de precio de tierras aptas para cultivo.</a:t>
            </a:r>
          </a:p>
          <a:p>
            <a:pPr>
              <a:lnSpc>
                <a:spcPct val="80000"/>
              </a:lnSpc>
              <a:buFontTx/>
              <a:buNone/>
            </a:pPr>
            <a:endParaRPr lang="es-ES" sz="1800" smtClean="0"/>
          </a:p>
          <a:p>
            <a:pPr algn="just">
              <a:lnSpc>
                <a:spcPct val="80000"/>
              </a:lnSpc>
            </a:pPr>
            <a:r>
              <a:rPr lang="es-ES" sz="1800" smtClean="0"/>
              <a:t>Posible incremento de emisiones contaminantes y otros impactos medioambientales derivados de la mayor demanda de fertilizantes, monocultivos y deforestación.</a:t>
            </a:r>
          </a:p>
          <a:p>
            <a:pPr algn="just">
              <a:lnSpc>
                <a:spcPct val="80000"/>
              </a:lnSpc>
            </a:pPr>
            <a:endParaRPr lang="es-ES" sz="1800" smtClean="0"/>
          </a:p>
          <a:p>
            <a:pPr algn="just">
              <a:lnSpc>
                <a:spcPct val="80000"/>
              </a:lnSpc>
            </a:pPr>
            <a:r>
              <a:rPr lang="es-PE" sz="1800" smtClean="0"/>
              <a:t>Costo por el requerimiento de modificaciones y/o mantenimiento en el sistema de combustibles de los vehículos.</a:t>
            </a:r>
            <a:endParaRPr lang="es-ES" sz="18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142984"/>
            <a:ext cx="8229600" cy="3857652"/>
          </a:xfrm>
          <a:solidFill>
            <a:schemeClr val="bg2"/>
          </a:solidFill>
          <a:ln>
            <a:solidFill>
              <a:srgbClr val="FF0000"/>
            </a:solidFill>
          </a:ln>
        </p:spPr>
        <p:txBody>
          <a:bodyPr/>
          <a:lstStyle/>
          <a:p>
            <a:pPr algn="ctr"/>
            <a:r>
              <a:rPr lang="es-ES" sz="7200" b="1" dirty="0" smtClean="0">
                <a:solidFill>
                  <a:srgbClr val="FFFF00"/>
                </a:solidFill>
                <a:latin typeface="+mn-lt"/>
              </a:rPr>
              <a:t>COMBUSTIBLES </a:t>
            </a:r>
            <a:br>
              <a:rPr lang="es-ES" sz="7200" b="1" dirty="0" smtClean="0">
                <a:solidFill>
                  <a:srgbClr val="FFFF00"/>
                </a:solidFill>
                <a:latin typeface="+mn-lt"/>
              </a:rPr>
            </a:br>
            <a:r>
              <a:rPr lang="es-ES" sz="7200" b="1" dirty="0" smtClean="0">
                <a:solidFill>
                  <a:srgbClr val="FFFF00"/>
                </a:solidFill>
                <a:latin typeface="+mn-lt"/>
              </a:rPr>
              <a:t/>
            </a:r>
            <a:br>
              <a:rPr lang="es-ES" sz="7200" b="1" dirty="0" smtClean="0">
                <a:solidFill>
                  <a:srgbClr val="FFFF00"/>
                </a:solidFill>
                <a:latin typeface="+mn-lt"/>
              </a:rPr>
            </a:br>
            <a:r>
              <a:rPr lang="es-ES" sz="7200" b="1" dirty="0" smtClean="0">
                <a:solidFill>
                  <a:srgbClr val="FFFF00"/>
                </a:solidFill>
                <a:latin typeface="+mn-lt"/>
              </a:rPr>
              <a:t>GASEOSOS</a:t>
            </a:r>
            <a:endParaRPr lang="es-ES" sz="7200" b="1" dirty="0">
              <a:solidFill>
                <a:srgbClr val="FFFF00"/>
              </a:solidFill>
              <a:latin typeface="+mn-lt"/>
            </a:endParaRPr>
          </a:p>
        </p:txBody>
      </p:sp>
      <p:sp>
        <p:nvSpPr>
          <p:cNvPr id="4" name="3 Marcador de fecha"/>
          <p:cNvSpPr>
            <a:spLocks noGrp="1"/>
          </p:cNvSpPr>
          <p:nvPr>
            <p:ph type="dt" sz="half" idx="10"/>
          </p:nvPr>
        </p:nvSpPr>
        <p:spPr/>
        <p:txBody>
          <a:bodyPr/>
          <a:lstStyle/>
          <a:p>
            <a:pPr>
              <a:defRPr/>
            </a:pPr>
            <a:fld id="{520B7693-65DA-459F-A833-C3D0FBB653B9}" type="datetime1">
              <a:rPr lang="es-ES" smtClean="0"/>
              <a:pPr>
                <a:defRPr/>
              </a:pPr>
              <a:t>21/05/2012</a:t>
            </a:fld>
            <a:endParaRPr lang="es-ES"/>
          </a:p>
        </p:txBody>
      </p:sp>
      <p:sp>
        <p:nvSpPr>
          <p:cNvPr id="5" name="4 Marcador de pie de página"/>
          <p:cNvSpPr>
            <a:spLocks noGrp="1"/>
          </p:cNvSpPr>
          <p:nvPr>
            <p:ph type="ftr" sz="quarter" idx="11"/>
          </p:nvPr>
        </p:nvSpPr>
        <p:spPr/>
        <p:txBody>
          <a:bodyPr/>
          <a:lstStyle/>
          <a:p>
            <a:pPr>
              <a:defRPr/>
            </a:pPr>
            <a:r>
              <a:rPr lang="es-ES" smtClean="0"/>
              <a:t>Ing. Juan J. NINA CHARAJA</a:t>
            </a:r>
            <a:endParaRPr lang="es-E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71414"/>
            <a:ext cx="8229600" cy="847742"/>
          </a:xfr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s-ES" b="1" dirty="0" smtClean="0">
                <a:solidFill>
                  <a:srgbClr val="C00000"/>
                </a:solidFill>
              </a:rPr>
              <a:t>GLP</a:t>
            </a:r>
            <a:endParaRPr lang="es-ES" b="1" dirty="0">
              <a:solidFill>
                <a:srgbClr val="C00000"/>
              </a:solidFill>
            </a:endParaRPr>
          </a:p>
        </p:txBody>
      </p:sp>
      <p:sp>
        <p:nvSpPr>
          <p:cNvPr id="3073" name="Rectangle 1"/>
          <p:cNvSpPr>
            <a:spLocks noChangeArrowheads="1"/>
          </p:cNvSpPr>
          <p:nvPr/>
        </p:nvSpPr>
        <p:spPr bwMode="auto">
          <a:xfrm>
            <a:off x="0" y="1000108"/>
            <a:ext cx="9144000" cy="5755422"/>
          </a:xfrm>
          <a:prstGeom prst="rect">
            <a:avLst/>
          </a:prstGeom>
          <a:solidFill>
            <a:schemeClr val="tx1">
              <a:lumMod val="85000"/>
            </a:schemeClr>
          </a:solidFill>
          <a:ln>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s-PE" sz="2400" b="1" i="0" u="none" strike="noStrike" cap="none" normalizeH="0" baseline="0" dirty="0" smtClean="0">
                <a:ln>
                  <a:noFill/>
                </a:ln>
                <a:solidFill>
                  <a:schemeClr val="bg1"/>
                </a:solidFill>
                <a:effectLst/>
                <a:latin typeface="Calibri"/>
                <a:ea typeface="Calibri" pitchFamily="34" charset="0"/>
                <a:cs typeface="Arial" pitchFamily="34" charset="0"/>
              </a:rPr>
              <a:t>¿</a:t>
            </a:r>
            <a:r>
              <a:rPr kumimoji="0" lang="es-PE" sz="2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QUE ES EL GLP?  </a:t>
            </a:r>
            <a:endParaRPr kumimoji="0" lang="es-ES" sz="1400" b="0" i="0" u="none" strike="noStrike" cap="none" normalizeH="0" baseline="0" dirty="0" smtClean="0">
              <a:ln>
                <a:noFill/>
              </a:ln>
              <a:solidFill>
                <a:schemeClr val="bg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GLP: Gas licuado de petr</a:t>
            </a:r>
            <a:r>
              <a:rPr kumimoji="0" lang="es-ES" sz="1600" b="0" i="0" u="none" strike="noStrike" cap="none" normalizeH="0" baseline="0" dirty="0" smtClean="0">
                <a:ln>
                  <a:noFill/>
                </a:ln>
                <a:solidFill>
                  <a:schemeClr val="bg1"/>
                </a:solidFill>
                <a:effectLst/>
                <a:latin typeface="Calibri"/>
                <a:ea typeface="Calibri" pitchFamily="34" charset="0"/>
                <a:cs typeface="Arial" pitchFamily="34" charset="0"/>
              </a:rPr>
              <a:t>ó</a:t>
            </a:r>
            <a:r>
              <a:rPr kumimoji="0" lang="es-ES"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leo  Propano  C3H8   aprox.  60%</a:t>
            </a:r>
            <a:endParaRPr kumimoji="0" lang="es-ES" sz="1400" b="0" i="0" u="none" strike="noStrike" cap="none" normalizeH="0" baseline="0" dirty="0" smtClean="0">
              <a:ln>
                <a:noFill/>
              </a:ln>
              <a:solidFill>
                <a:schemeClr val="bg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s-ES"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Butano   C4 H10  aprox. 40%</a:t>
            </a:r>
            <a:endParaRPr kumimoji="0" lang="es-ES" sz="1400" b="0" i="0" u="none" strike="noStrike" cap="none" normalizeH="0" baseline="0" dirty="0" smtClean="0">
              <a:ln>
                <a:noFill/>
              </a:ln>
              <a:solidFill>
                <a:schemeClr val="bg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Esta proporci</a:t>
            </a:r>
            <a:r>
              <a:rPr kumimoji="0" lang="es-ES" sz="1600" b="0" i="0" u="none" strike="noStrike" cap="none" normalizeH="0" baseline="0" dirty="0" smtClean="0">
                <a:ln>
                  <a:noFill/>
                </a:ln>
                <a:solidFill>
                  <a:schemeClr val="bg1"/>
                </a:solidFill>
                <a:effectLst/>
                <a:latin typeface="Calibri"/>
                <a:ea typeface="Calibri" pitchFamily="34" charset="0"/>
                <a:cs typeface="Arial" pitchFamily="34" charset="0"/>
              </a:rPr>
              <a:t>ó</a:t>
            </a:r>
            <a:r>
              <a:rPr kumimoji="0" lang="es-ES"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n var</a:t>
            </a:r>
            <a:r>
              <a:rPr kumimoji="0" lang="es-ES" sz="1600" b="0" i="0" u="none" strike="noStrike" cap="none" normalizeH="0" baseline="0" dirty="0" smtClean="0">
                <a:ln>
                  <a:noFill/>
                </a:ln>
                <a:solidFill>
                  <a:schemeClr val="bg1"/>
                </a:solidFill>
                <a:effectLst/>
                <a:latin typeface="Calibri"/>
                <a:ea typeface="Calibri" pitchFamily="34" charset="0"/>
                <a:cs typeface="Arial" pitchFamily="34" charset="0"/>
              </a:rPr>
              <a:t>í</a:t>
            </a:r>
            <a:r>
              <a:rPr kumimoji="0" lang="es-ES"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a de acuerdo al tipo de yacimiento y pa</a:t>
            </a:r>
            <a:r>
              <a:rPr kumimoji="0" lang="es-ES" sz="1600" b="0" i="0" u="none" strike="noStrike" cap="none" normalizeH="0" baseline="0" dirty="0" smtClean="0">
                <a:ln>
                  <a:noFill/>
                </a:ln>
                <a:solidFill>
                  <a:schemeClr val="bg1"/>
                </a:solidFill>
                <a:effectLst/>
                <a:latin typeface="Calibri"/>
                <a:ea typeface="Calibri" pitchFamily="34" charset="0"/>
                <a:cs typeface="Arial" pitchFamily="34" charset="0"/>
              </a:rPr>
              <a:t>í</a:t>
            </a:r>
            <a:r>
              <a:rPr kumimoji="0" lang="es-ES"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s que lo procesa.   </a:t>
            </a:r>
            <a:endParaRPr kumimoji="0" lang="es-ES" sz="1400" b="0" i="0" u="none" strike="noStrike" cap="none" normalizeH="0" baseline="0" dirty="0" smtClean="0">
              <a:ln>
                <a:noFill/>
              </a:ln>
              <a:solidFill>
                <a:schemeClr val="bg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El GLP o propano y butano  no  solo  tienen  aplicaci</a:t>
            </a:r>
            <a:r>
              <a:rPr kumimoji="0" lang="es-ES" sz="1600" b="0" i="0" u="none" strike="noStrike" cap="none" normalizeH="0" baseline="0" dirty="0" smtClean="0">
                <a:ln>
                  <a:noFill/>
                </a:ln>
                <a:solidFill>
                  <a:schemeClr val="bg1"/>
                </a:solidFill>
                <a:effectLst/>
                <a:latin typeface="Calibri"/>
                <a:ea typeface="Calibri" pitchFamily="34" charset="0"/>
                <a:cs typeface="Arial" pitchFamily="34" charset="0"/>
              </a:rPr>
              <a:t>ó</a:t>
            </a:r>
            <a:r>
              <a:rPr kumimoji="0" lang="es-ES"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n en la combusti</a:t>
            </a:r>
            <a:r>
              <a:rPr kumimoji="0" lang="es-ES" sz="1600" b="0" i="0" u="none" strike="noStrike" cap="none" normalizeH="0" baseline="0" dirty="0" smtClean="0">
                <a:ln>
                  <a:noFill/>
                </a:ln>
                <a:solidFill>
                  <a:schemeClr val="bg1"/>
                </a:solidFill>
                <a:effectLst/>
                <a:latin typeface="Calibri"/>
                <a:ea typeface="Calibri" pitchFamily="34" charset="0"/>
                <a:cs typeface="Arial" pitchFamily="34" charset="0"/>
              </a:rPr>
              <a:t>ó</a:t>
            </a:r>
            <a:r>
              <a:rPr kumimoji="0" lang="es-ES"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n  sino  sirven  de  materia  prima   para   muchos procesos en la industria.</a:t>
            </a:r>
            <a:endParaRPr kumimoji="0" lang="es-ES" sz="1400" b="0" i="0" u="none" strike="noStrike" cap="none" normalizeH="0" baseline="0" dirty="0" smtClean="0">
              <a:ln>
                <a:noFill/>
              </a:ln>
              <a:solidFill>
                <a:schemeClr val="bg1"/>
              </a:solidFill>
              <a:effectLst/>
              <a:latin typeface="Arial" pitchFamily="34" charset="0"/>
            </a:endParaRPr>
          </a:p>
          <a:p>
            <a:r>
              <a:rPr kumimoji="0" lang="es-ES"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Actualmente aparte de ser un combustible base conocido es tambi</a:t>
            </a:r>
            <a:r>
              <a:rPr kumimoji="0" lang="es-ES" sz="1600" b="0" i="0" u="none" strike="noStrike" cap="none" normalizeH="0" baseline="0" dirty="0" smtClean="0">
                <a:ln>
                  <a:noFill/>
                </a:ln>
                <a:solidFill>
                  <a:schemeClr val="bg1"/>
                </a:solidFill>
                <a:effectLst/>
                <a:latin typeface="Calibri"/>
                <a:ea typeface="Calibri" pitchFamily="34" charset="0"/>
                <a:cs typeface="Arial" pitchFamily="34" charset="0"/>
              </a:rPr>
              <a:t>é</a:t>
            </a:r>
            <a:r>
              <a:rPr kumimoji="0" lang="es-ES"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n considerado como combustible alternativo por que puede aplicarse a maquinas o equipos que fueron dise</a:t>
            </a:r>
            <a:r>
              <a:rPr kumimoji="0" lang="es-ES" sz="1600" b="0" i="0" u="none" strike="noStrike" cap="none" normalizeH="0" baseline="0" dirty="0" smtClean="0">
                <a:ln>
                  <a:noFill/>
                </a:ln>
                <a:solidFill>
                  <a:schemeClr val="bg1"/>
                </a:solidFill>
                <a:effectLst/>
                <a:latin typeface="Calibri"/>
                <a:ea typeface="Calibri" pitchFamily="34" charset="0"/>
                <a:cs typeface="Arial" pitchFamily="34" charset="0"/>
              </a:rPr>
              <a:t>ñ</a:t>
            </a:r>
            <a:r>
              <a:rPr kumimoji="0" lang="es-ES"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ados para combustibles como el petr</a:t>
            </a:r>
            <a:r>
              <a:rPr kumimoji="0" lang="es-ES" sz="1600" b="0" i="0" u="none" strike="noStrike" cap="none" normalizeH="0" baseline="0" dirty="0" smtClean="0">
                <a:ln>
                  <a:noFill/>
                </a:ln>
                <a:solidFill>
                  <a:schemeClr val="bg1"/>
                </a:solidFill>
                <a:effectLst/>
                <a:latin typeface="Calibri"/>
                <a:ea typeface="Calibri" pitchFamily="34" charset="0"/>
                <a:cs typeface="Arial" pitchFamily="34" charset="0"/>
              </a:rPr>
              <a:t>ó</a:t>
            </a:r>
            <a:r>
              <a:rPr kumimoji="0" lang="es-ES"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leo o gasolinas.</a:t>
            </a:r>
            <a:r>
              <a:rPr lang="es-MX" sz="1600" b="1" dirty="0" smtClean="0">
                <a:solidFill>
                  <a:schemeClr val="bg1"/>
                </a:solidFill>
              </a:rPr>
              <a:t> </a:t>
            </a:r>
          </a:p>
          <a:p>
            <a:r>
              <a:rPr lang="es-PE" sz="2400" b="1" dirty="0" smtClean="0">
                <a:solidFill>
                  <a:schemeClr val="bg1"/>
                </a:solidFill>
              </a:rPr>
              <a:t>PROPIEDADES  DEL GLP</a:t>
            </a:r>
            <a:endParaRPr lang="es-ES" sz="2400" dirty="0" smtClean="0">
              <a:solidFill>
                <a:schemeClr val="bg1"/>
              </a:solidFill>
            </a:endParaRPr>
          </a:p>
          <a:p>
            <a:pPr lvl="0"/>
            <a:r>
              <a:rPr lang="es-MX" sz="1600" dirty="0" smtClean="0">
                <a:solidFill>
                  <a:schemeClr val="bg1"/>
                </a:solidFill>
                <a:latin typeface="Arial" pitchFamily="34" charset="0"/>
                <a:cs typeface="Arial" pitchFamily="34" charset="0"/>
              </a:rPr>
              <a:t>A  presión atmosférica y  temperatura ambiente (1 atmósfera   y 20°C),  el  gas  licuado de  petróleo  se   encuentra  en   estado gaseoso.</a:t>
            </a:r>
            <a:endParaRPr lang="es-ES" sz="1600" dirty="0" smtClean="0">
              <a:solidFill>
                <a:schemeClr val="bg1"/>
              </a:solidFill>
              <a:latin typeface="Arial" pitchFamily="34" charset="0"/>
              <a:cs typeface="Arial" pitchFamily="34" charset="0"/>
            </a:endParaRPr>
          </a:p>
          <a:p>
            <a:pPr lvl="0"/>
            <a:r>
              <a:rPr lang="es-MX" sz="1600" dirty="0" smtClean="0">
                <a:solidFill>
                  <a:schemeClr val="bg1"/>
                </a:solidFill>
                <a:latin typeface="Arial" pitchFamily="34" charset="0"/>
                <a:cs typeface="Arial" pitchFamily="34" charset="0"/>
              </a:rPr>
              <a:t>Para  obtener líquido a presión atmosférica, la  temperatura  del butano debe ser inferior a -0,5°C y la del propano a -42,2°C. En cambio, para obtener líquido a temperatura ambiente,  se  debe someter al G.L.P. a presión. Para el butano, la presión  debe ser de más de 2 atmósferas. Para  el  propano, la  presión debe ser  de más de 8 atmósferas. </a:t>
            </a:r>
            <a:endParaRPr lang="es-ES" sz="1600" dirty="0" smtClean="0">
              <a:solidFill>
                <a:schemeClr val="bg1"/>
              </a:solidFill>
              <a:latin typeface="Arial" pitchFamily="34" charset="0"/>
              <a:cs typeface="Arial" pitchFamily="34" charset="0"/>
            </a:endParaRPr>
          </a:p>
          <a:p>
            <a:pPr lvl="0"/>
            <a:r>
              <a:rPr lang="es-MX" sz="1600" dirty="0" smtClean="0">
                <a:solidFill>
                  <a:schemeClr val="bg1"/>
                </a:solidFill>
                <a:latin typeface="Arial" pitchFamily="34" charset="0"/>
                <a:cs typeface="Arial" pitchFamily="34" charset="0"/>
              </a:rPr>
              <a:t>Un litro de líquido  se  transforma en 272,6 litros de gas para el propano y 237,8 litros de gas para el butano.</a:t>
            </a:r>
            <a:endParaRPr lang="es-ES" sz="1600" dirty="0" smtClean="0">
              <a:solidFill>
                <a:schemeClr val="bg1"/>
              </a:solidFill>
              <a:latin typeface="Arial" pitchFamily="34" charset="0"/>
              <a:cs typeface="Arial" pitchFamily="34" charset="0"/>
            </a:endParaRPr>
          </a:p>
          <a:p>
            <a:pPr lvl="0"/>
            <a:r>
              <a:rPr lang="es-MX" sz="1600" dirty="0" smtClean="0">
                <a:solidFill>
                  <a:schemeClr val="bg1"/>
                </a:solidFill>
                <a:latin typeface="Arial" pitchFamily="34" charset="0"/>
                <a:cs typeface="Arial" pitchFamily="34" charset="0"/>
              </a:rPr>
              <a:t>La  densidad  y  presión  de  vapor  varían   según     la composición del GLP.</a:t>
            </a:r>
            <a:br>
              <a:rPr lang="es-MX" sz="1600" dirty="0" smtClean="0">
                <a:solidFill>
                  <a:schemeClr val="bg1"/>
                </a:solidFill>
                <a:latin typeface="Arial" pitchFamily="34" charset="0"/>
                <a:cs typeface="Arial" pitchFamily="34" charset="0"/>
              </a:rPr>
            </a:br>
            <a:r>
              <a:rPr lang="es-MX" sz="1600" dirty="0" smtClean="0">
                <a:solidFill>
                  <a:schemeClr val="bg1"/>
                </a:solidFill>
                <a:latin typeface="Arial" pitchFamily="34" charset="0"/>
                <a:cs typeface="Arial" pitchFamily="34" charset="0"/>
              </a:rPr>
              <a:t>La densidad y peso específico son mayores que el aire, por lo que el GLP resulta más pesado que éste. Por  lo tanto una nube de GLP tenderá a  permanecer  a  nivel del suelo.</a:t>
            </a:r>
            <a:endParaRPr lang="es-ES" sz="1600" dirty="0" smtClean="0">
              <a:solidFill>
                <a:schemeClr val="bg1"/>
              </a:solidFill>
              <a:latin typeface="Arial" pitchFamily="34" charset="0"/>
              <a:cs typeface="Arial" pitchFamily="34" charset="0"/>
            </a:endParaRPr>
          </a:p>
          <a:p>
            <a:r>
              <a:rPr lang="es-MX" sz="1600" dirty="0" smtClean="0">
                <a:solidFill>
                  <a:schemeClr val="bg1"/>
                </a:solidFill>
                <a:latin typeface="Arial" pitchFamily="34" charset="0"/>
                <a:cs typeface="Arial" pitchFamily="34" charset="0"/>
              </a:rPr>
              <a:t>               Aire = 1,    Propano = 1,5     y Butano = 2</a:t>
            </a:r>
            <a:endParaRPr kumimoji="0" lang="es-ES" sz="3600" b="0" i="0" u="none" strike="noStrike" cap="none" normalizeH="0" baseline="0" dirty="0" smtClean="0">
              <a:ln>
                <a:noFill/>
              </a:ln>
              <a:solidFill>
                <a:schemeClr val="bg1"/>
              </a:solidFill>
              <a:effectLst/>
              <a:latin typeface="Arial" pitchFamily="34" charset="0"/>
              <a:cs typeface="Arial" pitchFamily="34" charset="0"/>
            </a:endParaRPr>
          </a:p>
        </p:txBody>
      </p:sp>
      <p:sp>
        <p:nvSpPr>
          <p:cNvPr id="3" name="2 Marcador de fecha"/>
          <p:cNvSpPr>
            <a:spLocks noGrp="1"/>
          </p:cNvSpPr>
          <p:nvPr>
            <p:ph type="dt" sz="half" idx="10"/>
          </p:nvPr>
        </p:nvSpPr>
        <p:spPr/>
        <p:txBody>
          <a:bodyPr/>
          <a:lstStyle/>
          <a:p>
            <a:pPr>
              <a:defRPr/>
            </a:pPr>
            <a:fld id="{893FE426-D0FA-40B6-807E-D7BB681E2D8F}" type="datetime1">
              <a:rPr lang="es-ES" smtClean="0"/>
              <a:pPr>
                <a:defRPr/>
              </a:pPr>
              <a:t>21/05/2012</a:t>
            </a:fld>
            <a:endParaRPr lang="es-ES"/>
          </a:p>
        </p:txBody>
      </p:sp>
      <p:sp>
        <p:nvSpPr>
          <p:cNvPr id="4" name="3 Marcador de pie de página"/>
          <p:cNvSpPr>
            <a:spLocks noGrp="1"/>
          </p:cNvSpPr>
          <p:nvPr>
            <p:ph type="ftr" sz="quarter" idx="11"/>
          </p:nvPr>
        </p:nvSpPr>
        <p:spPr/>
        <p:txBody>
          <a:bodyPr/>
          <a:lstStyle/>
          <a:p>
            <a:pPr>
              <a:defRPr/>
            </a:pPr>
            <a:r>
              <a:rPr lang="es-ES" smtClean="0"/>
              <a:t>Ing. Juan J. NINA CHARAJA</a:t>
            </a:r>
            <a:endParaRPr lang="es-E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1"/>
          <p:cNvSpPr>
            <a:spLocks noChangeArrowheads="1"/>
          </p:cNvSpPr>
          <p:nvPr/>
        </p:nvSpPr>
        <p:spPr bwMode="auto">
          <a:xfrm>
            <a:off x="0" y="810968"/>
            <a:ext cx="9144000" cy="5904180"/>
          </a:xfrm>
          <a:prstGeom prst="rect">
            <a:avLst/>
          </a:prstGeom>
          <a:solidFill>
            <a:schemeClr val="tx1">
              <a:lumMod val="85000"/>
            </a:schemeClr>
          </a:solidFill>
          <a:ln>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spcBef>
                <a:spcPct val="0"/>
              </a:spcBef>
              <a:spcAft>
                <a:spcPct val="0"/>
              </a:spcAft>
              <a:buClrTx/>
              <a:buSzTx/>
              <a:buFontTx/>
              <a:buNone/>
              <a:tabLst>
                <a:tab pos="457200" algn="l"/>
              </a:tabLst>
            </a:pPr>
            <a:r>
              <a:rPr kumimoji="0" lang="es-MX"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El G.L.P. l</a:t>
            </a:r>
            <a:r>
              <a:rPr kumimoji="0" lang="es-MX" sz="1400" b="0" i="0" u="none" strike="noStrike" cap="none" normalizeH="0" baseline="0" dirty="0" smtClean="0">
                <a:ln>
                  <a:noFill/>
                </a:ln>
                <a:solidFill>
                  <a:schemeClr val="bg1"/>
                </a:solidFill>
                <a:effectLst/>
                <a:latin typeface="Calibri"/>
                <a:ea typeface="Calibri" pitchFamily="34" charset="0"/>
                <a:cs typeface="Arial" pitchFamily="34" charset="0"/>
              </a:rPr>
              <a:t>í</a:t>
            </a:r>
            <a:r>
              <a:rPr kumimoji="0" lang="es-MX"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quido es m</a:t>
            </a:r>
            <a:r>
              <a:rPr kumimoji="0" lang="es-MX" sz="1400" b="0" i="0" u="none" strike="noStrike" cap="none" normalizeH="0" baseline="0" dirty="0" smtClean="0">
                <a:ln>
                  <a:noFill/>
                </a:ln>
                <a:solidFill>
                  <a:schemeClr val="bg1"/>
                </a:solidFill>
                <a:effectLst/>
                <a:latin typeface="Calibri"/>
                <a:ea typeface="Calibri" pitchFamily="34" charset="0"/>
                <a:cs typeface="Arial" pitchFamily="34" charset="0"/>
              </a:rPr>
              <a:t>á</a:t>
            </a:r>
            <a:r>
              <a:rPr kumimoji="0" lang="es-MX"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s liviano y menos viscoso que el agua, por lo que hay que  tener cuidado ya  que puede pasar a trav</a:t>
            </a:r>
            <a:r>
              <a:rPr kumimoji="0" lang="es-MX" sz="1400" b="0" i="0" u="none" strike="noStrike" cap="none" normalizeH="0" baseline="0" dirty="0" smtClean="0">
                <a:ln>
                  <a:noFill/>
                </a:ln>
                <a:solidFill>
                  <a:schemeClr val="bg1"/>
                </a:solidFill>
                <a:effectLst/>
                <a:latin typeface="Calibri"/>
                <a:ea typeface="Calibri" pitchFamily="34" charset="0"/>
                <a:cs typeface="Arial" pitchFamily="34" charset="0"/>
              </a:rPr>
              <a:t>é</a:t>
            </a:r>
            <a:r>
              <a:rPr kumimoji="0" lang="es-MX"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s de poros donde ni el agua,  gasoil  o kerosene pueden hacerlo.</a:t>
            </a:r>
            <a:endParaRPr kumimoji="0" lang="es-ES" sz="1400" b="0" i="0" u="none" strike="noStrike" cap="none" normalizeH="0" baseline="0" dirty="0" smtClean="0">
              <a:ln>
                <a:noFill/>
              </a:ln>
              <a:solidFill>
                <a:schemeClr val="bg1"/>
              </a:solidFill>
              <a:effectLst/>
              <a:latin typeface="Arial" pitchFamily="34" charset="0"/>
            </a:endParaRPr>
          </a:p>
          <a:p>
            <a:pPr marL="0" marR="0" lvl="0" indent="0" algn="just" defTabSz="914400" rtl="0" eaLnBrk="0" fontAlgn="base" latinLnBrk="0" hangingPunct="0">
              <a:spcBef>
                <a:spcPct val="0"/>
              </a:spcBef>
              <a:spcAft>
                <a:spcPct val="0"/>
              </a:spcAft>
              <a:buClrTx/>
              <a:buSzTx/>
              <a:buFontTx/>
              <a:buChar char="•"/>
              <a:tabLst>
                <a:tab pos="457200" algn="l"/>
              </a:tabLst>
            </a:pPr>
            <a:r>
              <a:rPr kumimoji="0" lang="es-ES_tradnl"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El GLP es inodoro, (no tiene olor), para facilitar la detecci</a:t>
            </a:r>
            <a:r>
              <a:rPr kumimoji="0" lang="es-ES_tradnl" sz="1400" b="0" i="0" u="none" strike="noStrike" cap="none" normalizeH="0" baseline="0" dirty="0" smtClean="0">
                <a:ln>
                  <a:noFill/>
                </a:ln>
                <a:solidFill>
                  <a:schemeClr val="bg1"/>
                </a:solidFill>
                <a:effectLst/>
                <a:latin typeface="Calibri"/>
                <a:ea typeface="Calibri" pitchFamily="34" charset="0"/>
                <a:cs typeface="Arial" pitchFamily="34" charset="0"/>
              </a:rPr>
              <a:t>ó</a:t>
            </a:r>
            <a:r>
              <a:rPr kumimoji="0" lang="es-ES_tradnl"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n de escapes o fugas, las reglamentaciones sobre distribuci</a:t>
            </a:r>
            <a:r>
              <a:rPr kumimoji="0" lang="es-ES_tradnl" sz="1400" b="0" i="0" u="none" strike="noStrike" cap="none" normalizeH="0" baseline="0" dirty="0" smtClean="0">
                <a:ln>
                  <a:noFill/>
                </a:ln>
                <a:solidFill>
                  <a:schemeClr val="bg1"/>
                </a:solidFill>
                <a:effectLst/>
                <a:latin typeface="Calibri"/>
                <a:ea typeface="Calibri" pitchFamily="34" charset="0"/>
                <a:cs typeface="Arial" pitchFamily="34" charset="0"/>
              </a:rPr>
              <a:t>ó</a:t>
            </a:r>
            <a:r>
              <a:rPr kumimoji="0" lang="es-ES_tradnl"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n exigen que se agregue un agente artificial odorante (etil mercaptal).</a:t>
            </a:r>
            <a:endParaRPr kumimoji="0" lang="es-ES" sz="1400" b="0" i="0" u="none" strike="noStrike" cap="none" normalizeH="0" baseline="0" dirty="0" smtClean="0">
              <a:ln>
                <a:noFill/>
              </a:ln>
              <a:solidFill>
                <a:schemeClr val="bg1"/>
              </a:solidFill>
              <a:effectLst/>
              <a:latin typeface="Arial" pitchFamily="34" charset="0"/>
            </a:endParaRPr>
          </a:p>
          <a:p>
            <a:pPr marL="0" marR="0" lvl="0" indent="0" algn="just" defTabSz="914400" rtl="0" eaLnBrk="0" fontAlgn="base" latinLnBrk="0" hangingPunct="0">
              <a:spcBef>
                <a:spcPct val="0"/>
              </a:spcBef>
              <a:spcAft>
                <a:spcPct val="0"/>
              </a:spcAft>
              <a:buClrTx/>
              <a:buSzTx/>
              <a:buFontTx/>
              <a:buChar char="•"/>
              <a:tabLst>
                <a:tab pos="457200" algn="l"/>
              </a:tabLst>
            </a:pPr>
            <a:r>
              <a:rPr kumimoji="0" lang="es-ES_tradnl"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Es incoloro (no tiene color), e ins</a:t>
            </a:r>
            <a:r>
              <a:rPr kumimoji="0" lang="es-ES_tradnl" sz="1400" b="0" i="0" u="none" strike="noStrike" cap="none" normalizeH="0" baseline="0" dirty="0" smtClean="0">
                <a:ln>
                  <a:noFill/>
                </a:ln>
                <a:solidFill>
                  <a:schemeClr val="bg1"/>
                </a:solidFill>
                <a:effectLst/>
                <a:latin typeface="Calibri"/>
                <a:ea typeface="Calibri" pitchFamily="34" charset="0"/>
                <a:cs typeface="Arial" pitchFamily="34" charset="0"/>
              </a:rPr>
              <a:t>í</a:t>
            </a:r>
            <a:r>
              <a:rPr kumimoji="0" lang="es-ES_tradnl"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pido (no tiene sabor).</a:t>
            </a:r>
            <a:endParaRPr kumimoji="0" lang="es-ES" sz="1400" b="0" i="0" u="none" strike="noStrike" cap="none" normalizeH="0" baseline="0" dirty="0" smtClean="0">
              <a:ln>
                <a:noFill/>
              </a:ln>
              <a:solidFill>
                <a:schemeClr val="bg1"/>
              </a:solidFill>
              <a:effectLst/>
              <a:latin typeface="Arial" pitchFamily="34" charset="0"/>
            </a:endParaRPr>
          </a:p>
          <a:p>
            <a:pPr marL="0" marR="0" lvl="0" indent="0" algn="just" defTabSz="914400" rtl="0" eaLnBrk="0" fontAlgn="base" latinLnBrk="0" hangingPunct="0">
              <a:spcBef>
                <a:spcPct val="0"/>
              </a:spcBef>
              <a:spcAft>
                <a:spcPct val="0"/>
              </a:spcAft>
              <a:buClrTx/>
              <a:buSzTx/>
              <a:buFontTx/>
              <a:buChar char="•"/>
              <a:tabLst>
                <a:tab pos="457200" algn="l"/>
              </a:tabLst>
            </a:pPr>
            <a:r>
              <a:rPr kumimoji="0" lang="es-ES_tradnl"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El GLP  l</a:t>
            </a:r>
            <a:r>
              <a:rPr kumimoji="0" lang="es-ES_tradnl" sz="1400" b="0" i="0" u="none" strike="noStrike" cap="none" normalizeH="0" baseline="0" dirty="0" smtClean="0">
                <a:ln>
                  <a:noFill/>
                </a:ln>
                <a:solidFill>
                  <a:schemeClr val="bg1"/>
                </a:solidFill>
                <a:effectLst/>
                <a:latin typeface="Calibri"/>
                <a:ea typeface="Calibri" pitchFamily="34" charset="0"/>
                <a:cs typeface="Arial" pitchFamily="34" charset="0"/>
              </a:rPr>
              <a:t>í</a:t>
            </a:r>
            <a:r>
              <a:rPr kumimoji="0" lang="es-ES_tradnl"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quido puede congelar las manos por la r</a:t>
            </a:r>
            <a:r>
              <a:rPr kumimoji="0" lang="es-ES_tradnl" sz="1400" b="0" i="0" u="none" strike="noStrike" cap="none" normalizeH="0" baseline="0" dirty="0" smtClean="0">
                <a:ln>
                  <a:noFill/>
                </a:ln>
                <a:solidFill>
                  <a:schemeClr val="bg1"/>
                </a:solidFill>
                <a:effectLst/>
                <a:latin typeface="Calibri"/>
                <a:ea typeface="Calibri" pitchFamily="34" charset="0"/>
                <a:cs typeface="Arial" pitchFamily="34" charset="0"/>
              </a:rPr>
              <a:t>á</a:t>
            </a:r>
            <a:r>
              <a:rPr kumimoji="0" lang="es-ES_tradnl"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pida absorci</a:t>
            </a:r>
            <a:r>
              <a:rPr kumimoji="0" lang="es-ES_tradnl" sz="1400" b="0" i="0" u="none" strike="noStrike" cap="none" normalizeH="0" baseline="0" dirty="0" smtClean="0">
                <a:ln>
                  <a:noFill/>
                </a:ln>
                <a:solidFill>
                  <a:schemeClr val="bg1"/>
                </a:solidFill>
                <a:effectLst/>
                <a:latin typeface="Calibri"/>
                <a:ea typeface="Calibri" pitchFamily="34" charset="0"/>
                <a:cs typeface="Arial" pitchFamily="34" charset="0"/>
              </a:rPr>
              <a:t>ó</a:t>
            </a:r>
            <a:r>
              <a:rPr kumimoji="0" lang="es-ES_tradnl"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n de calor que requiere para su evaporaci</a:t>
            </a:r>
            <a:r>
              <a:rPr kumimoji="0" lang="es-ES_tradnl" sz="1400" b="0" i="0" u="none" strike="noStrike" cap="none" normalizeH="0" baseline="0" dirty="0" smtClean="0">
                <a:ln>
                  <a:noFill/>
                </a:ln>
                <a:solidFill>
                  <a:schemeClr val="bg1"/>
                </a:solidFill>
                <a:effectLst/>
                <a:latin typeface="Calibri"/>
                <a:ea typeface="Calibri" pitchFamily="34" charset="0"/>
                <a:cs typeface="Arial" pitchFamily="34" charset="0"/>
              </a:rPr>
              <a:t>ó</a:t>
            </a:r>
            <a:r>
              <a:rPr kumimoji="0" lang="es-ES_tradnl"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n en el medio ambiente. </a:t>
            </a:r>
            <a:endParaRPr kumimoji="0" lang="es-ES" sz="1400" b="0" i="0" u="none" strike="noStrike" cap="none" normalizeH="0" baseline="0" dirty="0" smtClean="0">
              <a:ln>
                <a:noFill/>
              </a:ln>
              <a:solidFill>
                <a:schemeClr val="bg1"/>
              </a:solidFill>
              <a:effectLst/>
              <a:latin typeface="Arial" pitchFamily="34" charset="0"/>
            </a:endParaRPr>
          </a:p>
          <a:p>
            <a:pPr marL="0" marR="0" lvl="0" indent="0" algn="just" defTabSz="914400" rtl="0" eaLnBrk="0" fontAlgn="base" latinLnBrk="0" hangingPunct="0">
              <a:spcBef>
                <a:spcPct val="0"/>
              </a:spcBef>
              <a:spcAft>
                <a:spcPct val="0"/>
              </a:spcAft>
              <a:buClrTx/>
              <a:buSzTx/>
              <a:buFontTx/>
              <a:buChar char="•"/>
              <a:tabLst>
                <a:tab pos="457200" algn="l"/>
              </a:tabLst>
            </a:pPr>
            <a:r>
              <a:rPr kumimoji="0" lang="es-ES_tradnl"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El GLP se consume todo en la combusti</a:t>
            </a:r>
            <a:r>
              <a:rPr kumimoji="0" lang="es-ES_tradnl" sz="1400" b="0" i="0" u="none" strike="noStrike" cap="none" normalizeH="0" baseline="0" dirty="0" smtClean="0">
                <a:ln>
                  <a:noFill/>
                </a:ln>
                <a:solidFill>
                  <a:schemeClr val="bg1"/>
                </a:solidFill>
                <a:effectLst/>
                <a:latin typeface="Calibri"/>
                <a:ea typeface="Calibri" pitchFamily="34" charset="0"/>
                <a:cs typeface="Arial" pitchFamily="34" charset="0"/>
              </a:rPr>
              <a:t>ó</a:t>
            </a:r>
            <a:r>
              <a:rPr kumimoji="0" lang="es-ES_tradnl"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n  (combusti</a:t>
            </a:r>
            <a:r>
              <a:rPr kumimoji="0" lang="es-ES_tradnl" sz="1400" b="0" i="0" u="none" strike="noStrike" cap="none" normalizeH="0" baseline="0" dirty="0" smtClean="0">
                <a:ln>
                  <a:noFill/>
                </a:ln>
                <a:solidFill>
                  <a:schemeClr val="bg1"/>
                </a:solidFill>
                <a:effectLst/>
                <a:latin typeface="Calibri"/>
                <a:ea typeface="Calibri" pitchFamily="34" charset="0"/>
                <a:cs typeface="Arial" pitchFamily="34" charset="0"/>
              </a:rPr>
              <a:t>ó</a:t>
            </a:r>
            <a:r>
              <a:rPr kumimoji="0" lang="es-ES_tradnl"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n es limpia no hay residuos  como el holl</a:t>
            </a:r>
            <a:r>
              <a:rPr kumimoji="0" lang="es-ES_tradnl" sz="1400" b="0" i="0" u="none" strike="noStrike" cap="none" normalizeH="0" baseline="0" dirty="0" smtClean="0">
                <a:ln>
                  <a:noFill/>
                </a:ln>
                <a:solidFill>
                  <a:schemeClr val="bg1"/>
                </a:solidFill>
                <a:effectLst/>
                <a:latin typeface="Calibri"/>
                <a:ea typeface="Calibri" pitchFamily="34" charset="0"/>
                <a:cs typeface="Arial" pitchFamily="34" charset="0"/>
              </a:rPr>
              <a:t>í</a:t>
            </a:r>
            <a:r>
              <a:rPr kumimoji="0" lang="es-ES_tradnl"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n)</a:t>
            </a:r>
          </a:p>
          <a:p>
            <a:pPr marL="0" marR="0" lvl="0" indent="0" algn="just" defTabSz="914400" rtl="0" eaLnBrk="0" fontAlgn="base" latinLnBrk="0" hangingPunct="0">
              <a:spcBef>
                <a:spcPct val="0"/>
              </a:spcBef>
              <a:spcAft>
                <a:spcPct val="0"/>
              </a:spcAft>
              <a:buClrTx/>
              <a:buSzTx/>
              <a:tabLst>
                <a:tab pos="457200" algn="l"/>
              </a:tabLst>
            </a:pPr>
            <a:endParaRPr kumimoji="0" lang="es-ES" sz="1400" b="0" i="0" u="none" strike="noStrike" cap="none" normalizeH="0" baseline="0" dirty="0" smtClean="0">
              <a:ln>
                <a:noFill/>
              </a:ln>
              <a:solidFill>
                <a:schemeClr val="bg1"/>
              </a:solidFill>
              <a:effectLst/>
              <a:latin typeface="Arial" pitchFamily="34" charset="0"/>
            </a:endParaRPr>
          </a:p>
          <a:p>
            <a:pPr marL="0" marR="0" lvl="0" indent="0" algn="just" defTabSz="914400" rtl="0" eaLnBrk="0" fontAlgn="base" latinLnBrk="0" hangingPunct="0">
              <a:spcBef>
                <a:spcPct val="0"/>
              </a:spcBef>
              <a:spcAft>
                <a:spcPct val="0"/>
              </a:spcAft>
              <a:buClrTx/>
              <a:buSzTx/>
              <a:tabLst>
                <a:tab pos="457200" algn="l"/>
              </a:tabLst>
            </a:pPr>
            <a:r>
              <a:rPr kumimoji="0" lang="es-MX" sz="1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M</a:t>
            </a:r>
            <a:r>
              <a:rPr kumimoji="0" lang="es-MX" sz="1400" b="1" i="0" u="none" strike="noStrike" cap="none" normalizeH="0" baseline="0" dirty="0" smtClean="0">
                <a:ln>
                  <a:noFill/>
                </a:ln>
                <a:solidFill>
                  <a:schemeClr val="bg1"/>
                </a:solidFill>
                <a:effectLst/>
                <a:latin typeface="Calibri"/>
                <a:ea typeface="Calibri" pitchFamily="34" charset="0"/>
                <a:cs typeface="Arial" pitchFamily="34" charset="0"/>
              </a:rPr>
              <a:t>Á</a:t>
            </a:r>
            <a:r>
              <a:rPr kumimoji="0" lang="es-MX" sz="1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XIMA EXPOSICI</a:t>
            </a:r>
            <a:r>
              <a:rPr kumimoji="0" lang="es-MX" sz="1400" b="1" i="0" u="none" strike="noStrike" cap="none" normalizeH="0" baseline="0" dirty="0" smtClean="0">
                <a:ln>
                  <a:noFill/>
                </a:ln>
                <a:solidFill>
                  <a:schemeClr val="bg1"/>
                </a:solidFill>
                <a:effectLst/>
                <a:latin typeface="Calibri"/>
                <a:ea typeface="Calibri" pitchFamily="34" charset="0"/>
                <a:cs typeface="Arial" pitchFamily="34" charset="0"/>
              </a:rPr>
              <a:t>Ó</a:t>
            </a:r>
            <a:r>
              <a:rPr kumimoji="0" lang="es-MX" sz="1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N PERMISIBLE PARA LAS PERSONAS:</a:t>
            </a:r>
          </a:p>
          <a:p>
            <a:pPr marL="0" marR="0" lvl="0" indent="0" algn="just" defTabSz="914400" rtl="0" eaLnBrk="0" fontAlgn="base" latinLnBrk="0" hangingPunct="0">
              <a:spcBef>
                <a:spcPct val="0"/>
              </a:spcBef>
              <a:spcAft>
                <a:spcPct val="0"/>
              </a:spcAft>
              <a:buClrTx/>
              <a:buSzTx/>
              <a:buFont typeface="Arial" pitchFamily="34" charset="0"/>
              <a:buChar char="•"/>
              <a:tabLst>
                <a:tab pos="457200" algn="l"/>
              </a:tabLst>
            </a:pPr>
            <a:r>
              <a:rPr kumimoji="0" lang="es-MX"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1.000 partes de G.L.P. por 1.000.000 de partes de aire (1000 </a:t>
            </a:r>
            <a:r>
              <a:rPr kumimoji="0" lang="es-MX" sz="1400" b="0" i="0" u="none" strike="noStrike" cap="none" normalizeH="0" baseline="0" dirty="0" err="1" smtClean="0">
                <a:ln>
                  <a:noFill/>
                </a:ln>
                <a:solidFill>
                  <a:schemeClr val="bg1"/>
                </a:solidFill>
                <a:effectLst/>
                <a:latin typeface="Arial" pitchFamily="34" charset="0"/>
                <a:ea typeface="Calibri" pitchFamily="34" charset="0"/>
                <a:cs typeface="Arial" pitchFamily="34" charset="0"/>
              </a:rPr>
              <a:t>p.p.m.</a:t>
            </a:r>
            <a:r>
              <a:rPr kumimoji="0" lang="es-MX"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promedias sobre un turno de trabajo de ocho horas.</a:t>
            </a:r>
          </a:p>
          <a:p>
            <a:pPr marL="0" marR="0" lvl="0" indent="0" algn="just" defTabSz="914400" rtl="0" eaLnBrk="0" fontAlgn="base" latinLnBrk="0" hangingPunct="0">
              <a:spcBef>
                <a:spcPct val="0"/>
              </a:spcBef>
              <a:spcAft>
                <a:spcPct val="0"/>
              </a:spcAft>
              <a:buClrTx/>
              <a:buSzTx/>
              <a:buFont typeface="Arial" pitchFamily="34" charset="0"/>
              <a:buChar char="•"/>
              <a:tabLst>
                <a:tab pos="457200" algn="l"/>
              </a:tabLst>
            </a:pPr>
            <a:r>
              <a:rPr kumimoji="0" lang="es-MX"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A m</a:t>
            </a:r>
            <a:r>
              <a:rPr kumimoji="0" lang="es-MX" sz="1400" b="0" i="0" u="none" strike="noStrike" cap="none" normalizeH="0" baseline="0" dirty="0" smtClean="0">
                <a:ln>
                  <a:noFill/>
                </a:ln>
                <a:solidFill>
                  <a:schemeClr val="bg1"/>
                </a:solidFill>
                <a:effectLst/>
                <a:latin typeface="Calibri"/>
                <a:ea typeface="Calibri" pitchFamily="34" charset="0"/>
                <a:cs typeface="Arial" pitchFamily="34" charset="0"/>
              </a:rPr>
              <a:t>á</a:t>
            </a:r>
            <a:r>
              <a:rPr kumimoji="0" lang="es-MX"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s de los valores permisibles es da</a:t>
            </a:r>
            <a:r>
              <a:rPr kumimoji="0" lang="es-MX" sz="1400" b="0" i="0" u="none" strike="noStrike" cap="none" normalizeH="0" baseline="0" dirty="0" smtClean="0">
                <a:ln>
                  <a:noFill/>
                </a:ln>
                <a:solidFill>
                  <a:schemeClr val="bg1"/>
                </a:solidFill>
                <a:effectLst/>
                <a:latin typeface="Calibri"/>
                <a:ea typeface="Calibri" pitchFamily="34" charset="0"/>
                <a:cs typeface="Arial" pitchFamily="34" charset="0"/>
              </a:rPr>
              <a:t>ñ</a:t>
            </a:r>
            <a:r>
              <a:rPr kumimoji="0" lang="es-MX"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ino y si llena el ambiente y </a:t>
            </a:r>
            <a:r>
              <a:rPr kumimoji="0" lang="es-MX" sz="1400" b="0" i="0" u="none" strike="noStrike" cap="none" normalizeH="0" dirty="0" smtClean="0">
                <a:ln>
                  <a:noFill/>
                </a:ln>
                <a:solidFill>
                  <a:schemeClr val="bg1"/>
                </a:solidFill>
                <a:effectLst/>
                <a:latin typeface="Arial" pitchFamily="34" charset="0"/>
                <a:ea typeface="Calibri" pitchFamily="34" charset="0"/>
                <a:cs typeface="Arial" pitchFamily="34" charset="0"/>
              </a:rPr>
              <a:t> </a:t>
            </a:r>
            <a:r>
              <a:rPr kumimoji="0" lang="es-MX"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falta oxigeno causa la muerte por anoxia.</a:t>
            </a:r>
            <a:r>
              <a:rPr lang="es-PE" sz="1400" b="1" dirty="0" smtClean="0">
                <a:solidFill>
                  <a:schemeClr val="bg1"/>
                </a:solidFill>
                <a:latin typeface="Arial"/>
                <a:ea typeface="Calibri"/>
                <a:cs typeface="Times New Roman"/>
              </a:rPr>
              <a:t> </a:t>
            </a:r>
          </a:p>
          <a:p>
            <a:pPr marL="0" marR="0" lvl="0" indent="0" algn="just" defTabSz="914400" rtl="0" eaLnBrk="0" fontAlgn="base" latinLnBrk="0" hangingPunct="0">
              <a:spcBef>
                <a:spcPct val="0"/>
              </a:spcBef>
              <a:spcAft>
                <a:spcPct val="0"/>
              </a:spcAft>
              <a:buClrTx/>
              <a:buSzTx/>
              <a:tabLst>
                <a:tab pos="457200" algn="l"/>
              </a:tabLst>
            </a:pPr>
            <a:endParaRPr lang="es-PE" sz="1400" b="1" dirty="0" smtClean="0">
              <a:solidFill>
                <a:schemeClr val="bg1"/>
              </a:solidFill>
              <a:latin typeface="Arial"/>
              <a:ea typeface="Calibri"/>
              <a:cs typeface="Times New Roman"/>
            </a:endParaRPr>
          </a:p>
          <a:p>
            <a:pPr algn="just">
              <a:spcAft>
                <a:spcPts val="1000"/>
              </a:spcAft>
            </a:pPr>
            <a:r>
              <a:rPr lang="es-PE" sz="1400" b="1" dirty="0" smtClean="0">
                <a:solidFill>
                  <a:schemeClr val="bg1"/>
                </a:solidFill>
                <a:latin typeface="Arial"/>
                <a:ea typeface="Calibri"/>
                <a:cs typeface="Times New Roman"/>
              </a:rPr>
              <a:t>VENTAJAS ENERGETICAS </a:t>
            </a:r>
            <a:endParaRPr lang="es-ES" sz="1400" dirty="0" smtClean="0">
              <a:solidFill>
                <a:schemeClr val="bg1"/>
              </a:solidFill>
              <a:latin typeface="Calibri"/>
              <a:ea typeface="Calibri"/>
              <a:cs typeface="Times New Roman"/>
            </a:endParaRPr>
          </a:p>
          <a:p>
            <a:pPr marL="342900" lvl="0" indent="-342900">
              <a:spcAft>
                <a:spcPts val="1000"/>
              </a:spcAft>
              <a:buFont typeface="Arial" pitchFamily="34" charset="0"/>
              <a:buChar char="•"/>
              <a:tabLst>
                <a:tab pos="457200" algn="l"/>
              </a:tabLst>
            </a:pPr>
            <a:r>
              <a:rPr lang="es-MX" sz="1400" b="1" dirty="0" smtClean="0">
                <a:solidFill>
                  <a:schemeClr val="bg1"/>
                </a:solidFill>
                <a:latin typeface="Arial"/>
                <a:ea typeface="Calibri"/>
                <a:cs typeface="Times New Roman"/>
              </a:rPr>
              <a:t>Energía eficaz:</a:t>
            </a:r>
            <a:r>
              <a:rPr lang="es-MX" sz="1400" dirty="0" smtClean="0">
                <a:solidFill>
                  <a:schemeClr val="bg1"/>
                </a:solidFill>
                <a:latin typeface="Arial"/>
                <a:ea typeface="Calibri"/>
                <a:cs typeface="Times New Roman"/>
              </a:rPr>
              <a:t> ofrece un elevado poder calorífico y un alto rendimiento, así como una gran comodidad. </a:t>
            </a:r>
            <a:endParaRPr lang="es-ES" sz="1400" dirty="0" smtClean="0">
              <a:solidFill>
                <a:schemeClr val="bg1"/>
              </a:solidFill>
              <a:latin typeface="Calibri"/>
              <a:ea typeface="Calibri"/>
              <a:cs typeface="Times New Roman"/>
            </a:endParaRPr>
          </a:p>
          <a:p>
            <a:pPr marL="342900" lvl="0" indent="-342900">
              <a:spcAft>
                <a:spcPts val="1000"/>
              </a:spcAft>
              <a:buFont typeface="Arial" pitchFamily="34" charset="0"/>
              <a:buChar char="•"/>
              <a:tabLst>
                <a:tab pos="457200" algn="l"/>
              </a:tabLst>
            </a:pPr>
            <a:r>
              <a:rPr lang="es-MX" sz="1400" b="1" dirty="0" smtClean="0">
                <a:solidFill>
                  <a:schemeClr val="bg1"/>
                </a:solidFill>
                <a:latin typeface="Arial"/>
                <a:ea typeface="Calibri"/>
                <a:cs typeface="Times New Roman"/>
              </a:rPr>
              <a:t>Energía limpia:</a:t>
            </a:r>
            <a:r>
              <a:rPr lang="es-MX" sz="1400" dirty="0" smtClean="0">
                <a:solidFill>
                  <a:schemeClr val="bg1"/>
                </a:solidFill>
                <a:latin typeface="Arial"/>
                <a:ea typeface="Calibri"/>
                <a:cs typeface="Times New Roman"/>
              </a:rPr>
              <a:t> su combustión sin residuos de azufre ni micro partículas permite respetar al máximo el entorno natural. </a:t>
            </a:r>
            <a:endParaRPr lang="es-ES" sz="1400" dirty="0" smtClean="0">
              <a:solidFill>
                <a:schemeClr val="bg1"/>
              </a:solidFill>
              <a:latin typeface="Calibri"/>
              <a:ea typeface="Calibri"/>
              <a:cs typeface="Times New Roman"/>
            </a:endParaRPr>
          </a:p>
          <a:p>
            <a:pPr marL="342900" lvl="0" indent="-342900">
              <a:spcAft>
                <a:spcPts val="1000"/>
              </a:spcAft>
              <a:buFont typeface="Arial" pitchFamily="34" charset="0"/>
              <a:buChar char="•"/>
              <a:tabLst>
                <a:tab pos="457200" algn="l"/>
              </a:tabLst>
            </a:pPr>
            <a:r>
              <a:rPr lang="es-MX" sz="1400" b="1" dirty="0" smtClean="0">
                <a:solidFill>
                  <a:schemeClr val="bg1"/>
                </a:solidFill>
                <a:latin typeface="Arial"/>
                <a:ea typeface="Calibri"/>
                <a:cs typeface="Times New Roman"/>
              </a:rPr>
              <a:t>Energía económica:</a:t>
            </a:r>
            <a:r>
              <a:rPr lang="es-MX" sz="1400" dirty="0" smtClean="0">
                <a:solidFill>
                  <a:schemeClr val="bg1"/>
                </a:solidFill>
                <a:latin typeface="Arial"/>
                <a:ea typeface="Calibri"/>
                <a:cs typeface="Times New Roman"/>
              </a:rPr>
              <a:t> ofrece una inmejorable relación calidad / precio y un importante ahorro energético con relación a otras energías. </a:t>
            </a:r>
            <a:endParaRPr lang="es-ES" sz="1400" dirty="0" smtClean="0">
              <a:solidFill>
                <a:schemeClr val="bg1"/>
              </a:solidFill>
              <a:latin typeface="Calibri"/>
              <a:ea typeface="Calibri"/>
              <a:cs typeface="Times New Roman"/>
            </a:endParaRPr>
          </a:p>
          <a:p>
            <a:pPr marL="342900" lvl="0" indent="-342900">
              <a:spcAft>
                <a:spcPts val="1000"/>
              </a:spcAft>
              <a:buFont typeface="Arial" pitchFamily="34" charset="0"/>
              <a:buChar char="•"/>
              <a:tabLst>
                <a:tab pos="457200" algn="l"/>
              </a:tabLst>
            </a:pPr>
            <a:r>
              <a:rPr lang="es-MX" sz="1400" b="1" dirty="0" smtClean="0">
                <a:solidFill>
                  <a:schemeClr val="bg1"/>
                </a:solidFill>
                <a:latin typeface="Arial"/>
                <a:ea typeface="Calibri"/>
                <a:cs typeface="Times New Roman"/>
              </a:rPr>
              <a:t>Energía segura:</a:t>
            </a:r>
            <a:r>
              <a:rPr lang="es-MX" sz="1400" dirty="0" smtClean="0">
                <a:solidFill>
                  <a:schemeClr val="bg1"/>
                </a:solidFill>
                <a:latin typeface="Arial"/>
                <a:ea typeface="Calibri"/>
                <a:cs typeface="Times New Roman"/>
              </a:rPr>
              <a:t> su instalación, construida y controlada por sistemas altamente fiables, presenta una seguridad sin riesgos. </a:t>
            </a:r>
            <a:endParaRPr lang="es-ES" sz="1400" dirty="0" smtClean="0">
              <a:solidFill>
                <a:schemeClr val="bg1"/>
              </a:solidFill>
              <a:latin typeface="Calibri"/>
              <a:ea typeface="Calibri"/>
              <a:cs typeface="Times New Roman"/>
            </a:endParaRPr>
          </a:p>
          <a:p>
            <a:pPr marL="342900" lvl="0" indent="-342900">
              <a:spcAft>
                <a:spcPts val="1000"/>
              </a:spcAft>
              <a:buFont typeface="Arial" pitchFamily="34" charset="0"/>
              <a:buChar char="•"/>
              <a:tabLst>
                <a:tab pos="457200" algn="l"/>
              </a:tabLst>
            </a:pPr>
            <a:r>
              <a:rPr lang="es-MX" sz="1400" b="1" dirty="0" smtClean="0">
                <a:solidFill>
                  <a:schemeClr val="bg1"/>
                </a:solidFill>
                <a:latin typeface="Arial"/>
                <a:ea typeface="Calibri"/>
                <a:cs typeface="Times New Roman"/>
              </a:rPr>
              <a:t>Energía disponible: </a:t>
            </a:r>
            <a:r>
              <a:rPr lang="es-MX" sz="1400" dirty="0" smtClean="0">
                <a:solidFill>
                  <a:schemeClr val="bg1"/>
                </a:solidFill>
                <a:latin typeface="Arial"/>
                <a:ea typeface="Calibri"/>
                <a:cs typeface="Times New Roman"/>
              </a:rPr>
              <a:t>Llega a los lugares mas alejados por su fácil transporte desde balones hasta cisternas y lo tendremos por muchos años mas.</a:t>
            </a:r>
            <a:endParaRPr lang="es-ES" sz="1400" dirty="0">
              <a:solidFill>
                <a:schemeClr val="bg1"/>
              </a:solidFill>
              <a:latin typeface="Calibri"/>
              <a:ea typeface="Calibri"/>
              <a:cs typeface="Times New Roman"/>
            </a:endParaRPr>
          </a:p>
        </p:txBody>
      </p:sp>
      <p:sp>
        <p:nvSpPr>
          <p:cNvPr id="5" name="1 Título"/>
          <p:cNvSpPr>
            <a:spLocks noGrp="1"/>
          </p:cNvSpPr>
          <p:nvPr>
            <p:ph type="title"/>
          </p:nvPr>
        </p:nvSpPr>
        <p:spPr>
          <a:xfrm>
            <a:off x="500034" y="-24"/>
            <a:ext cx="8229600" cy="571544"/>
          </a:xfr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s-ES" sz="4000" dirty="0" smtClean="0">
                <a:solidFill>
                  <a:srgbClr val="C00000"/>
                </a:solidFill>
              </a:rPr>
              <a:t>PROPIEDADES DEL GLP</a:t>
            </a:r>
            <a:endParaRPr lang="es-ES" sz="4000" dirty="0">
              <a:solidFill>
                <a:srgbClr val="C00000"/>
              </a:solidFill>
            </a:endParaRPr>
          </a:p>
        </p:txBody>
      </p:sp>
      <p:sp>
        <p:nvSpPr>
          <p:cNvPr id="2" name="1 Marcador de fecha"/>
          <p:cNvSpPr>
            <a:spLocks noGrp="1"/>
          </p:cNvSpPr>
          <p:nvPr>
            <p:ph type="dt" sz="half" idx="10"/>
          </p:nvPr>
        </p:nvSpPr>
        <p:spPr/>
        <p:txBody>
          <a:bodyPr/>
          <a:lstStyle/>
          <a:p>
            <a:pPr>
              <a:defRPr/>
            </a:pPr>
            <a:fld id="{B888FB04-0377-44C4-9176-0249F89B3143}" type="datetime1">
              <a:rPr lang="es-ES" smtClean="0"/>
              <a:pPr>
                <a:defRPr/>
              </a:pPr>
              <a:t>21/05/2012</a:t>
            </a:fld>
            <a:endParaRPr lang="es-ES"/>
          </a:p>
        </p:txBody>
      </p:sp>
      <p:sp>
        <p:nvSpPr>
          <p:cNvPr id="3" name="2 Marcador de pie de página"/>
          <p:cNvSpPr>
            <a:spLocks noGrp="1"/>
          </p:cNvSpPr>
          <p:nvPr>
            <p:ph type="ftr" sz="quarter" idx="11"/>
          </p:nvPr>
        </p:nvSpPr>
        <p:spPr/>
        <p:txBody>
          <a:bodyPr/>
          <a:lstStyle/>
          <a:p>
            <a:pPr>
              <a:defRPr/>
            </a:pPr>
            <a:r>
              <a:rPr lang="es-ES" smtClean="0"/>
              <a:t>Ing. Juan J. NINA CHARAJA</a:t>
            </a:r>
            <a:endParaRPr lang="es-E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a:xfrm>
            <a:off x="428625" y="214298"/>
            <a:ext cx="8229600" cy="1143000"/>
          </a:xfrm>
        </p:spPr>
        <p:style>
          <a:lnRef idx="1">
            <a:schemeClr val="accent3"/>
          </a:lnRef>
          <a:fillRef idx="2">
            <a:schemeClr val="accent3"/>
          </a:fillRef>
          <a:effectRef idx="1">
            <a:schemeClr val="accent3"/>
          </a:effectRef>
          <a:fontRef idx="minor">
            <a:schemeClr val="dk1"/>
          </a:fontRef>
        </p:style>
        <p:txBody>
          <a:bodyPr/>
          <a:lstStyle/>
          <a:p>
            <a:pPr algn="ctr"/>
            <a:r>
              <a:rPr lang="es-ES" sz="3200" dirty="0" smtClean="0">
                <a:solidFill>
                  <a:srgbClr val="FF0000"/>
                </a:solidFill>
              </a:rPr>
              <a:t>COMPOSICIÓN QUÍMICA PROMEDIO DEL </a:t>
            </a:r>
            <a:r>
              <a:rPr lang="es-ES" sz="3200" b="1" dirty="0" smtClean="0">
                <a:solidFill>
                  <a:srgbClr val="C00000"/>
                </a:solidFill>
              </a:rPr>
              <a:t>GLP</a:t>
            </a:r>
            <a:r>
              <a:rPr lang="es-ES" sz="3200" dirty="0" smtClean="0">
                <a:solidFill>
                  <a:srgbClr val="FF0000"/>
                </a:solidFill>
              </a:rPr>
              <a:t> EN EL PERÚ SEGÚN LA TABLA 1</a:t>
            </a:r>
          </a:p>
        </p:txBody>
      </p:sp>
      <p:graphicFrame>
        <p:nvGraphicFramePr>
          <p:cNvPr id="5" name="4 Marcador de contenido"/>
          <p:cNvGraphicFramePr>
            <a:graphicFrameLocks noGrp="1"/>
          </p:cNvGraphicFramePr>
          <p:nvPr>
            <p:ph idx="1"/>
          </p:nvPr>
        </p:nvGraphicFramePr>
        <p:xfrm>
          <a:off x="428625" y="1714485"/>
          <a:ext cx="8229600" cy="4929225"/>
        </p:xfrm>
        <a:graphic>
          <a:graphicData uri="http://schemas.openxmlformats.org/drawingml/2006/table">
            <a:tbl>
              <a:tblPr firstRow="1" bandRow="1">
                <a:tableStyleId>{5C22544A-7EE6-4342-B048-85BDC9FD1C3A}</a:tableStyleId>
              </a:tblPr>
              <a:tblGrid>
                <a:gridCol w="2743200"/>
                <a:gridCol w="2743200"/>
                <a:gridCol w="2743200"/>
              </a:tblGrid>
              <a:tr h="474089">
                <a:tc>
                  <a:txBody>
                    <a:bodyPr/>
                    <a:lstStyle/>
                    <a:p>
                      <a:pPr algn="ctr"/>
                      <a:r>
                        <a:rPr lang="pt-BR" sz="1400" b="1" baseline="0" dirty="0" smtClean="0">
                          <a:latin typeface="Times New Roman"/>
                        </a:rPr>
                        <a:t>HIDROCARBURO </a:t>
                      </a:r>
                      <a:endParaRPr lang="es-ES" sz="3200" dirty="0"/>
                    </a:p>
                  </a:txBody>
                  <a:tcPr anchor="ctr"/>
                </a:tc>
                <a:tc>
                  <a:txBody>
                    <a:bodyPr/>
                    <a:lstStyle/>
                    <a:p>
                      <a:pPr algn="ctr"/>
                      <a:r>
                        <a:rPr lang="pt-BR" sz="1400" b="1" baseline="0" dirty="0" smtClean="0">
                          <a:latin typeface="Times New Roman"/>
                        </a:rPr>
                        <a:t>FORMULA QUÍMICA </a:t>
                      </a:r>
                      <a:endParaRPr lang="es-ES" sz="3200" dirty="0"/>
                    </a:p>
                  </a:txBody>
                  <a:tcPr anchor="ctr"/>
                </a:tc>
                <a:tc>
                  <a:txBody>
                    <a:bodyPr/>
                    <a:lstStyle/>
                    <a:p>
                      <a:pPr algn="ctr"/>
                      <a:r>
                        <a:rPr lang="pt-BR" sz="1400" b="1" baseline="0" dirty="0" smtClean="0">
                          <a:latin typeface="Times New Roman"/>
                        </a:rPr>
                        <a:t>%VOLUMÉTRICO A 25 ºC</a:t>
                      </a:r>
                      <a:endParaRPr lang="es-ES" sz="3200" dirty="0"/>
                    </a:p>
                  </a:txBody>
                  <a:tcPr anchor="ctr"/>
                </a:tc>
              </a:tr>
              <a:tr h="474089">
                <a:tc>
                  <a:txBody>
                    <a:bodyPr/>
                    <a:lstStyle/>
                    <a:p>
                      <a:pPr algn="l"/>
                      <a:r>
                        <a:rPr lang="es-ES" sz="1800" baseline="0" dirty="0" smtClean="0">
                          <a:latin typeface="TimesNewRomanPSMT"/>
                        </a:rPr>
                        <a:t>Propano</a:t>
                      </a:r>
                      <a:endParaRPr lang="es-ES" sz="4000" dirty="0"/>
                    </a:p>
                  </a:txBody>
                  <a:tcPr anchor="ctr"/>
                </a:tc>
                <a:tc>
                  <a:txBody>
                    <a:bodyPr/>
                    <a:lstStyle/>
                    <a:p>
                      <a:pPr algn="l"/>
                      <a:r>
                        <a:rPr lang="es-ES" sz="1600" baseline="0" dirty="0" smtClean="0">
                          <a:latin typeface="TimesNewRomanPSMT"/>
                        </a:rPr>
                        <a:t>C</a:t>
                      </a:r>
                      <a:r>
                        <a:rPr lang="es-ES" sz="1050" baseline="0" dirty="0" smtClean="0">
                          <a:latin typeface="TimesNewRomanPSMT"/>
                        </a:rPr>
                        <a:t>3</a:t>
                      </a:r>
                      <a:r>
                        <a:rPr lang="es-ES" sz="1600" baseline="0" dirty="0" smtClean="0">
                          <a:latin typeface="TimesNewRomanPSMT"/>
                        </a:rPr>
                        <a:t>H</a:t>
                      </a:r>
                      <a:r>
                        <a:rPr lang="es-ES" sz="1050" baseline="0" dirty="0" smtClean="0">
                          <a:latin typeface="TimesNewRomanPSMT"/>
                        </a:rPr>
                        <a:t>8 </a:t>
                      </a:r>
                      <a:endParaRPr lang="es-ES" sz="1600" baseline="0" dirty="0" smtClean="0">
                        <a:latin typeface="TimesNewRomanPSMT"/>
                      </a:endParaRPr>
                    </a:p>
                  </a:txBody>
                  <a:tcPr/>
                </a:tc>
                <a:tc>
                  <a:txBody>
                    <a:bodyPr/>
                    <a:lstStyle/>
                    <a:p>
                      <a:pPr algn="l"/>
                      <a:r>
                        <a:rPr lang="es-ES" sz="1600" baseline="0" dirty="0" smtClean="0">
                          <a:latin typeface="TimesNewRomanPSMT"/>
                        </a:rPr>
                        <a:t>12,60</a:t>
                      </a:r>
                    </a:p>
                  </a:txBody>
                  <a:tcPr anchor="ctr"/>
                </a:tc>
              </a:tr>
              <a:tr h="584493">
                <a:tc>
                  <a:txBody>
                    <a:bodyPr/>
                    <a:lstStyle/>
                    <a:p>
                      <a:r>
                        <a:rPr lang="es-ES" sz="1800" baseline="0" dirty="0" err="1" smtClean="0">
                          <a:latin typeface="TimesNewRomanPSMT"/>
                        </a:rPr>
                        <a:t>Propileno</a:t>
                      </a:r>
                      <a:r>
                        <a:rPr lang="es-ES" sz="1800" baseline="0" dirty="0" smtClean="0">
                          <a:latin typeface="TimesNewRomanPSMT"/>
                        </a:rPr>
                        <a:t> </a:t>
                      </a:r>
                      <a:endParaRPr lang="es-ES" dirty="0"/>
                    </a:p>
                  </a:txBody>
                  <a:tcPr/>
                </a:tc>
                <a:tc>
                  <a:txBody>
                    <a:bodyPr/>
                    <a:lstStyle/>
                    <a:p>
                      <a:r>
                        <a:rPr lang="es-ES" sz="2400" baseline="0" dirty="0" smtClean="0">
                          <a:latin typeface="TimesNewRomanPSMT"/>
                        </a:rPr>
                        <a:t>C</a:t>
                      </a:r>
                      <a:r>
                        <a:rPr lang="es-ES" sz="800" baseline="0" dirty="0" smtClean="0">
                          <a:latin typeface="TimesNewRomanPSMT"/>
                        </a:rPr>
                        <a:t>3</a:t>
                      </a:r>
                      <a:r>
                        <a:rPr lang="es-ES" sz="2400" baseline="0" dirty="0" smtClean="0">
                          <a:latin typeface="TimesNewRomanPSMT"/>
                        </a:rPr>
                        <a:t>H</a:t>
                      </a:r>
                      <a:r>
                        <a:rPr lang="es-ES" sz="800" baseline="0" dirty="0" smtClean="0">
                          <a:latin typeface="TimesNewRomanPSMT"/>
                        </a:rPr>
                        <a:t>6 </a:t>
                      </a:r>
                      <a:endParaRPr lang="es-ES" sz="800" dirty="0"/>
                    </a:p>
                  </a:txBody>
                  <a:tcPr/>
                </a:tc>
                <a:tc>
                  <a:txBody>
                    <a:bodyPr/>
                    <a:lstStyle/>
                    <a:p>
                      <a:r>
                        <a:rPr lang="es-ES" sz="1800" baseline="0" dirty="0" smtClean="0">
                          <a:latin typeface="TimesNewRomanPSMT"/>
                        </a:rPr>
                        <a:t>30,60</a:t>
                      </a:r>
                      <a:endParaRPr lang="es-ES" dirty="0"/>
                    </a:p>
                  </a:txBody>
                  <a:tcPr/>
                </a:tc>
              </a:tr>
              <a:tr h="584493">
                <a:tc>
                  <a:txBody>
                    <a:bodyPr/>
                    <a:lstStyle/>
                    <a:p>
                      <a:r>
                        <a:rPr lang="es-ES" sz="1800" baseline="0" dirty="0" smtClean="0">
                          <a:latin typeface="TimesNewRomanPSMT"/>
                        </a:rPr>
                        <a:t>i - Butano </a:t>
                      </a:r>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baseline="0" dirty="0" smtClean="0">
                          <a:latin typeface="TimesNewRomanPSMT"/>
                        </a:rPr>
                        <a:t>C</a:t>
                      </a:r>
                      <a:r>
                        <a:rPr lang="es-ES" sz="800" baseline="0" dirty="0" smtClean="0">
                          <a:latin typeface="TimesNewRomanPSMT"/>
                        </a:rPr>
                        <a:t>4</a:t>
                      </a:r>
                      <a:r>
                        <a:rPr lang="es-ES" sz="2400" baseline="0" dirty="0" smtClean="0">
                          <a:latin typeface="TimesNewRomanPSMT"/>
                        </a:rPr>
                        <a:t>H</a:t>
                      </a:r>
                      <a:r>
                        <a:rPr lang="es-ES" sz="800" baseline="0" dirty="0" smtClean="0">
                          <a:latin typeface="TimesNewRomanPSMT"/>
                        </a:rPr>
                        <a:t>10</a:t>
                      </a:r>
                      <a:endParaRPr lang="es-ES" sz="800" dirty="0" smtClean="0"/>
                    </a:p>
                  </a:txBody>
                  <a:tcPr/>
                </a:tc>
                <a:tc>
                  <a:txBody>
                    <a:bodyPr/>
                    <a:lstStyle/>
                    <a:p>
                      <a:r>
                        <a:rPr lang="es-ES" sz="1800" baseline="0" dirty="0" smtClean="0">
                          <a:latin typeface="TimesNewRomanPSMT"/>
                        </a:rPr>
                        <a:t>25,40</a:t>
                      </a:r>
                      <a:endParaRPr lang="es-ES" dirty="0"/>
                    </a:p>
                  </a:txBody>
                  <a:tcPr/>
                </a:tc>
              </a:tr>
              <a:tr h="584493">
                <a:tc>
                  <a:txBody>
                    <a:bodyPr/>
                    <a:lstStyle/>
                    <a:p>
                      <a:r>
                        <a:rPr lang="es-ES" sz="1800" baseline="0" dirty="0" smtClean="0">
                          <a:latin typeface="TimesNewRomanPSMT"/>
                        </a:rPr>
                        <a:t>n - Butano </a:t>
                      </a:r>
                      <a:endParaRPr lang="es-ES" dirty="0"/>
                    </a:p>
                  </a:txBody>
                  <a:tcPr/>
                </a:tc>
                <a:tc>
                  <a:txBody>
                    <a:bodyPr/>
                    <a:lstStyle/>
                    <a:p>
                      <a:r>
                        <a:rPr lang="es-ES" sz="2400" baseline="0" dirty="0" smtClean="0">
                          <a:latin typeface="TimesNewRomanPSMT"/>
                        </a:rPr>
                        <a:t>C</a:t>
                      </a:r>
                      <a:r>
                        <a:rPr lang="es-ES" sz="800" baseline="0" dirty="0" smtClean="0">
                          <a:latin typeface="TimesNewRomanPSMT"/>
                        </a:rPr>
                        <a:t>4</a:t>
                      </a:r>
                      <a:r>
                        <a:rPr lang="es-ES" sz="2400" baseline="0" dirty="0" smtClean="0">
                          <a:latin typeface="TimesNewRomanPSMT"/>
                        </a:rPr>
                        <a:t>H</a:t>
                      </a:r>
                      <a:r>
                        <a:rPr lang="es-ES" sz="800" baseline="0" dirty="0" smtClean="0">
                          <a:latin typeface="TimesNewRomanPSMT"/>
                        </a:rPr>
                        <a:t>10</a:t>
                      </a:r>
                      <a:endParaRPr lang="es-ES" dirty="0"/>
                    </a:p>
                  </a:txBody>
                  <a:tcPr/>
                </a:tc>
                <a:tc>
                  <a:txBody>
                    <a:bodyPr/>
                    <a:lstStyle/>
                    <a:p>
                      <a:r>
                        <a:rPr lang="es-ES" sz="1800" baseline="0" dirty="0" smtClean="0">
                          <a:latin typeface="TimesNewRomanPSMT"/>
                        </a:rPr>
                        <a:t>6,30</a:t>
                      </a:r>
                      <a:endParaRPr lang="es-ES" dirty="0"/>
                    </a:p>
                  </a:txBody>
                  <a:tcPr/>
                </a:tc>
              </a:tr>
              <a:tr h="584493">
                <a:tc>
                  <a:txBody>
                    <a:bodyPr/>
                    <a:lstStyle/>
                    <a:p>
                      <a:r>
                        <a:rPr lang="es-ES" sz="1800" baseline="0" dirty="0" smtClean="0">
                          <a:latin typeface="TimesNewRomanPSMT"/>
                        </a:rPr>
                        <a:t>l - Buteno </a:t>
                      </a:r>
                      <a:endParaRPr lang="es-ES" dirty="0"/>
                    </a:p>
                  </a:txBody>
                  <a:tcPr/>
                </a:tc>
                <a:tc>
                  <a:txBody>
                    <a:bodyPr/>
                    <a:lstStyle/>
                    <a:p>
                      <a:r>
                        <a:rPr lang="es-ES" sz="2400" baseline="0" dirty="0" smtClean="0">
                          <a:latin typeface="TimesNewRomanPSMT"/>
                        </a:rPr>
                        <a:t>C</a:t>
                      </a:r>
                      <a:r>
                        <a:rPr lang="es-ES" sz="800" baseline="0" dirty="0" smtClean="0">
                          <a:latin typeface="TimesNewRomanPSMT"/>
                        </a:rPr>
                        <a:t>4</a:t>
                      </a:r>
                      <a:r>
                        <a:rPr lang="es-ES" sz="2400" baseline="0" dirty="0" smtClean="0">
                          <a:latin typeface="TimesNewRomanPSMT"/>
                        </a:rPr>
                        <a:t>H</a:t>
                      </a:r>
                      <a:r>
                        <a:rPr lang="es-ES" sz="800" baseline="0" dirty="0" smtClean="0">
                          <a:latin typeface="TimesNewRomanPSMT"/>
                        </a:rPr>
                        <a:t>8 </a:t>
                      </a:r>
                      <a:endParaRPr lang="es-ES" dirty="0"/>
                    </a:p>
                  </a:txBody>
                  <a:tcPr/>
                </a:tc>
                <a:tc>
                  <a:txBody>
                    <a:bodyPr/>
                    <a:lstStyle/>
                    <a:p>
                      <a:r>
                        <a:rPr lang="es-ES" sz="1800" baseline="0" dirty="0" smtClean="0">
                          <a:latin typeface="TimesNewRomanPSMT"/>
                        </a:rPr>
                        <a:t>12,50</a:t>
                      </a:r>
                      <a:endParaRPr lang="es-ES" dirty="0"/>
                    </a:p>
                  </a:txBody>
                  <a:tcPr/>
                </a:tc>
              </a:tr>
              <a:tr h="474089">
                <a:tc>
                  <a:txBody>
                    <a:bodyPr/>
                    <a:lstStyle/>
                    <a:p>
                      <a:r>
                        <a:rPr lang="es-ES" sz="1800" baseline="0" dirty="0" smtClean="0">
                          <a:latin typeface="TimesNewRomanPSMT"/>
                        </a:rPr>
                        <a:t>Trans2 - Buteno </a:t>
                      </a:r>
                      <a:endParaRPr lang="es-ES" dirty="0"/>
                    </a:p>
                  </a:txBody>
                  <a:tcPr/>
                </a:tc>
                <a:tc>
                  <a:txBody>
                    <a:bodyPr/>
                    <a:lstStyle/>
                    <a:p>
                      <a:r>
                        <a:rPr lang="es-ES" sz="1800" baseline="0" dirty="0" smtClean="0">
                          <a:latin typeface="TimesNewRomanPSMT"/>
                        </a:rPr>
                        <a:t>C</a:t>
                      </a:r>
                      <a:r>
                        <a:rPr lang="es-ES" sz="800" baseline="0" dirty="0" smtClean="0">
                          <a:latin typeface="TimesNewRomanPSMT"/>
                        </a:rPr>
                        <a:t>4</a:t>
                      </a:r>
                      <a:r>
                        <a:rPr lang="es-ES" sz="1800" baseline="0" dirty="0" smtClean="0">
                          <a:latin typeface="TimesNewRomanPSMT"/>
                        </a:rPr>
                        <a:t>H</a:t>
                      </a:r>
                      <a:r>
                        <a:rPr lang="es-ES" sz="800" baseline="0" dirty="0" smtClean="0">
                          <a:latin typeface="TimesNewRomanPSMT"/>
                        </a:rPr>
                        <a:t>8</a:t>
                      </a:r>
                      <a:endParaRPr lang="es-ES" dirty="0"/>
                    </a:p>
                  </a:txBody>
                  <a:tcPr/>
                </a:tc>
                <a:tc>
                  <a:txBody>
                    <a:bodyPr/>
                    <a:lstStyle/>
                    <a:p>
                      <a:r>
                        <a:rPr lang="es-ES" sz="1800" baseline="0" dirty="0" smtClean="0">
                          <a:latin typeface="TimesNewRomanPSMT"/>
                        </a:rPr>
                        <a:t>7,80</a:t>
                      </a:r>
                      <a:endParaRPr lang="es-ES" dirty="0"/>
                    </a:p>
                  </a:txBody>
                  <a:tcPr/>
                </a:tc>
              </a:tr>
              <a:tr h="584493">
                <a:tc>
                  <a:txBody>
                    <a:bodyPr/>
                    <a:lstStyle/>
                    <a:p>
                      <a:r>
                        <a:rPr lang="pt-BR" sz="1800" baseline="0" dirty="0" err="1" smtClean="0">
                          <a:latin typeface="TimesNewRomanPSMT"/>
                        </a:rPr>
                        <a:t>Cis</a:t>
                      </a:r>
                      <a:r>
                        <a:rPr lang="pt-BR" sz="1800" baseline="0" dirty="0" smtClean="0">
                          <a:latin typeface="TimesNewRomanPSMT"/>
                        </a:rPr>
                        <a:t> 2 - </a:t>
                      </a:r>
                      <a:r>
                        <a:rPr lang="pt-BR" sz="1800" baseline="0" dirty="0" err="1" smtClean="0">
                          <a:latin typeface="TimesNewRomanPSMT"/>
                        </a:rPr>
                        <a:t>Buteno</a:t>
                      </a:r>
                      <a:r>
                        <a:rPr lang="pt-BR" sz="1800" baseline="0" dirty="0" smtClean="0">
                          <a:latin typeface="TimesNewRomanPSMT"/>
                        </a:rPr>
                        <a:t> </a:t>
                      </a:r>
                      <a:endParaRPr lang="es-ES" dirty="0"/>
                    </a:p>
                  </a:txBody>
                  <a:tcPr/>
                </a:tc>
                <a:tc>
                  <a:txBody>
                    <a:bodyPr/>
                    <a:lstStyle/>
                    <a:p>
                      <a:r>
                        <a:rPr lang="pt-BR" sz="2400" baseline="0" dirty="0" smtClean="0">
                          <a:latin typeface="TimesNewRomanPSMT"/>
                        </a:rPr>
                        <a:t>C</a:t>
                      </a:r>
                      <a:r>
                        <a:rPr lang="pt-BR" sz="800" baseline="0" dirty="0" smtClean="0">
                          <a:latin typeface="TimesNewRomanPSMT"/>
                        </a:rPr>
                        <a:t>4</a:t>
                      </a:r>
                      <a:r>
                        <a:rPr lang="pt-BR" sz="2400" baseline="0" dirty="0" smtClean="0">
                          <a:latin typeface="TimesNewRomanPSMT"/>
                        </a:rPr>
                        <a:t>H</a:t>
                      </a:r>
                      <a:r>
                        <a:rPr lang="pt-BR" sz="800" baseline="0" dirty="0" smtClean="0">
                          <a:latin typeface="TimesNewRomanPSMT"/>
                        </a:rPr>
                        <a:t>8 </a:t>
                      </a:r>
                      <a:endParaRPr lang="es-ES" dirty="0"/>
                    </a:p>
                  </a:txBody>
                  <a:tcPr/>
                </a:tc>
                <a:tc>
                  <a:txBody>
                    <a:bodyPr/>
                    <a:lstStyle/>
                    <a:p>
                      <a:r>
                        <a:rPr lang="pt-BR" sz="1800" baseline="0" dirty="0" smtClean="0">
                          <a:latin typeface="TimesNewRomanPSMT"/>
                        </a:rPr>
                        <a:t>4,60</a:t>
                      </a:r>
                      <a:endParaRPr lang="es-ES" dirty="0"/>
                    </a:p>
                  </a:txBody>
                  <a:tcPr/>
                </a:tc>
              </a:tr>
              <a:tr h="584493">
                <a:tc>
                  <a:txBody>
                    <a:bodyPr/>
                    <a:lstStyle/>
                    <a:p>
                      <a:r>
                        <a:rPr lang="es-ES" sz="1800" baseline="0" dirty="0" smtClean="0">
                          <a:latin typeface="TimesNewRomanPSMT"/>
                        </a:rPr>
                        <a:t>Pentano</a:t>
                      </a:r>
                      <a:endParaRPr lang="es-ES" dirty="0"/>
                    </a:p>
                  </a:txBody>
                  <a:tcPr/>
                </a:tc>
                <a:tc>
                  <a:txBody>
                    <a:bodyPr/>
                    <a:lstStyle/>
                    <a:p>
                      <a:r>
                        <a:rPr lang="es-ES" sz="2400" baseline="0" dirty="0" smtClean="0">
                          <a:latin typeface="TimesNewRomanPSMT"/>
                        </a:rPr>
                        <a:t>C</a:t>
                      </a:r>
                      <a:r>
                        <a:rPr lang="es-ES" sz="800" baseline="0" dirty="0" smtClean="0">
                          <a:latin typeface="TimesNewRomanPSMT"/>
                        </a:rPr>
                        <a:t>5</a:t>
                      </a:r>
                      <a:r>
                        <a:rPr lang="es-ES" sz="2400" baseline="0" dirty="0" smtClean="0">
                          <a:latin typeface="TimesNewRomanPSMT"/>
                        </a:rPr>
                        <a:t>H</a:t>
                      </a:r>
                      <a:r>
                        <a:rPr lang="es-ES" sz="800" baseline="0" dirty="0" smtClean="0">
                          <a:latin typeface="TimesNewRomanPSMT"/>
                        </a:rPr>
                        <a:t>12 </a:t>
                      </a:r>
                      <a:endParaRPr lang="es-ES" dirty="0"/>
                    </a:p>
                  </a:txBody>
                  <a:tcPr/>
                </a:tc>
                <a:tc>
                  <a:txBody>
                    <a:bodyPr/>
                    <a:lstStyle/>
                    <a:p>
                      <a:r>
                        <a:rPr lang="es-ES" sz="1800" baseline="0" dirty="0" smtClean="0">
                          <a:latin typeface="TimesNewRomanPSMT"/>
                        </a:rPr>
                        <a:t>0,20</a:t>
                      </a:r>
                      <a:endParaRPr lang="es-ES" dirty="0"/>
                    </a:p>
                  </a:txBody>
                  <a:tcPr/>
                </a:tc>
              </a:tr>
            </a:tbl>
          </a:graphicData>
        </a:graphic>
      </p:graphicFrame>
      <p:sp>
        <p:nvSpPr>
          <p:cNvPr id="2" name="1 Marcador de fecha"/>
          <p:cNvSpPr>
            <a:spLocks noGrp="1"/>
          </p:cNvSpPr>
          <p:nvPr>
            <p:ph type="dt" sz="half" idx="10"/>
          </p:nvPr>
        </p:nvSpPr>
        <p:spPr/>
        <p:txBody>
          <a:bodyPr/>
          <a:lstStyle/>
          <a:p>
            <a:pPr>
              <a:defRPr/>
            </a:pPr>
            <a:fld id="{BC2FF7BE-46C6-4A7D-B703-9DF3E91AA669}" type="datetime1">
              <a:rPr lang="es-ES" smtClean="0"/>
              <a:pPr>
                <a:defRPr/>
              </a:pPr>
              <a:t>21/05/2012</a:t>
            </a:fld>
            <a:endParaRPr lang="es-ES"/>
          </a:p>
        </p:txBody>
      </p:sp>
      <p:sp>
        <p:nvSpPr>
          <p:cNvPr id="3" name="2 Marcador de pie de página"/>
          <p:cNvSpPr>
            <a:spLocks noGrp="1"/>
          </p:cNvSpPr>
          <p:nvPr>
            <p:ph type="ftr" sz="quarter" idx="11"/>
          </p:nvPr>
        </p:nvSpPr>
        <p:spPr/>
        <p:txBody>
          <a:bodyPr/>
          <a:lstStyle/>
          <a:p>
            <a:pPr>
              <a:defRPr/>
            </a:pPr>
            <a:r>
              <a:rPr lang="es-ES" smtClean="0"/>
              <a:t>Ing. Juan J. NINA CHARAJA</a:t>
            </a:r>
            <a:endParaRPr lang="es-E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a:srcRect/>
          <a:stretch>
            <a:fillRect/>
          </a:stretch>
        </p:blipFill>
        <p:spPr>
          <a:xfrm>
            <a:off x="142875" y="142875"/>
            <a:ext cx="9001125" cy="1084263"/>
          </a:xfrm>
          <a:noFill/>
        </p:spPr>
      </p:pic>
      <p:pic>
        <p:nvPicPr>
          <p:cNvPr id="17411" name="Picture 3"/>
          <p:cNvPicPr>
            <a:picLocks noChangeAspect="1" noChangeArrowheads="1"/>
          </p:cNvPicPr>
          <p:nvPr/>
        </p:nvPicPr>
        <p:blipFill>
          <a:blip r:embed="rId3"/>
          <a:srcRect/>
          <a:stretch>
            <a:fillRect/>
          </a:stretch>
        </p:blipFill>
        <p:spPr bwMode="auto">
          <a:xfrm>
            <a:off x="182563" y="1357313"/>
            <a:ext cx="8961437" cy="5429250"/>
          </a:xfrm>
          <a:prstGeom prst="rect">
            <a:avLst/>
          </a:prstGeom>
          <a:noFill/>
          <a:ln w="9525">
            <a:noFill/>
            <a:miter lim="800000"/>
            <a:headEnd/>
            <a:tailEnd/>
          </a:ln>
        </p:spPr>
      </p:pic>
      <p:sp>
        <p:nvSpPr>
          <p:cNvPr id="2" name="1 Marcador de fecha"/>
          <p:cNvSpPr>
            <a:spLocks noGrp="1"/>
          </p:cNvSpPr>
          <p:nvPr>
            <p:ph type="dt" sz="half" idx="10"/>
          </p:nvPr>
        </p:nvSpPr>
        <p:spPr/>
        <p:txBody>
          <a:bodyPr/>
          <a:lstStyle/>
          <a:p>
            <a:pPr>
              <a:defRPr/>
            </a:pPr>
            <a:fld id="{47EE7FEF-F2E7-4743-8110-B8134F972753}" type="datetime1">
              <a:rPr lang="es-ES" smtClean="0"/>
              <a:pPr>
                <a:defRPr/>
              </a:pPr>
              <a:t>21/05/2012</a:t>
            </a:fld>
            <a:endParaRPr lang="es-ES"/>
          </a:p>
        </p:txBody>
      </p:sp>
      <p:sp>
        <p:nvSpPr>
          <p:cNvPr id="3" name="2 Marcador de pie de página"/>
          <p:cNvSpPr>
            <a:spLocks noGrp="1"/>
          </p:cNvSpPr>
          <p:nvPr>
            <p:ph type="ftr" sz="quarter" idx="11"/>
          </p:nvPr>
        </p:nvSpPr>
        <p:spPr/>
        <p:txBody>
          <a:bodyPr/>
          <a:lstStyle/>
          <a:p>
            <a:pPr>
              <a:defRPr/>
            </a:pPr>
            <a:r>
              <a:rPr lang="es-ES" smtClean="0"/>
              <a:t>Ing. Juan J. NINA CHARAJA</a:t>
            </a:r>
            <a:endParaRPr lang="es-E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a:xfrm>
            <a:off x="0" y="71414"/>
            <a:ext cx="9001125" cy="928710"/>
          </a:xfrm>
        </p:spPr>
        <p:style>
          <a:lnRef idx="3">
            <a:schemeClr val="lt1"/>
          </a:lnRef>
          <a:fillRef idx="1">
            <a:schemeClr val="accent1"/>
          </a:fillRef>
          <a:effectRef idx="1">
            <a:schemeClr val="accent1"/>
          </a:effectRef>
          <a:fontRef idx="minor">
            <a:schemeClr val="lt1"/>
          </a:fontRef>
        </p:style>
        <p:txBody>
          <a:bodyPr/>
          <a:lstStyle/>
          <a:p>
            <a:pPr algn="ctr"/>
            <a:r>
              <a:rPr lang="es-ES" sz="2400" b="1" dirty="0" smtClean="0">
                <a:solidFill>
                  <a:srgbClr val="FFC000"/>
                </a:solidFill>
              </a:rPr>
              <a:t>COMPARACIÓN DE LA POTENCIA EFECTIVA RESPECTO A LA VELOCIDAD USANDO GLP Y GASOLINA DE 84 OCTANOS</a:t>
            </a:r>
            <a:endParaRPr lang="es-ES" sz="2400" dirty="0" smtClean="0">
              <a:solidFill>
                <a:srgbClr val="FFC000"/>
              </a:solidFill>
            </a:endParaRPr>
          </a:p>
        </p:txBody>
      </p:sp>
      <p:sp>
        <p:nvSpPr>
          <p:cNvPr id="18435" name="2 Marcador de contenido"/>
          <p:cNvSpPr>
            <a:spLocks noGrp="1"/>
          </p:cNvSpPr>
          <p:nvPr>
            <p:ph idx="1"/>
          </p:nvPr>
        </p:nvSpPr>
        <p:spPr/>
        <p:txBody>
          <a:bodyPr/>
          <a:lstStyle/>
          <a:p>
            <a:endParaRPr lang="es-ES" smtClean="0"/>
          </a:p>
        </p:txBody>
      </p:sp>
      <p:pic>
        <p:nvPicPr>
          <p:cNvPr id="18436" name="Picture 2"/>
          <p:cNvPicPr>
            <a:picLocks noChangeAspect="1" noChangeArrowheads="1"/>
          </p:cNvPicPr>
          <p:nvPr/>
        </p:nvPicPr>
        <p:blipFill>
          <a:blip r:embed="rId2"/>
          <a:srcRect/>
          <a:stretch>
            <a:fillRect/>
          </a:stretch>
        </p:blipFill>
        <p:spPr bwMode="auto">
          <a:xfrm>
            <a:off x="142875" y="1214438"/>
            <a:ext cx="8786813" cy="5643562"/>
          </a:xfrm>
          <a:prstGeom prst="rect">
            <a:avLst/>
          </a:prstGeom>
          <a:noFill/>
          <a:ln w="9525">
            <a:noFill/>
            <a:miter lim="800000"/>
            <a:headEnd/>
            <a:tailEnd/>
          </a:ln>
        </p:spPr>
      </p:pic>
      <p:sp>
        <p:nvSpPr>
          <p:cNvPr id="2" name="1 Marcador de fecha"/>
          <p:cNvSpPr>
            <a:spLocks noGrp="1"/>
          </p:cNvSpPr>
          <p:nvPr>
            <p:ph type="dt" sz="half" idx="10"/>
          </p:nvPr>
        </p:nvSpPr>
        <p:spPr/>
        <p:txBody>
          <a:bodyPr/>
          <a:lstStyle/>
          <a:p>
            <a:pPr>
              <a:defRPr/>
            </a:pPr>
            <a:fld id="{EF875C59-7E41-4FA7-BF24-F43682C49DEE}" type="datetime1">
              <a:rPr lang="es-ES" smtClean="0"/>
              <a:pPr>
                <a:defRPr/>
              </a:pPr>
              <a:t>21/05/2012</a:t>
            </a:fld>
            <a:endParaRPr lang="es-ES"/>
          </a:p>
        </p:txBody>
      </p:sp>
      <p:sp>
        <p:nvSpPr>
          <p:cNvPr id="3" name="2 Marcador de pie de página"/>
          <p:cNvSpPr>
            <a:spLocks noGrp="1"/>
          </p:cNvSpPr>
          <p:nvPr>
            <p:ph type="ftr" sz="quarter" idx="11"/>
          </p:nvPr>
        </p:nvSpPr>
        <p:spPr/>
        <p:txBody>
          <a:bodyPr/>
          <a:lstStyle/>
          <a:p>
            <a:pPr>
              <a:defRPr/>
            </a:pPr>
            <a:r>
              <a:rPr lang="es-ES" smtClean="0"/>
              <a:t>Ing. Juan J. NINA CHARAJA</a:t>
            </a:r>
            <a:endParaRPr lang="es-E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Grp="1" noChangeAspect="1" noChangeArrowheads="1"/>
          </p:cNvPicPr>
          <p:nvPr>
            <p:ph idx="1"/>
          </p:nvPr>
        </p:nvPicPr>
        <p:blipFill>
          <a:blip r:embed="rId2"/>
          <a:srcRect/>
          <a:stretch>
            <a:fillRect/>
          </a:stretch>
        </p:blipFill>
        <p:spPr>
          <a:xfrm>
            <a:off x="0" y="1357313"/>
            <a:ext cx="8810625" cy="5214937"/>
          </a:xfrm>
          <a:noFill/>
        </p:spPr>
      </p:pic>
      <p:sp>
        <p:nvSpPr>
          <p:cNvPr id="4" name="1 Título"/>
          <p:cNvSpPr txBox="1">
            <a:spLocks/>
          </p:cNvSpPr>
          <p:nvPr/>
        </p:nvSpPr>
        <p:spPr bwMode="auto">
          <a:xfrm>
            <a:off x="428596" y="223798"/>
            <a:ext cx="8229600" cy="704872"/>
          </a:xfrm>
          <a:prstGeom prst="rect">
            <a:avLst/>
          </a:prstGeom>
          <a:ln w="38100" cap="flat" cmpd="sng" algn="ctr">
            <a:solidFill>
              <a:schemeClr val="lt1"/>
            </a:solidFill>
            <a:prstDash val="solid"/>
            <a:miter lim="800000"/>
            <a:headEnd/>
            <a:tailEnd/>
          </a:ln>
        </p:spPr>
        <p:style>
          <a:lnRef idx="3">
            <a:schemeClr val="lt1"/>
          </a:lnRef>
          <a:fillRef idx="1">
            <a:schemeClr val="accent1"/>
          </a:fillRef>
          <a:effectRef idx="1">
            <a:schemeClr val="accent1"/>
          </a:effectRef>
          <a:fontRef idx="minor">
            <a:schemeClr val="lt1"/>
          </a:fontRef>
        </p:style>
        <p:txBody>
          <a:bodyPr vert="horz" wrap="square" lIns="0" tIns="45720" rIns="0" bIns="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4000" b="0" i="0" u="none" strike="noStrike" kern="1200" cap="none" spc="0" normalizeH="0" baseline="0" noProof="0" smtClean="0">
                <a:ln>
                  <a:noFill/>
                </a:ln>
                <a:solidFill>
                  <a:srgbClr val="FFC000"/>
                </a:solidFill>
                <a:effectLst/>
                <a:uLnTx/>
                <a:uFillTx/>
                <a:latin typeface="+mn-lt"/>
                <a:ea typeface="+mn-ea"/>
                <a:cs typeface="+mn-cs"/>
              </a:rPr>
              <a:t>CONCLUSIONES IMPORTANTES</a:t>
            </a:r>
            <a:endParaRPr kumimoji="0" lang="es-ES" sz="4000" b="0"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2" name="1 Marcador de fecha"/>
          <p:cNvSpPr>
            <a:spLocks noGrp="1"/>
          </p:cNvSpPr>
          <p:nvPr>
            <p:ph type="dt" sz="half" idx="10"/>
          </p:nvPr>
        </p:nvSpPr>
        <p:spPr/>
        <p:txBody>
          <a:bodyPr/>
          <a:lstStyle/>
          <a:p>
            <a:pPr>
              <a:defRPr/>
            </a:pPr>
            <a:fld id="{92921F7F-1B3F-4C0D-A1FB-ED60F11D084D}" type="datetime1">
              <a:rPr lang="es-ES" smtClean="0"/>
              <a:pPr>
                <a:defRPr/>
              </a:pPr>
              <a:t>21/05/2012</a:t>
            </a:fld>
            <a:endParaRPr lang="es-ES"/>
          </a:p>
        </p:txBody>
      </p:sp>
      <p:sp>
        <p:nvSpPr>
          <p:cNvPr id="3" name="2 Marcador de pie de página"/>
          <p:cNvSpPr>
            <a:spLocks noGrp="1"/>
          </p:cNvSpPr>
          <p:nvPr>
            <p:ph type="ftr" sz="quarter" idx="11"/>
          </p:nvPr>
        </p:nvSpPr>
        <p:spPr/>
        <p:txBody>
          <a:bodyPr/>
          <a:lstStyle/>
          <a:p>
            <a:pPr>
              <a:defRPr/>
            </a:pPr>
            <a:r>
              <a:rPr lang="es-ES" smtClean="0"/>
              <a:t>Ing. Juan J. NINA CHARAJA</a:t>
            </a:r>
            <a:endParaRPr lang="es-E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142984"/>
            <a:ext cx="8229600" cy="3857652"/>
          </a:xfrm>
          <a:solidFill>
            <a:schemeClr val="bg2"/>
          </a:solidFill>
          <a:ln>
            <a:solidFill>
              <a:srgbClr val="FFFF00"/>
            </a:solidFill>
          </a:ln>
        </p:spPr>
        <p:txBody>
          <a:bodyPr/>
          <a:lstStyle/>
          <a:p>
            <a:pPr algn="ctr"/>
            <a:r>
              <a:rPr lang="es-ES" sz="7200" b="1" dirty="0" smtClean="0">
                <a:solidFill>
                  <a:srgbClr val="FFC000"/>
                </a:solidFill>
                <a:latin typeface="+mn-lt"/>
              </a:rPr>
              <a:t>COMBUSTIBLES </a:t>
            </a:r>
            <a:br>
              <a:rPr lang="es-ES" sz="7200" b="1" dirty="0" smtClean="0">
                <a:solidFill>
                  <a:srgbClr val="FFC000"/>
                </a:solidFill>
                <a:latin typeface="+mn-lt"/>
              </a:rPr>
            </a:br>
            <a:r>
              <a:rPr lang="es-ES" sz="7200" b="1" dirty="0" smtClean="0">
                <a:solidFill>
                  <a:srgbClr val="FFC000"/>
                </a:solidFill>
                <a:latin typeface="+mn-lt"/>
              </a:rPr>
              <a:t/>
            </a:r>
            <a:br>
              <a:rPr lang="es-ES" sz="7200" b="1" dirty="0" smtClean="0">
                <a:solidFill>
                  <a:srgbClr val="FFC000"/>
                </a:solidFill>
                <a:latin typeface="+mn-lt"/>
              </a:rPr>
            </a:br>
            <a:r>
              <a:rPr lang="es-ES" sz="7200" b="1" dirty="0" smtClean="0">
                <a:solidFill>
                  <a:srgbClr val="FFC000"/>
                </a:solidFill>
                <a:latin typeface="+mn-lt"/>
              </a:rPr>
              <a:t>LÍQUIDOS</a:t>
            </a:r>
            <a:endParaRPr lang="es-ES" sz="7200" b="1" dirty="0">
              <a:solidFill>
                <a:srgbClr val="FFC000"/>
              </a:solidFill>
              <a:latin typeface="+mn-lt"/>
            </a:endParaRPr>
          </a:p>
        </p:txBody>
      </p:sp>
      <p:sp>
        <p:nvSpPr>
          <p:cNvPr id="4" name="3 Marcador de fecha"/>
          <p:cNvSpPr>
            <a:spLocks noGrp="1"/>
          </p:cNvSpPr>
          <p:nvPr>
            <p:ph type="dt" sz="half" idx="10"/>
          </p:nvPr>
        </p:nvSpPr>
        <p:spPr/>
        <p:txBody>
          <a:bodyPr/>
          <a:lstStyle/>
          <a:p>
            <a:pPr>
              <a:defRPr/>
            </a:pPr>
            <a:fld id="{520B7693-65DA-459F-A833-C3D0FBB653B9}" type="datetime1">
              <a:rPr lang="es-ES" smtClean="0"/>
              <a:pPr>
                <a:defRPr/>
              </a:pPr>
              <a:t>21/05/2012</a:t>
            </a:fld>
            <a:endParaRPr lang="es-ES"/>
          </a:p>
        </p:txBody>
      </p:sp>
      <p:sp>
        <p:nvSpPr>
          <p:cNvPr id="5" name="4 Marcador de pie de página"/>
          <p:cNvSpPr>
            <a:spLocks noGrp="1"/>
          </p:cNvSpPr>
          <p:nvPr>
            <p:ph type="ftr" sz="quarter" idx="11"/>
          </p:nvPr>
        </p:nvSpPr>
        <p:spPr/>
        <p:txBody>
          <a:bodyPr/>
          <a:lstStyle/>
          <a:p>
            <a:pPr>
              <a:defRPr/>
            </a:pPr>
            <a:r>
              <a:rPr lang="es-ES" smtClean="0"/>
              <a:t>Ing. Juan J. NINA CHARAJA</a:t>
            </a:r>
            <a:endParaRPr lang="es-E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a:xfrm>
            <a:off x="428596" y="142852"/>
            <a:ext cx="8229600" cy="704872"/>
          </a:xfrm>
        </p:spPr>
        <p:style>
          <a:lnRef idx="3">
            <a:schemeClr val="lt1"/>
          </a:lnRef>
          <a:fillRef idx="1">
            <a:schemeClr val="accent1"/>
          </a:fillRef>
          <a:effectRef idx="1">
            <a:schemeClr val="accent1"/>
          </a:effectRef>
          <a:fontRef idx="minor">
            <a:schemeClr val="lt1"/>
          </a:fontRef>
        </p:style>
        <p:txBody>
          <a:bodyPr/>
          <a:lstStyle/>
          <a:p>
            <a:pPr algn="ctr"/>
            <a:r>
              <a:rPr lang="es-ES" sz="4000" dirty="0" smtClean="0">
                <a:solidFill>
                  <a:srgbClr val="FFC000"/>
                </a:solidFill>
              </a:rPr>
              <a:t>CONCLUSIONES IMPORTANTES</a:t>
            </a:r>
            <a:endParaRPr lang="es-ES" sz="4000" dirty="0" smtClean="0"/>
          </a:p>
        </p:txBody>
      </p:sp>
      <p:pic>
        <p:nvPicPr>
          <p:cNvPr id="21507" name="Picture 2"/>
          <p:cNvPicPr>
            <a:picLocks noGrp="1" noChangeAspect="1" noChangeArrowheads="1"/>
          </p:cNvPicPr>
          <p:nvPr>
            <p:ph idx="1"/>
          </p:nvPr>
        </p:nvPicPr>
        <p:blipFill>
          <a:blip r:embed="rId2"/>
          <a:srcRect/>
          <a:stretch>
            <a:fillRect/>
          </a:stretch>
        </p:blipFill>
        <p:spPr>
          <a:xfrm>
            <a:off x="122238" y="1428750"/>
            <a:ext cx="8961437" cy="5214938"/>
          </a:xfrm>
          <a:noFill/>
        </p:spPr>
      </p:pic>
      <p:sp>
        <p:nvSpPr>
          <p:cNvPr id="2" name="1 Marcador de fecha"/>
          <p:cNvSpPr>
            <a:spLocks noGrp="1"/>
          </p:cNvSpPr>
          <p:nvPr>
            <p:ph type="dt" sz="half" idx="10"/>
          </p:nvPr>
        </p:nvSpPr>
        <p:spPr/>
        <p:txBody>
          <a:bodyPr/>
          <a:lstStyle/>
          <a:p>
            <a:pPr>
              <a:defRPr/>
            </a:pPr>
            <a:fld id="{38066990-89E1-4712-85D6-54D77A6A7707}" type="datetime1">
              <a:rPr lang="es-ES" smtClean="0"/>
              <a:pPr>
                <a:defRPr/>
              </a:pPr>
              <a:t>21/05/2012</a:t>
            </a:fld>
            <a:endParaRPr lang="es-ES"/>
          </a:p>
        </p:txBody>
      </p:sp>
      <p:sp>
        <p:nvSpPr>
          <p:cNvPr id="3" name="2 Marcador de pie de página"/>
          <p:cNvSpPr>
            <a:spLocks noGrp="1"/>
          </p:cNvSpPr>
          <p:nvPr>
            <p:ph type="ftr" sz="quarter" idx="11"/>
          </p:nvPr>
        </p:nvSpPr>
        <p:spPr/>
        <p:txBody>
          <a:bodyPr/>
          <a:lstStyle/>
          <a:p>
            <a:pPr>
              <a:defRPr/>
            </a:pPr>
            <a:r>
              <a:rPr lang="es-ES" smtClean="0"/>
              <a:t>Ing. Juan J. NINA CHARAJA</a:t>
            </a:r>
            <a:endParaRPr lang="es-E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pPr>
              <a:defRPr/>
            </a:pPr>
            <a:fld id="{520B7693-65DA-459F-A833-C3D0FBB653B9}" type="datetime1">
              <a:rPr lang="es-ES" smtClean="0"/>
              <a:pPr>
                <a:defRPr/>
              </a:pPr>
              <a:t>21/05/2012</a:t>
            </a:fld>
            <a:endParaRPr lang="es-ES"/>
          </a:p>
        </p:txBody>
      </p:sp>
      <p:sp>
        <p:nvSpPr>
          <p:cNvPr id="5" name="4 Marcador de pie de página"/>
          <p:cNvSpPr>
            <a:spLocks noGrp="1"/>
          </p:cNvSpPr>
          <p:nvPr>
            <p:ph type="ftr" sz="quarter" idx="11"/>
          </p:nvPr>
        </p:nvSpPr>
        <p:spPr/>
        <p:txBody>
          <a:bodyPr/>
          <a:lstStyle/>
          <a:p>
            <a:pPr>
              <a:defRPr/>
            </a:pPr>
            <a:r>
              <a:rPr lang="es-ES" smtClean="0"/>
              <a:t>Ing. Juan J. NINA CHARAJA</a:t>
            </a:r>
            <a:endParaRPr lang="es-ES"/>
          </a:p>
        </p:txBody>
      </p:sp>
      <p:sp>
        <p:nvSpPr>
          <p:cNvPr id="6" name="5 CuadroTexto"/>
          <p:cNvSpPr txBox="1"/>
          <p:nvPr/>
        </p:nvSpPr>
        <p:spPr>
          <a:xfrm>
            <a:off x="3714744" y="214290"/>
            <a:ext cx="1518364" cy="830997"/>
          </a:xfrm>
          <a:prstGeom prst="rect">
            <a:avLst/>
          </a:prstGeom>
          <a:solidFill>
            <a:schemeClr val="bg2"/>
          </a:solidFill>
          <a:ln>
            <a:solidFill>
              <a:schemeClr val="tx2"/>
            </a:solidFill>
          </a:ln>
        </p:spPr>
        <p:txBody>
          <a:bodyPr wrap="none" rtlCol="0">
            <a:spAutoFit/>
          </a:bodyPr>
          <a:lstStyle/>
          <a:p>
            <a:r>
              <a:rPr lang="es-ES" sz="4800" b="1" dirty="0" smtClean="0">
                <a:solidFill>
                  <a:srgbClr val="FFFF00"/>
                </a:solidFill>
              </a:rPr>
              <a:t>GNV</a:t>
            </a:r>
            <a:endParaRPr lang="es-ES" sz="4800" b="1" dirty="0">
              <a:solidFill>
                <a:srgbClr val="FFFF00"/>
              </a:solidFill>
            </a:endParaRPr>
          </a:p>
        </p:txBody>
      </p:sp>
      <p:pic>
        <p:nvPicPr>
          <p:cNvPr id="23553" name="Picture 1"/>
          <p:cNvPicPr>
            <a:picLocks noGrp="1" noChangeAspect="1" noChangeArrowheads="1"/>
          </p:cNvPicPr>
          <p:nvPr>
            <p:ph idx="1"/>
          </p:nvPr>
        </p:nvPicPr>
        <p:blipFill>
          <a:blip r:embed="rId2"/>
          <a:srcRect/>
          <a:stretch>
            <a:fillRect/>
          </a:stretch>
        </p:blipFill>
        <p:spPr bwMode="auto">
          <a:xfrm>
            <a:off x="357158" y="1214422"/>
            <a:ext cx="8110507" cy="535785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785794"/>
            <a:ext cx="9144000" cy="5572164"/>
          </a:xfrm>
          <a:solidFill>
            <a:schemeClr val="bg2">
              <a:lumMod val="75000"/>
            </a:schemeClr>
          </a:solidFill>
        </p:spPr>
        <p:txBody>
          <a:bodyPr/>
          <a:lstStyle/>
          <a:p>
            <a:pPr algn="just"/>
            <a:r>
              <a:rPr lang="es-ES" sz="1600" b="1" dirty="0" smtClean="0">
                <a:solidFill>
                  <a:srgbClr val="FF0000"/>
                </a:solidFill>
              </a:rPr>
              <a:t>¿Qué es el hidrógeno?</a:t>
            </a:r>
            <a:endParaRPr lang="es-ES" sz="1600" dirty="0" smtClean="0">
              <a:solidFill>
                <a:srgbClr val="FF0000"/>
              </a:solidFill>
            </a:endParaRPr>
          </a:p>
          <a:p>
            <a:pPr algn="just">
              <a:buNone/>
            </a:pPr>
            <a:r>
              <a:rPr lang="es-ES" sz="1600" dirty="0" smtClean="0"/>
              <a:t>     El hidrógeno (H2) es un gas en condiciones normales de presión y temperatura, que está formado por dos átomos de hidrógeno, el átomo más sencillo que se conoce y el más abundante de la naturaleza.  El hidrógeno es el compuesto que </a:t>
            </a:r>
            <a:r>
              <a:rPr lang="es-ES" sz="1600" b="1" dirty="0" smtClean="0"/>
              <a:t>almacena la mayor cantidad de energía por unidad de peso</a:t>
            </a:r>
            <a:r>
              <a:rPr lang="es-ES" sz="1600" dirty="0" smtClean="0"/>
              <a:t> (33,3 W-h/g, comparado con 11,4 W-h/g del gas natural o 12,0 W-h/g de la nafta. Su combustión con el oxígeno del aire produce agua, es decir que no es contaminante.</a:t>
            </a:r>
          </a:p>
          <a:p>
            <a:pPr algn="just">
              <a:buNone/>
            </a:pPr>
            <a:r>
              <a:rPr lang="es-ES" sz="1600" dirty="0" smtClean="0"/>
              <a:t>                                                                          2H2 + O2 = 2H2O.</a:t>
            </a:r>
          </a:p>
          <a:p>
            <a:pPr algn="just"/>
            <a:r>
              <a:rPr lang="es-ES" sz="1600" dirty="0" smtClean="0"/>
              <a:t>En la Tierra se encuentra mayormente como agua (líquida, vapor, hielo) o combinado con otros elementos formando compuestos como metano o gas natural (CH4), metanol (CH3OH), etanol (CH3CH2OH) o hidrocarburos (CnHm). </a:t>
            </a:r>
          </a:p>
          <a:p>
            <a:pPr algn="just">
              <a:buNone/>
            </a:pPr>
            <a:endParaRPr lang="es-ES" sz="1600" dirty="0" smtClean="0"/>
          </a:p>
          <a:p>
            <a:pPr algn="just"/>
            <a:r>
              <a:rPr lang="es-ES" sz="1600" dirty="0" smtClean="0"/>
              <a:t>El </a:t>
            </a:r>
            <a:r>
              <a:rPr lang="es-ES" sz="1600" dirty="0" smtClean="0">
                <a:solidFill>
                  <a:srgbClr val="FF0000"/>
                </a:solidFill>
              </a:rPr>
              <a:t>H2</a:t>
            </a:r>
            <a:r>
              <a:rPr lang="es-ES" sz="1600" dirty="0" smtClean="0"/>
              <a:t> es un gas más liviano que el aire, fácilmente inflamable, que difunde rápidamente y arde con llama invisible. Tiene </a:t>
            </a:r>
            <a:r>
              <a:rPr lang="es-ES" sz="1600" b="1" dirty="0" smtClean="0"/>
              <a:t>un amplio ámbito de inflamabilidad</a:t>
            </a:r>
            <a:r>
              <a:rPr lang="es-ES" sz="1600" dirty="0" smtClean="0"/>
              <a:t> en sus mezclas con aire (4 a 75%). Esto indica que es un gas peligroso de utilizar </a:t>
            </a:r>
          </a:p>
          <a:p>
            <a:pPr algn="just"/>
            <a:r>
              <a:rPr lang="es-ES" sz="1600" dirty="0" smtClean="0"/>
              <a:t>Sin embargo, cuando se lo compara con otros combustibles utilizados comúnmente, se observa que su temperatura de autoignición (585°C) no es mucho menor que la del gas natural (630°C) y es muy superior a la de la nafta (215°C).</a:t>
            </a:r>
          </a:p>
          <a:p>
            <a:pPr algn="just"/>
            <a:r>
              <a:rPr lang="es-ES" sz="1600" dirty="0" smtClean="0"/>
              <a:t>Mientras que su límite inferior de detonación en aire es 18% v/v (esto es, el volumen de la sustancia es el 18% del volumen total de la mezcla), mientras que la del gas y la nafta son sensiblemente menores (6,3 y 1,1% respectivamente).  Es difícil de acumular en ambientes ventilados, se concluye que </a:t>
            </a:r>
            <a:r>
              <a:rPr lang="es-ES" sz="1600" b="1" dirty="0" smtClean="0"/>
              <a:t>su uso no implica una peligrosidad mayor a la de otros combustibles.</a:t>
            </a:r>
            <a:endParaRPr lang="es-ES" sz="1600" dirty="0" smtClean="0"/>
          </a:p>
          <a:p>
            <a:pPr algn="just">
              <a:buNone/>
            </a:pPr>
            <a:r>
              <a:rPr lang="es-ES" sz="1600" i="1" dirty="0" smtClean="0"/>
              <a:t/>
            </a:r>
            <a:br>
              <a:rPr lang="es-ES" sz="1600" i="1" dirty="0" smtClean="0"/>
            </a:br>
            <a:endParaRPr lang="es-ES" sz="1600" dirty="0"/>
          </a:p>
        </p:txBody>
      </p:sp>
      <p:sp>
        <p:nvSpPr>
          <p:cNvPr id="4" name="3 Marcador de fecha"/>
          <p:cNvSpPr>
            <a:spLocks noGrp="1"/>
          </p:cNvSpPr>
          <p:nvPr>
            <p:ph type="dt" sz="half" idx="10"/>
          </p:nvPr>
        </p:nvSpPr>
        <p:spPr/>
        <p:txBody>
          <a:bodyPr/>
          <a:lstStyle/>
          <a:p>
            <a:pPr>
              <a:defRPr/>
            </a:pPr>
            <a:fld id="{520B7693-65DA-459F-A833-C3D0FBB653B9}" type="datetime1">
              <a:rPr lang="es-ES" smtClean="0"/>
              <a:pPr>
                <a:defRPr/>
              </a:pPr>
              <a:t>21/05/2012</a:t>
            </a:fld>
            <a:endParaRPr lang="es-ES" dirty="0"/>
          </a:p>
        </p:txBody>
      </p:sp>
      <p:sp>
        <p:nvSpPr>
          <p:cNvPr id="5" name="4 Marcador de pie de página"/>
          <p:cNvSpPr>
            <a:spLocks noGrp="1"/>
          </p:cNvSpPr>
          <p:nvPr>
            <p:ph type="ftr" sz="quarter" idx="11"/>
          </p:nvPr>
        </p:nvSpPr>
        <p:spPr/>
        <p:txBody>
          <a:bodyPr/>
          <a:lstStyle/>
          <a:p>
            <a:pPr>
              <a:defRPr/>
            </a:pPr>
            <a:r>
              <a:rPr lang="es-ES" dirty="0" smtClean="0"/>
              <a:t>Ing. Juan J. NINA CHARAJA</a:t>
            </a:r>
            <a:endParaRPr lang="es-ES" dirty="0"/>
          </a:p>
        </p:txBody>
      </p:sp>
      <p:sp>
        <p:nvSpPr>
          <p:cNvPr id="6" name="5 Título"/>
          <p:cNvSpPr txBox="1">
            <a:spLocks noGrp="1"/>
          </p:cNvSpPr>
          <p:nvPr>
            <p:ph type="title"/>
          </p:nvPr>
        </p:nvSpPr>
        <p:spPr>
          <a:xfrm>
            <a:off x="2643174" y="0"/>
            <a:ext cx="3354076" cy="784830"/>
          </a:xfrm>
          <a:prstGeom prst="rect">
            <a:avLst/>
          </a:prstGeom>
          <a:solidFill>
            <a:schemeClr val="bg2"/>
          </a:solidFill>
          <a:ln>
            <a:solidFill>
              <a:schemeClr val="tx2"/>
            </a:solidFill>
          </a:ln>
        </p:spPr>
        <p:txBody>
          <a:bodyPr wrap="square" rtlCol="0">
            <a:spAutoFit/>
          </a:bodyPr>
          <a:lstStyle/>
          <a:p>
            <a:pPr algn="ctr"/>
            <a:r>
              <a:rPr lang="es-ES" sz="4800" b="1" dirty="0" smtClean="0">
                <a:solidFill>
                  <a:srgbClr val="FFFF00"/>
                </a:solidFill>
              </a:rPr>
              <a:t>HIDRÓGENO</a:t>
            </a:r>
            <a:endParaRPr lang="es-ES" sz="4800" b="1" dirty="0">
              <a:solidFill>
                <a:srgbClr val="FFFF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785794"/>
          </a:xfrm>
          <a:solidFill>
            <a:schemeClr val="bg2">
              <a:lumMod val="75000"/>
            </a:schemeClr>
          </a:solidFill>
        </p:spPr>
        <p:txBody>
          <a:bodyPr/>
          <a:lstStyle/>
          <a:p>
            <a:pPr algn="ctr"/>
            <a:r>
              <a:rPr lang="es-ES" b="1" dirty="0" smtClean="0">
                <a:solidFill>
                  <a:srgbClr val="FF0000"/>
                </a:solidFill>
              </a:rPr>
              <a:t>¿Cómo se obtiene el hidrógeno?</a:t>
            </a:r>
            <a:endParaRPr lang="es-ES" dirty="0">
              <a:solidFill>
                <a:srgbClr val="FF0000"/>
              </a:solidFill>
            </a:endParaRPr>
          </a:p>
        </p:txBody>
      </p:sp>
      <p:sp>
        <p:nvSpPr>
          <p:cNvPr id="4" name="3 Marcador de fecha"/>
          <p:cNvSpPr>
            <a:spLocks noGrp="1"/>
          </p:cNvSpPr>
          <p:nvPr>
            <p:ph type="dt" sz="half" idx="10"/>
          </p:nvPr>
        </p:nvSpPr>
        <p:spPr/>
        <p:txBody>
          <a:bodyPr/>
          <a:lstStyle/>
          <a:p>
            <a:pPr>
              <a:defRPr/>
            </a:pPr>
            <a:fld id="{520B7693-65DA-459F-A833-C3D0FBB653B9}" type="datetime1">
              <a:rPr lang="es-ES" smtClean="0"/>
              <a:pPr>
                <a:defRPr/>
              </a:pPr>
              <a:t>21/05/2012</a:t>
            </a:fld>
            <a:endParaRPr lang="es-ES"/>
          </a:p>
        </p:txBody>
      </p:sp>
      <p:sp>
        <p:nvSpPr>
          <p:cNvPr id="5" name="4 Marcador de pie de página"/>
          <p:cNvSpPr>
            <a:spLocks noGrp="1"/>
          </p:cNvSpPr>
          <p:nvPr>
            <p:ph type="ftr" sz="quarter" idx="11"/>
          </p:nvPr>
        </p:nvSpPr>
        <p:spPr/>
        <p:txBody>
          <a:bodyPr/>
          <a:lstStyle/>
          <a:p>
            <a:pPr>
              <a:defRPr/>
            </a:pPr>
            <a:r>
              <a:rPr lang="es-ES" smtClean="0"/>
              <a:t>Ing. Juan J. NINA CHARAJA</a:t>
            </a:r>
            <a:endParaRPr lang="es-ES"/>
          </a:p>
        </p:txBody>
      </p:sp>
      <p:pic>
        <p:nvPicPr>
          <p:cNvPr id="1028" name="Picture 4" descr="http://www.cafedelasciudades.com.ar/imagenes58/h_figura3.gif"/>
          <p:cNvPicPr>
            <a:picLocks noChangeAspect="1" noChangeArrowheads="1"/>
          </p:cNvPicPr>
          <p:nvPr/>
        </p:nvPicPr>
        <p:blipFill>
          <a:blip r:embed="rId2"/>
          <a:srcRect/>
          <a:stretch>
            <a:fillRect/>
          </a:stretch>
        </p:blipFill>
        <p:spPr bwMode="auto">
          <a:xfrm>
            <a:off x="3589112" y="1571612"/>
            <a:ext cx="5412044" cy="4943285"/>
          </a:xfrm>
          <a:prstGeom prst="rect">
            <a:avLst/>
          </a:prstGeom>
          <a:noFill/>
        </p:spPr>
      </p:pic>
      <p:sp>
        <p:nvSpPr>
          <p:cNvPr id="8" name="7 Rectángulo"/>
          <p:cNvSpPr/>
          <p:nvPr/>
        </p:nvSpPr>
        <p:spPr>
          <a:xfrm>
            <a:off x="71438" y="4714884"/>
            <a:ext cx="3500430" cy="1754326"/>
          </a:xfrm>
          <a:prstGeom prst="rect">
            <a:avLst/>
          </a:prstGeom>
          <a:solidFill>
            <a:schemeClr val="bg2">
              <a:lumMod val="75000"/>
            </a:schemeClr>
          </a:solidFill>
        </p:spPr>
        <p:txBody>
          <a:bodyPr wrap="square">
            <a:spAutoFit/>
          </a:bodyPr>
          <a:lstStyle/>
          <a:p>
            <a:pPr algn="just"/>
            <a:r>
              <a:rPr lang="es-ES" b="1" i="1" dirty="0" smtClean="0"/>
              <a:t>Esquema del ciclo del agua en la generación de energía eléctrica utilizando H2 producido por electrólisis usando fuentes renovables y celdas de combustible.</a:t>
            </a:r>
            <a:endParaRPr lang="es-ES" dirty="0"/>
          </a:p>
        </p:txBody>
      </p:sp>
      <p:sp>
        <p:nvSpPr>
          <p:cNvPr id="9" name="8 Rectángulo"/>
          <p:cNvSpPr/>
          <p:nvPr/>
        </p:nvSpPr>
        <p:spPr>
          <a:xfrm>
            <a:off x="0" y="857232"/>
            <a:ext cx="9144000" cy="646331"/>
          </a:xfrm>
          <a:prstGeom prst="rect">
            <a:avLst/>
          </a:prstGeom>
          <a:solidFill>
            <a:schemeClr val="tx2">
              <a:lumMod val="25000"/>
            </a:schemeClr>
          </a:solidFill>
        </p:spPr>
        <p:txBody>
          <a:bodyPr wrap="square">
            <a:spAutoFit/>
          </a:bodyPr>
          <a:lstStyle/>
          <a:p>
            <a:r>
              <a:rPr lang="es-ES" dirty="0" smtClean="0"/>
              <a:t>El </a:t>
            </a:r>
            <a:r>
              <a:rPr lang="es-ES" dirty="0" smtClean="0">
                <a:solidFill>
                  <a:srgbClr val="FFFF00"/>
                </a:solidFill>
              </a:rPr>
              <a:t>H2</a:t>
            </a:r>
            <a:r>
              <a:rPr lang="es-ES" dirty="0" smtClean="0"/>
              <a:t> se obtiene a partir de combustibles fósiles, biomasa y agua, utilizando procesos de reformado (suministrando calor) o electrólisis (suministrando energía eléctrica). </a:t>
            </a:r>
            <a:endParaRPr lang="es-E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4" name="3 Marcador de fecha"/>
          <p:cNvSpPr>
            <a:spLocks noGrp="1"/>
          </p:cNvSpPr>
          <p:nvPr>
            <p:ph type="dt" sz="half" idx="10"/>
          </p:nvPr>
        </p:nvSpPr>
        <p:spPr/>
        <p:txBody>
          <a:bodyPr/>
          <a:lstStyle/>
          <a:p>
            <a:pPr>
              <a:defRPr/>
            </a:pPr>
            <a:fld id="{520B7693-65DA-459F-A833-C3D0FBB653B9}" type="datetime1">
              <a:rPr lang="es-ES" smtClean="0"/>
              <a:pPr>
                <a:defRPr/>
              </a:pPr>
              <a:t>21/05/2012</a:t>
            </a:fld>
            <a:endParaRPr lang="es-ES"/>
          </a:p>
        </p:txBody>
      </p:sp>
      <p:sp>
        <p:nvSpPr>
          <p:cNvPr id="5" name="4 Marcador de pie de página"/>
          <p:cNvSpPr>
            <a:spLocks noGrp="1"/>
          </p:cNvSpPr>
          <p:nvPr>
            <p:ph type="ftr" sz="quarter" idx="11"/>
          </p:nvPr>
        </p:nvSpPr>
        <p:spPr/>
        <p:txBody>
          <a:bodyPr/>
          <a:lstStyle/>
          <a:p>
            <a:pPr>
              <a:defRPr/>
            </a:pPr>
            <a:r>
              <a:rPr lang="es-ES" smtClean="0"/>
              <a:t>Ing. Juan J. NINA CHARAJA</a:t>
            </a:r>
            <a:endParaRPr lang="es-ES"/>
          </a:p>
        </p:txBody>
      </p:sp>
      <p:pic>
        <p:nvPicPr>
          <p:cNvPr id="6" name="Picture 3"/>
          <p:cNvPicPr>
            <a:picLocks noChangeAspect="1" noChangeArrowheads="1"/>
          </p:cNvPicPr>
          <p:nvPr/>
        </p:nvPicPr>
        <p:blipFill>
          <a:blip r:embed="rId2"/>
          <a:srcRect/>
          <a:stretch>
            <a:fillRect/>
          </a:stretch>
        </p:blipFill>
        <p:spPr bwMode="auto">
          <a:xfrm>
            <a:off x="571472" y="2357430"/>
            <a:ext cx="7858180" cy="3836191"/>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pPr>
              <a:defRPr/>
            </a:pPr>
            <a:fld id="{520B7693-65DA-459F-A833-C3D0FBB653B9}" type="datetime1">
              <a:rPr lang="es-ES" smtClean="0"/>
              <a:pPr>
                <a:defRPr/>
              </a:pPr>
              <a:t>21/05/2012</a:t>
            </a:fld>
            <a:endParaRPr lang="es-ES"/>
          </a:p>
        </p:txBody>
      </p:sp>
      <p:sp>
        <p:nvSpPr>
          <p:cNvPr id="5" name="4 Marcador de pie de página"/>
          <p:cNvSpPr>
            <a:spLocks noGrp="1"/>
          </p:cNvSpPr>
          <p:nvPr>
            <p:ph type="ftr" sz="quarter" idx="11"/>
          </p:nvPr>
        </p:nvSpPr>
        <p:spPr/>
        <p:txBody>
          <a:bodyPr/>
          <a:lstStyle/>
          <a:p>
            <a:pPr>
              <a:defRPr/>
            </a:pPr>
            <a:r>
              <a:rPr lang="es-ES" smtClean="0"/>
              <a:t>Ing. Juan J. NINA CHARAJA</a:t>
            </a:r>
            <a:endParaRPr lang="es-ES"/>
          </a:p>
        </p:txBody>
      </p:sp>
      <p:pic>
        <p:nvPicPr>
          <p:cNvPr id="204804" name="Picture 4"/>
          <p:cNvPicPr>
            <a:picLocks noChangeAspect="1" noChangeArrowheads="1"/>
          </p:cNvPicPr>
          <p:nvPr/>
        </p:nvPicPr>
        <p:blipFill>
          <a:blip r:embed="rId2"/>
          <a:srcRect/>
          <a:stretch>
            <a:fillRect/>
          </a:stretch>
        </p:blipFill>
        <p:spPr bwMode="auto">
          <a:xfrm>
            <a:off x="500034" y="714356"/>
            <a:ext cx="8183513" cy="3500462"/>
          </a:xfrm>
          <a:prstGeom prst="rect">
            <a:avLst/>
          </a:prstGeom>
          <a:noFill/>
          <a:ln w="9525">
            <a:noFill/>
            <a:miter lim="800000"/>
            <a:headEnd/>
            <a:tailEnd/>
          </a:ln>
          <a:effectLst/>
        </p:spPr>
      </p:pic>
      <p:sp>
        <p:nvSpPr>
          <p:cNvPr id="9" name="8 Rectángulo"/>
          <p:cNvSpPr/>
          <p:nvPr/>
        </p:nvSpPr>
        <p:spPr>
          <a:xfrm>
            <a:off x="0" y="142852"/>
            <a:ext cx="9144000" cy="461665"/>
          </a:xfrm>
          <a:prstGeom prst="rect">
            <a:avLst/>
          </a:prstGeom>
          <a:solidFill>
            <a:schemeClr val="bg2"/>
          </a:solidFill>
        </p:spPr>
        <p:txBody>
          <a:bodyPr wrap="square">
            <a:spAutoFit/>
          </a:bodyPr>
          <a:lstStyle/>
          <a:p>
            <a:pPr algn="ctr"/>
            <a:r>
              <a:rPr lang="es-ES" sz="2400" b="1" dirty="0" smtClean="0">
                <a:solidFill>
                  <a:srgbClr val="FF0000"/>
                </a:solidFill>
              </a:rPr>
              <a:t> Esquema de instalación FV para Producción exclusiva de H</a:t>
            </a:r>
            <a:r>
              <a:rPr lang="es-ES" sz="2400" b="1" baseline="-25000" dirty="0" smtClean="0">
                <a:solidFill>
                  <a:srgbClr val="FF0000"/>
                </a:solidFill>
              </a:rPr>
              <a:t>2</a:t>
            </a:r>
            <a:endParaRPr lang="es-ES" sz="2400" dirty="0">
              <a:solidFill>
                <a:srgbClr val="FF0000"/>
              </a:solidFill>
            </a:endParaRPr>
          </a:p>
        </p:txBody>
      </p:sp>
      <p:sp>
        <p:nvSpPr>
          <p:cNvPr id="11" name="10 Rectángulo"/>
          <p:cNvSpPr/>
          <p:nvPr/>
        </p:nvSpPr>
        <p:spPr>
          <a:xfrm>
            <a:off x="0" y="4286256"/>
            <a:ext cx="9144000" cy="923330"/>
          </a:xfrm>
          <a:prstGeom prst="rect">
            <a:avLst/>
          </a:prstGeom>
          <a:solidFill>
            <a:schemeClr val="bg2"/>
          </a:solidFill>
        </p:spPr>
        <p:txBody>
          <a:bodyPr wrap="square">
            <a:spAutoFit/>
          </a:bodyPr>
          <a:lstStyle/>
          <a:p>
            <a:pPr algn="just"/>
            <a:r>
              <a:rPr lang="es-ES" dirty="0" smtClean="0">
                <a:solidFill>
                  <a:srgbClr val="FFFF00"/>
                </a:solidFill>
              </a:rPr>
              <a:t>Electrolizador (dispositivo electroquímico que transforma el H</a:t>
            </a:r>
            <a:r>
              <a:rPr lang="es-ES" baseline="-25000" dirty="0" smtClean="0">
                <a:solidFill>
                  <a:srgbClr val="FFFF00"/>
                </a:solidFill>
              </a:rPr>
              <a:t>2</a:t>
            </a:r>
            <a:r>
              <a:rPr lang="es-ES" dirty="0" smtClean="0">
                <a:solidFill>
                  <a:srgbClr val="FFFF00"/>
                </a:solidFill>
              </a:rPr>
              <a:t>O en H</a:t>
            </a:r>
            <a:r>
              <a:rPr lang="es-ES" baseline="-25000" dirty="0" smtClean="0">
                <a:solidFill>
                  <a:srgbClr val="FFFF00"/>
                </a:solidFill>
              </a:rPr>
              <a:t>2</a:t>
            </a:r>
            <a:r>
              <a:rPr lang="es-ES" dirty="0" smtClean="0">
                <a:solidFill>
                  <a:srgbClr val="FFFF00"/>
                </a:solidFill>
              </a:rPr>
              <a:t> y O2 al aplicar una corriente eléctrica en sus terminales) y los dispositivos auxiliares del sistema electrolizador (bombas y purificadores de agua y del hidrógeno obtenido).</a:t>
            </a:r>
            <a:endParaRPr lang="es-ES" dirty="0">
              <a:solidFill>
                <a:srgbClr val="FFFF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142852"/>
            <a:ext cx="8229600" cy="1143000"/>
          </a:xfrm>
          <a:solidFill>
            <a:schemeClr val="bg2"/>
          </a:solidFill>
        </p:spPr>
        <p:txBody>
          <a:bodyPr/>
          <a:lstStyle/>
          <a:p>
            <a:pPr algn="ctr"/>
            <a:r>
              <a:rPr lang="es-ES" sz="3600" b="1" dirty="0" smtClean="0"/>
              <a:t>Esquema instalación FV para producción de H</a:t>
            </a:r>
            <a:r>
              <a:rPr lang="es-ES" sz="3600" b="1" baseline="-25000" dirty="0" smtClean="0"/>
              <a:t>2</a:t>
            </a:r>
            <a:r>
              <a:rPr lang="es-ES" sz="3600" b="1" dirty="0" smtClean="0"/>
              <a:t> con excedentes de electricidad</a:t>
            </a:r>
            <a:endParaRPr lang="es-ES" sz="3600" dirty="0"/>
          </a:p>
        </p:txBody>
      </p:sp>
      <p:sp>
        <p:nvSpPr>
          <p:cNvPr id="4" name="3 Marcador de fecha"/>
          <p:cNvSpPr>
            <a:spLocks noGrp="1"/>
          </p:cNvSpPr>
          <p:nvPr>
            <p:ph type="dt" sz="half" idx="10"/>
          </p:nvPr>
        </p:nvSpPr>
        <p:spPr/>
        <p:txBody>
          <a:bodyPr/>
          <a:lstStyle/>
          <a:p>
            <a:pPr>
              <a:defRPr/>
            </a:pPr>
            <a:fld id="{520B7693-65DA-459F-A833-C3D0FBB653B9}" type="datetime1">
              <a:rPr lang="es-ES" smtClean="0"/>
              <a:pPr>
                <a:defRPr/>
              </a:pPr>
              <a:t>21/05/2012</a:t>
            </a:fld>
            <a:endParaRPr lang="es-ES"/>
          </a:p>
        </p:txBody>
      </p:sp>
      <p:sp>
        <p:nvSpPr>
          <p:cNvPr id="5" name="4 Marcador de pie de página"/>
          <p:cNvSpPr>
            <a:spLocks noGrp="1"/>
          </p:cNvSpPr>
          <p:nvPr>
            <p:ph type="ftr" sz="quarter" idx="11"/>
          </p:nvPr>
        </p:nvSpPr>
        <p:spPr/>
        <p:txBody>
          <a:bodyPr/>
          <a:lstStyle/>
          <a:p>
            <a:pPr>
              <a:defRPr/>
            </a:pPr>
            <a:r>
              <a:rPr lang="es-ES" smtClean="0"/>
              <a:t>Ing. Juan J. NINA CHARAJA</a:t>
            </a:r>
            <a:endParaRPr lang="es-ES"/>
          </a:p>
        </p:txBody>
      </p:sp>
      <p:pic>
        <p:nvPicPr>
          <p:cNvPr id="206851" name="Picture 3"/>
          <p:cNvPicPr>
            <a:picLocks noChangeAspect="1" noChangeArrowheads="1"/>
          </p:cNvPicPr>
          <p:nvPr/>
        </p:nvPicPr>
        <p:blipFill>
          <a:blip r:embed="rId2"/>
          <a:srcRect/>
          <a:stretch>
            <a:fillRect/>
          </a:stretch>
        </p:blipFill>
        <p:spPr bwMode="auto">
          <a:xfrm>
            <a:off x="357158" y="1428736"/>
            <a:ext cx="8252586" cy="4000528"/>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S" dirty="0"/>
          </a:p>
        </p:txBody>
      </p:sp>
      <p:sp>
        <p:nvSpPr>
          <p:cNvPr id="4" name="3 Marcador de fecha"/>
          <p:cNvSpPr>
            <a:spLocks noGrp="1"/>
          </p:cNvSpPr>
          <p:nvPr>
            <p:ph type="dt" sz="half" idx="10"/>
          </p:nvPr>
        </p:nvSpPr>
        <p:spPr/>
        <p:txBody>
          <a:bodyPr/>
          <a:lstStyle/>
          <a:p>
            <a:pPr>
              <a:defRPr/>
            </a:pPr>
            <a:fld id="{520B7693-65DA-459F-A833-C3D0FBB653B9}" type="datetime1">
              <a:rPr lang="es-ES" smtClean="0"/>
              <a:pPr>
                <a:defRPr/>
              </a:pPr>
              <a:t>21/05/2012</a:t>
            </a:fld>
            <a:endParaRPr lang="es-ES"/>
          </a:p>
        </p:txBody>
      </p:sp>
      <p:sp>
        <p:nvSpPr>
          <p:cNvPr id="5" name="4 Marcador de pie de página"/>
          <p:cNvSpPr>
            <a:spLocks noGrp="1"/>
          </p:cNvSpPr>
          <p:nvPr>
            <p:ph type="ftr" sz="quarter" idx="11"/>
          </p:nvPr>
        </p:nvSpPr>
        <p:spPr/>
        <p:txBody>
          <a:bodyPr/>
          <a:lstStyle/>
          <a:p>
            <a:pPr>
              <a:defRPr/>
            </a:pPr>
            <a:r>
              <a:rPr lang="es-ES" smtClean="0"/>
              <a:t>Ing. Juan J. NINA CHARAJA</a:t>
            </a:r>
            <a:endParaRPr lang="es-ES"/>
          </a:p>
        </p:txBody>
      </p:sp>
      <p:pic>
        <p:nvPicPr>
          <p:cNvPr id="2050" name="Picture 2" descr="http://sustainable-tech.inf.um.es/imag/ciclo.jpg"/>
          <p:cNvPicPr>
            <a:picLocks noChangeAspect="1" noChangeArrowheads="1"/>
          </p:cNvPicPr>
          <p:nvPr/>
        </p:nvPicPr>
        <p:blipFill>
          <a:blip r:embed="rId2"/>
          <a:srcRect/>
          <a:stretch>
            <a:fillRect/>
          </a:stretch>
        </p:blipFill>
        <p:spPr bwMode="auto">
          <a:xfrm>
            <a:off x="428596" y="1165844"/>
            <a:ext cx="8286768" cy="5220665"/>
          </a:xfrm>
          <a:prstGeom prst="rect">
            <a:avLst/>
          </a:prstGeom>
          <a:noFill/>
        </p:spPr>
      </p:pic>
      <p:sp>
        <p:nvSpPr>
          <p:cNvPr id="7" name="1 Título"/>
          <p:cNvSpPr>
            <a:spLocks noGrp="1"/>
          </p:cNvSpPr>
          <p:nvPr>
            <p:ph type="title"/>
          </p:nvPr>
        </p:nvSpPr>
        <p:spPr>
          <a:xfrm>
            <a:off x="71438" y="142852"/>
            <a:ext cx="8929718" cy="776304"/>
          </a:xfrm>
          <a:solidFill>
            <a:schemeClr val="bg2">
              <a:lumMod val="75000"/>
            </a:schemeClr>
          </a:solidFill>
        </p:spPr>
        <p:txBody>
          <a:bodyPr/>
          <a:lstStyle/>
          <a:p>
            <a:pPr algn="ctr"/>
            <a:r>
              <a:rPr lang="es-ES" b="1" dirty="0" smtClean="0">
                <a:solidFill>
                  <a:srgbClr val="FF0000"/>
                </a:solidFill>
              </a:rPr>
              <a:t>¿Cómo se obtiene el hidrógeno?</a:t>
            </a:r>
            <a:endParaRPr lang="es-ES" dirty="0">
              <a:solidFill>
                <a:srgbClr val="FF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642918"/>
          </a:xfrm>
          <a:solidFill>
            <a:schemeClr val="accent2"/>
          </a:solidFill>
        </p:spPr>
        <p:txBody>
          <a:bodyPr/>
          <a:lstStyle/>
          <a:p>
            <a:pPr algn="ctr"/>
            <a:r>
              <a:rPr lang="es-ES" dirty="0" smtClean="0">
                <a:solidFill>
                  <a:srgbClr val="FF0000"/>
                </a:solidFill>
              </a:rPr>
              <a:t>BATERÍA DE HIDRÓGENO</a:t>
            </a:r>
            <a:endParaRPr lang="es-ES" dirty="0">
              <a:solidFill>
                <a:srgbClr val="FF0000"/>
              </a:solidFill>
            </a:endParaRPr>
          </a:p>
        </p:txBody>
      </p:sp>
      <p:sp>
        <p:nvSpPr>
          <p:cNvPr id="4" name="3 Marcador de fecha"/>
          <p:cNvSpPr>
            <a:spLocks noGrp="1"/>
          </p:cNvSpPr>
          <p:nvPr>
            <p:ph type="dt" sz="half" idx="10"/>
          </p:nvPr>
        </p:nvSpPr>
        <p:spPr/>
        <p:txBody>
          <a:bodyPr/>
          <a:lstStyle/>
          <a:p>
            <a:pPr>
              <a:defRPr/>
            </a:pPr>
            <a:fld id="{520B7693-65DA-459F-A833-C3D0FBB653B9}" type="datetime1">
              <a:rPr lang="es-ES" smtClean="0"/>
              <a:pPr>
                <a:defRPr/>
              </a:pPr>
              <a:t>21/05/2012</a:t>
            </a:fld>
            <a:endParaRPr lang="es-ES"/>
          </a:p>
        </p:txBody>
      </p:sp>
      <p:sp>
        <p:nvSpPr>
          <p:cNvPr id="5" name="4 Marcador de pie de página"/>
          <p:cNvSpPr>
            <a:spLocks noGrp="1"/>
          </p:cNvSpPr>
          <p:nvPr>
            <p:ph type="ftr" sz="quarter" idx="11"/>
          </p:nvPr>
        </p:nvSpPr>
        <p:spPr/>
        <p:txBody>
          <a:bodyPr/>
          <a:lstStyle/>
          <a:p>
            <a:pPr>
              <a:defRPr/>
            </a:pPr>
            <a:r>
              <a:rPr lang="es-ES" smtClean="0"/>
              <a:t>Ing. Juan J. NINA CHARAJA</a:t>
            </a:r>
            <a:endParaRPr lang="es-ES"/>
          </a:p>
        </p:txBody>
      </p:sp>
      <p:pic>
        <p:nvPicPr>
          <p:cNvPr id="132098" name="Picture 2" descr="http://www.cienciateca.com/pilacomb.jpg"/>
          <p:cNvPicPr>
            <a:picLocks noChangeAspect="1" noChangeArrowheads="1"/>
          </p:cNvPicPr>
          <p:nvPr/>
        </p:nvPicPr>
        <p:blipFill>
          <a:blip r:embed="rId2"/>
          <a:srcRect/>
          <a:stretch>
            <a:fillRect/>
          </a:stretch>
        </p:blipFill>
        <p:spPr bwMode="auto">
          <a:xfrm>
            <a:off x="4714876" y="2428868"/>
            <a:ext cx="4043367" cy="4009390"/>
          </a:xfrm>
          <a:prstGeom prst="rect">
            <a:avLst/>
          </a:prstGeom>
          <a:noFill/>
        </p:spPr>
      </p:pic>
      <p:pic>
        <p:nvPicPr>
          <p:cNvPr id="132100" name="Picture 4" descr="http://www.cienciateca.com/reaccions.jpg"/>
          <p:cNvPicPr>
            <a:picLocks noChangeAspect="1" noChangeArrowheads="1"/>
          </p:cNvPicPr>
          <p:nvPr/>
        </p:nvPicPr>
        <p:blipFill>
          <a:blip r:embed="rId3"/>
          <a:srcRect/>
          <a:stretch>
            <a:fillRect/>
          </a:stretch>
        </p:blipFill>
        <p:spPr bwMode="auto">
          <a:xfrm>
            <a:off x="4790747" y="928670"/>
            <a:ext cx="4353253" cy="928694"/>
          </a:xfrm>
          <a:prstGeom prst="rect">
            <a:avLst/>
          </a:prstGeom>
          <a:noFill/>
        </p:spPr>
      </p:pic>
      <p:sp>
        <p:nvSpPr>
          <p:cNvPr id="8" name="7 Rectángulo"/>
          <p:cNvSpPr/>
          <p:nvPr/>
        </p:nvSpPr>
        <p:spPr>
          <a:xfrm>
            <a:off x="71438" y="993893"/>
            <a:ext cx="4572000" cy="5078313"/>
          </a:xfrm>
          <a:prstGeom prst="rect">
            <a:avLst/>
          </a:prstGeom>
          <a:solidFill>
            <a:schemeClr val="accent2"/>
          </a:solidFill>
          <a:ln>
            <a:solidFill>
              <a:schemeClr val="accent1"/>
            </a:solidFill>
          </a:ln>
        </p:spPr>
        <p:txBody>
          <a:bodyPr>
            <a:spAutoFit/>
          </a:bodyPr>
          <a:lstStyle/>
          <a:p>
            <a:pPr algn="just"/>
            <a:r>
              <a:rPr lang="es-ES" dirty="0" smtClean="0"/>
              <a:t>En una pila de combustible, por contra, la energía química del "combustible" se convierte directamente en energía eléctrica a través de una reacción electroquímica, sin mediar proceso alguno de "combustión", y la eficiencia llega a alcanzar valores de hasta un 70%. El dispositivo es conceptualmente muy simple; una celda de combustible individual está formada por dos electrodos separados por un electrolito que permite el paso de iones pero no de electrones. En el electrodo negativo tiene lugar la oxidación del combustible (normalmente H2 aunque puede ser también metanol u otros) y en el positivo la reducción del oxígeno del aire. Las reacciones que tienen lugar son las que se indican a continuación</a:t>
            </a:r>
            <a:endParaRPr lang="es-E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sp>
        <p:nvSpPr>
          <p:cNvPr id="4" name="3 Marcador de fecha"/>
          <p:cNvSpPr>
            <a:spLocks noGrp="1"/>
          </p:cNvSpPr>
          <p:nvPr>
            <p:ph type="dt" sz="half" idx="10"/>
          </p:nvPr>
        </p:nvSpPr>
        <p:spPr/>
        <p:txBody>
          <a:bodyPr/>
          <a:lstStyle/>
          <a:p>
            <a:pPr>
              <a:defRPr/>
            </a:pPr>
            <a:fld id="{520B7693-65DA-459F-A833-C3D0FBB653B9}" type="datetime1">
              <a:rPr lang="es-ES" smtClean="0"/>
              <a:pPr>
                <a:defRPr/>
              </a:pPr>
              <a:t>21/05/2012</a:t>
            </a:fld>
            <a:endParaRPr lang="es-ES"/>
          </a:p>
        </p:txBody>
      </p:sp>
      <p:sp>
        <p:nvSpPr>
          <p:cNvPr id="5" name="4 Marcador de pie de página"/>
          <p:cNvSpPr>
            <a:spLocks noGrp="1"/>
          </p:cNvSpPr>
          <p:nvPr>
            <p:ph type="ftr" sz="quarter" idx="11"/>
          </p:nvPr>
        </p:nvSpPr>
        <p:spPr/>
        <p:txBody>
          <a:bodyPr/>
          <a:lstStyle/>
          <a:p>
            <a:pPr>
              <a:defRPr/>
            </a:pPr>
            <a:r>
              <a:rPr lang="es-ES" smtClean="0"/>
              <a:t>Ing. Juan J. NINA CHARAJA</a:t>
            </a:r>
            <a:endParaRPr lang="es-ES"/>
          </a:p>
        </p:txBody>
      </p:sp>
      <p:pic>
        <p:nvPicPr>
          <p:cNvPr id="209922" name="Picture 2" descr="http://web.ing.puc.cl/~power/alumno07/Pagina%20Web/energia_archivos/image002.jpg"/>
          <p:cNvPicPr>
            <a:picLocks noChangeAspect="1" noChangeArrowheads="1"/>
          </p:cNvPicPr>
          <p:nvPr/>
        </p:nvPicPr>
        <p:blipFill>
          <a:blip r:embed="rId2"/>
          <a:srcRect/>
          <a:stretch>
            <a:fillRect/>
          </a:stretch>
        </p:blipFill>
        <p:spPr bwMode="auto">
          <a:xfrm>
            <a:off x="61830" y="804869"/>
            <a:ext cx="8820226" cy="5981717"/>
          </a:xfrm>
          <a:prstGeom prst="rect">
            <a:avLst/>
          </a:prstGeom>
          <a:noFill/>
        </p:spPr>
      </p:pic>
      <p:sp>
        <p:nvSpPr>
          <p:cNvPr id="7" name="1 Título"/>
          <p:cNvSpPr txBox="1">
            <a:spLocks/>
          </p:cNvSpPr>
          <p:nvPr/>
        </p:nvSpPr>
        <p:spPr bwMode="auto">
          <a:xfrm>
            <a:off x="428596" y="142852"/>
            <a:ext cx="8229600" cy="642918"/>
          </a:xfrm>
          <a:prstGeom prst="rect">
            <a:avLst/>
          </a:prstGeom>
          <a:solidFill>
            <a:schemeClr val="accent2"/>
          </a:solidFill>
          <a:ln w="9525">
            <a:noFill/>
            <a:miter lim="800000"/>
            <a:headEnd/>
            <a:tailEnd/>
          </a:ln>
        </p:spPr>
        <p:txBody>
          <a:bodyPr vert="horz" wrap="square" lIns="0" tIns="45720" rIns="0" bIns="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5000" b="0" i="0" u="none" strike="noStrike" kern="1200" cap="none" spc="0" normalizeH="0" baseline="0" noProof="0" smtClean="0">
                <a:ln>
                  <a:noFill/>
                </a:ln>
                <a:solidFill>
                  <a:srgbClr val="FF0000"/>
                </a:solidFill>
                <a:effectLst/>
                <a:uLnTx/>
                <a:uFillTx/>
                <a:latin typeface="+mj-lt"/>
                <a:ea typeface="+mj-ea"/>
                <a:cs typeface="+mj-cs"/>
              </a:rPr>
              <a:t>BATERÍA DE HIDRÓGENO</a:t>
            </a:r>
            <a:endParaRPr kumimoji="0" lang="es-ES" sz="50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1285861"/>
            <a:ext cx="8715436" cy="1857388"/>
          </a:xfrm>
          <a:solidFill>
            <a:schemeClr val="bg2">
              <a:lumMod val="20000"/>
              <a:lumOff val="80000"/>
            </a:schemeClr>
          </a:solidFill>
        </p:spPr>
        <p:txBody>
          <a:bodyPr/>
          <a:lstStyle/>
          <a:p>
            <a:r>
              <a:rPr lang="es-ES" dirty="0" smtClean="0">
                <a:solidFill>
                  <a:schemeClr val="bg1"/>
                </a:solidFill>
              </a:rPr>
              <a:t>Las </a:t>
            </a:r>
            <a:r>
              <a:rPr lang="es-ES" i="1" dirty="0" smtClean="0">
                <a:solidFill>
                  <a:schemeClr val="bg1"/>
                </a:solidFill>
              </a:rPr>
              <a:t>gasolinas</a:t>
            </a:r>
            <a:r>
              <a:rPr lang="es-ES" dirty="0" smtClean="0">
                <a:solidFill>
                  <a:schemeClr val="bg1"/>
                </a:solidFill>
              </a:rPr>
              <a:t> son los primeros combustibles líquidos que se obtienen del fraccionamiento del petróleo. Tienen componentes hidrocarbonados de C</a:t>
            </a:r>
            <a:r>
              <a:rPr lang="es-ES" baseline="-25000" dirty="0" smtClean="0">
                <a:solidFill>
                  <a:schemeClr val="bg1"/>
                </a:solidFill>
              </a:rPr>
              <a:t>4</a:t>
            </a:r>
            <a:r>
              <a:rPr lang="es-ES" dirty="0" smtClean="0">
                <a:solidFill>
                  <a:schemeClr val="bg1"/>
                </a:solidFill>
              </a:rPr>
              <a:t> a C</a:t>
            </a:r>
            <a:r>
              <a:rPr lang="es-ES" baseline="-25000" dirty="0" smtClean="0">
                <a:solidFill>
                  <a:schemeClr val="bg1"/>
                </a:solidFill>
              </a:rPr>
              <a:t>10</a:t>
            </a:r>
            <a:r>
              <a:rPr lang="es-ES" dirty="0" smtClean="0">
                <a:solidFill>
                  <a:schemeClr val="bg1"/>
                </a:solidFill>
              </a:rPr>
              <a:t> y una temperatura de destilación de entre 30 y 200ºC.</a:t>
            </a:r>
            <a:endParaRPr lang="es-ES" dirty="0">
              <a:solidFill>
                <a:schemeClr val="bg1"/>
              </a:solidFill>
            </a:endParaRPr>
          </a:p>
        </p:txBody>
      </p:sp>
      <p:sp>
        <p:nvSpPr>
          <p:cNvPr id="4" name="3 Marcador de fecha"/>
          <p:cNvSpPr>
            <a:spLocks noGrp="1"/>
          </p:cNvSpPr>
          <p:nvPr>
            <p:ph type="dt" sz="half" idx="10"/>
          </p:nvPr>
        </p:nvSpPr>
        <p:spPr/>
        <p:txBody>
          <a:bodyPr/>
          <a:lstStyle/>
          <a:p>
            <a:pPr>
              <a:defRPr/>
            </a:pPr>
            <a:fld id="{520B7693-65DA-459F-A833-C3D0FBB653B9}" type="datetime1">
              <a:rPr lang="es-ES" smtClean="0"/>
              <a:pPr>
                <a:defRPr/>
              </a:pPr>
              <a:t>21/05/2012</a:t>
            </a:fld>
            <a:endParaRPr lang="es-ES"/>
          </a:p>
        </p:txBody>
      </p:sp>
      <p:sp>
        <p:nvSpPr>
          <p:cNvPr id="5" name="4 Marcador de pie de página"/>
          <p:cNvSpPr>
            <a:spLocks noGrp="1"/>
          </p:cNvSpPr>
          <p:nvPr>
            <p:ph type="ftr" sz="quarter" idx="11"/>
          </p:nvPr>
        </p:nvSpPr>
        <p:spPr/>
        <p:txBody>
          <a:bodyPr/>
          <a:lstStyle/>
          <a:p>
            <a:pPr>
              <a:defRPr/>
            </a:pPr>
            <a:r>
              <a:rPr lang="es-ES" smtClean="0"/>
              <a:t>Ing. Juan J. NINA CHARAJA</a:t>
            </a:r>
            <a:endParaRPr lang="es-ES"/>
          </a:p>
        </p:txBody>
      </p:sp>
      <p:sp>
        <p:nvSpPr>
          <p:cNvPr id="6" name="5 CuadroTexto"/>
          <p:cNvSpPr txBox="1"/>
          <p:nvPr/>
        </p:nvSpPr>
        <p:spPr>
          <a:xfrm>
            <a:off x="2857488" y="214290"/>
            <a:ext cx="3844322" cy="830997"/>
          </a:xfrm>
          <a:prstGeom prst="rect">
            <a:avLst/>
          </a:prstGeom>
          <a:solidFill>
            <a:schemeClr val="bg2"/>
          </a:solidFill>
          <a:ln>
            <a:solidFill>
              <a:schemeClr val="tx2"/>
            </a:solidFill>
          </a:ln>
        </p:spPr>
        <p:txBody>
          <a:bodyPr wrap="none" rtlCol="0">
            <a:spAutoFit/>
          </a:bodyPr>
          <a:lstStyle/>
          <a:p>
            <a:r>
              <a:rPr lang="es-ES" sz="4800" b="1" dirty="0" smtClean="0">
                <a:solidFill>
                  <a:srgbClr val="FFFF00"/>
                </a:solidFill>
              </a:rPr>
              <a:t>GASOLINAS</a:t>
            </a:r>
            <a:endParaRPr lang="es-ES" sz="4800" b="1" dirty="0">
              <a:solidFill>
                <a:srgbClr val="FFFF00"/>
              </a:solidFill>
            </a:endParaRPr>
          </a:p>
        </p:txBody>
      </p:sp>
      <p:sp>
        <p:nvSpPr>
          <p:cNvPr id="8" name="7 Rectángulo"/>
          <p:cNvSpPr/>
          <p:nvPr/>
        </p:nvSpPr>
        <p:spPr>
          <a:xfrm>
            <a:off x="285720" y="3357562"/>
            <a:ext cx="8715436" cy="923330"/>
          </a:xfrm>
          <a:prstGeom prst="rect">
            <a:avLst/>
          </a:prstGeom>
          <a:solidFill>
            <a:schemeClr val="bg2">
              <a:lumMod val="20000"/>
              <a:lumOff val="80000"/>
            </a:schemeClr>
          </a:solidFill>
        </p:spPr>
        <p:txBody>
          <a:bodyPr wrap="square">
            <a:spAutoFit/>
          </a:bodyPr>
          <a:lstStyle/>
          <a:p>
            <a:pPr algn="just"/>
            <a:r>
              <a:rPr lang="es-ES" b="1" dirty="0" smtClean="0">
                <a:solidFill>
                  <a:srgbClr val="FF0000"/>
                </a:solidFill>
                <a:latin typeface="Arial"/>
              </a:rPr>
              <a:t>OCTANAJE</a:t>
            </a:r>
            <a:r>
              <a:rPr lang="es-ES" dirty="0" smtClean="0">
                <a:solidFill>
                  <a:srgbClr val="414141"/>
                </a:solidFill>
                <a:latin typeface="Arial"/>
              </a:rPr>
              <a:t>: como la </a:t>
            </a:r>
            <a:r>
              <a:rPr lang="es-ES" b="1" dirty="0" smtClean="0">
                <a:solidFill>
                  <a:srgbClr val="414141"/>
                </a:solidFill>
                <a:latin typeface="Arial"/>
              </a:rPr>
              <a:t>presión y temperatura a la que puede someterse al carburante determinado mezclado con aire antes de explosionar espontáneamente</a:t>
            </a:r>
            <a:r>
              <a:rPr lang="es-ES" dirty="0" smtClean="0">
                <a:solidFill>
                  <a:srgbClr val="414141"/>
                </a:solidFill>
                <a:latin typeface="Arial"/>
              </a:rPr>
              <a:t>, sin que exista una chispa que determina esa combustión.</a:t>
            </a:r>
            <a:endParaRPr lang="es-ES" dirty="0"/>
          </a:p>
        </p:txBody>
      </p:sp>
      <p:sp>
        <p:nvSpPr>
          <p:cNvPr id="9" name="8 Rectángulo"/>
          <p:cNvSpPr/>
          <p:nvPr/>
        </p:nvSpPr>
        <p:spPr>
          <a:xfrm>
            <a:off x="285720" y="4357694"/>
            <a:ext cx="3608680" cy="369332"/>
          </a:xfrm>
          <a:prstGeom prst="rect">
            <a:avLst/>
          </a:prstGeom>
        </p:spPr>
        <p:txBody>
          <a:bodyPr wrap="none">
            <a:spAutoFit/>
          </a:bodyPr>
          <a:lstStyle/>
          <a:p>
            <a:r>
              <a:rPr lang="es-ES" b="1" u="sng" dirty="0" smtClean="0"/>
              <a:t>Gasolina de 95 y de 98 octanos</a:t>
            </a:r>
            <a:endParaRPr lang="es-ES" dirty="0"/>
          </a:p>
        </p:txBody>
      </p:sp>
      <p:sp>
        <p:nvSpPr>
          <p:cNvPr id="10" name="9 Rectángulo"/>
          <p:cNvSpPr/>
          <p:nvPr/>
        </p:nvSpPr>
        <p:spPr>
          <a:xfrm>
            <a:off x="357158" y="5000636"/>
            <a:ext cx="3839513" cy="369332"/>
          </a:xfrm>
          <a:prstGeom prst="rect">
            <a:avLst/>
          </a:prstGeom>
        </p:spPr>
        <p:txBody>
          <a:bodyPr wrap="none">
            <a:spAutoFit/>
          </a:bodyPr>
          <a:lstStyle/>
          <a:p>
            <a:r>
              <a:rPr lang="es-ES" b="1" u="sng" dirty="0" smtClean="0"/>
              <a:t>La gasolina </a:t>
            </a:r>
            <a:r>
              <a:rPr lang="es-ES" b="1" u="sng" dirty="0" err="1" smtClean="0"/>
              <a:t>Super</a:t>
            </a:r>
            <a:r>
              <a:rPr lang="es-ES" b="1" u="sng" dirty="0" smtClean="0"/>
              <a:t> de 97 octanos.</a:t>
            </a:r>
            <a:endParaRPr lang="es-ES" dirty="0"/>
          </a:p>
        </p:txBody>
      </p:sp>
      <p:sp>
        <p:nvSpPr>
          <p:cNvPr id="11" name="10 Rectángulo"/>
          <p:cNvSpPr/>
          <p:nvPr/>
        </p:nvSpPr>
        <p:spPr>
          <a:xfrm>
            <a:off x="357158" y="5572140"/>
            <a:ext cx="4416594" cy="369332"/>
          </a:xfrm>
          <a:prstGeom prst="rect">
            <a:avLst/>
          </a:prstGeom>
        </p:spPr>
        <p:txBody>
          <a:bodyPr wrap="none">
            <a:spAutoFit/>
          </a:bodyPr>
          <a:lstStyle/>
          <a:p>
            <a:r>
              <a:rPr lang="es-ES" b="1" u="sng" dirty="0" smtClean="0"/>
              <a:t>Las gasolinas especiales con aditivos.</a:t>
            </a:r>
            <a:endParaRPr lang="es-E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14290"/>
            <a:ext cx="8229600" cy="1143000"/>
          </a:xfrm>
        </p:spPr>
        <p:txBody>
          <a:bodyPr/>
          <a:lstStyle/>
          <a:p>
            <a:endParaRPr lang="es-ES" dirty="0"/>
          </a:p>
        </p:txBody>
      </p:sp>
      <p:sp>
        <p:nvSpPr>
          <p:cNvPr id="4" name="3 Marcador de fecha"/>
          <p:cNvSpPr>
            <a:spLocks noGrp="1"/>
          </p:cNvSpPr>
          <p:nvPr>
            <p:ph type="dt" sz="half" idx="10"/>
          </p:nvPr>
        </p:nvSpPr>
        <p:spPr/>
        <p:txBody>
          <a:bodyPr/>
          <a:lstStyle/>
          <a:p>
            <a:pPr>
              <a:defRPr/>
            </a:pPr>
            <a:fld id="{520B7693-65DA-459F-A833-C3D0FBB653B9}" type="datetime1">
              <a:rPr lang="es-ES" smtClean="0"/>
              <a:pPr>
                <a:defRPr/>
              </a:pPr>
              <a:t>21/05/2012</a:t>
            </a:fld>
            <a:endParaRPr lang="es-ES"/>
          </a:p>
        </p:txBody>
      </p:sp>
      <p:sp>
        <p:nvSpPr>
          <p:cNvPr id="5" name="4 Marcador de pie de página"/>
          <p:cNvSpPr>
            <a:spLocks noGrp="1"/>
          </p:cNvSpPr>
          <p:nvPr>
            <p:ph type="ftr" sz="quarter" idx="11"/>
          </p:nvPr>
        </p:nvSpPr>
        <p:spPr/>
        <p:txBody>
          <a:bodyPr/>
          <a:lstStyle/>
          <a:p>
            <a:pPr>
              <a:defRPr/>
            </a:pPr>
            <a:r>
              <a:rPr lang="es-ES" smtClean="0"/>
              <a:t>Ing. Juan J. NINA CHARAJA</a:t>
            </a:r>
            <a:endParaRPr lang="es-ES"/>
          </a:p>
        </p:txBody>
      </p:sp>
      <p:pic>
        <p:nvPicPr>
          <p:cNvPr id="210946" name="Picture 2" descr="http://t0.gstatic.com/images?q=tbn:ANd9GcRGEZV1XYpncj1AX2SweWFK0mNwSAa6Yg-Baa7XbsbpBsnXSdiepSeE97Wr"/>
          <p:cNvPicPr>
            <a:picLocks noChangeAspect="1" noChangeArrowheads="1"/>
          </p:cNvPicPr>
          <p:nvPr/>
        </p:nvPicPr>
        <p:blipFill>
          <a:blip r:embed="rId2"/>
          <a:srcRect/>
          <a:stretch>
            <a:fillRect/>
          </a:stretch>
        </p:blipFill>
        <p:spPr bwMode="auto">
          <a:xfrm>
            <a:off x="4929191" y="2088242"/>
            <a:ext cx="4214810" cy="4474492"/>
          </a:xfrm>
          <a:prstGeom prst="rect">
            <a:avLst/>
          </a:prstGeom>
          <a:noFill/>
        </p:spPr>
      </p:pic>
      <p:pic>
        <p:nvPicPr>
          <p:cNvPr id="210948" name="Picture 4" descr="http://www.twsolarenergy.com/uploads/editor/images/HP4_EN1.jpg"/>
          <p:cNvPicPr>
            <a:picLocks noChangeAspect="1" noChangeArrowheads="1"/>
          </p:cNvPicPr>
          <p:nvPr/>
        </p:nvPicPr>
        <p:blipFill>
          <a:blip r:embed="rId3"/>
          <a:srcRect/>
          <a:stretch>
            <a:fillRect/>
          </a:stretch>
        </p:blipFill>
        <p:spPr bwMode="auto">
          <a:xfrm>
            <a:off x="142844" y="1571612"/>
            <a:ext cx="4762500" cy="4905376"/>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714356"/>
            <a:ext cx="6215074" cy="6000792"/>
          </a:xfrm>
          <a:solidFill>
            <a:schemeClr val="accent2"/>
          </a:solidFill>
        </p:spPr>
        <p:txBody>
          <a:bodyPr/>
          <a:lstStyle/>
          <a:p>
            <a:pPr algn="just"/>
            <a:r>
              <a:rPr lang="es-ES" sz="1800" dirty="0" smtClean="0"/>
              <a:t>Existen diversos tipos de pilas de combustible, Las más adecuadas para aplicación en tracción eléctrica de vehículos son las pilas de electrolito polimérico, también conocidas como de membrana intercambiadora de protones (PEM ). Como su nombre indica, el electrolito de estas pilas poliméricas, está constituido por una membrana de un polímero especial, conductor de protones (H+). Actualmente el polímero más utilizado para el desarrollo de este tipo de pilas es el Nafion, un polímero perfluorado con grupos sulfonato polares cuya estructura se esquematiza en la siguiente figura </a:t>
            </a:r>
            <a:br>
              <a:rPr lang="es-ES" sz="1800" dirty="0" smtClean="0"/>
            </a:br>
            <a:r>
              <a:rPr lang="es-ES" sz="1800" dirty="0" smtClean="0"/>
              <a:t> </a:t>
            </a:r>
          </a:p>
          <a:p>
            <a:pPr algn="just"/>
            <a:r>
              <a:rPr lang="es-ES" sz="1800" dirty="0" smtClean="0"/>
              <a:t>El material usado actualmente como membrana electrolítica es el Nafion (TM) , un polímero perfluorado (con átomos de flúor en lugar de hidrógeno) compuesto por cadenas de tipo teflón de las que derivan cadenas laterales con grupos iónicos. El precio elevado de este material y su baja estabilidad a temperaturas altas ha motivado que se busque su sustitución por otros materiales más baratos y resistentes. en presencia de agua se convierte en un excelente conductor protónico. </a:t>
            </a:r>
          </a:p>
          <a:p>
            <a:pPr algn="just"/>
            <a:endParaRPr lang="es-ES" sz="1800" dirty="0"/>
          </a:p>
        </p:txBody>
      </p:sp>
      <p:sp>
        <p:nvSpPr>
          <p:cNvPr id="4" name="3 Marcador de fecha"/>
          <p:cNvSpPr>
            <a:spLocks noGrp="1"/>
          </p:cNvSpPr>
          <p:nvPr>
            <p:ph type="dt" sz="half" idx="10"/>
          </p:nvPr>
        </p:nvSpPr>
        <p:spPr/>
        <p:txBody>
          <a:bodyPr/>
          <a:lstStyle/>
          <a:p>
            <a:pPr>
              <a:defRPr/>
            </a:pPr>
            <a:fld id="{520B7693-65DA-459F-A833-C3D0FBB653B9}" type="datetime1">
              <a:rPr lang="es-ES" smtClean="0"/>
              <a:pPr>
                <a:defRPr/>
              </a:pPr>
              <a:t>21/05/2012</a:t>
            </a:fld>
            <a:endParaRPr lang="es-ES"/>
          </a:p>
        </p:txBody>
      </p:sp>
      <p:sp>
        <p:nvSpPr>
          <p:cNvPr id="5" name="4 Marcador de pie de página"/>
          <p:cNvSpPr>
            <a:spLocks noGrp="1"/>
          </p:cNvSpPr>
          <p:nvPr>
            <p:ph type="ftr" sz="quarter" idx="11"/>
          </p:nvPr>
        </p:nvSpPr>
        <p:spPr/>
        <p:txBody>
          <a:bodyPr/>
          <a:lstStyle/>
          <a:p>
            <a:pPr>
              <a:defRPr/>
            </a:pPr>
            <a:r>
              <a:rPr lang="es-ES" dirty="0" smtClean="0"/>
              <a:t>Ing. Juan J. NINA CHARAJA</a:t>
            </a:r>
            <a:endParaRPr lang="es-ES" dirty="0"/>
          </a:p>
        </p:txBody>
      </p:sp>
      <p:sp>
        <p:nvSpPr>
          <p:cNvPr id="6" name="1 Título"/>
          <p:cNvSpPr>
            <a:spLocks noGrp="1"/>
          </p:cNvSpPr>
          <p:nvPr>
            <p:ph type="title"/>
          </p:nvPr>
        </p:nvSpPr>
        <p:spPr>
          <a:xfrm>
            <a:off x="428596" y="0"/>
            <a:ext cx="8229600" cy="704866"/>
          </a:xfrm>
          <a:solidFill>
            <a:schemeClr val="accent2"/>
          </a:solidFill>
        </p:spPr>
        <p:txBody>
          <a:bodyPr/>
          <a:lstStyle/>
          <a:p>
            <a:pPr algn="ctr"/>
            <a:r>
              <a:rPr lang="es-ES" dirty="0" smtClean="0">
                <a:solidFill>
                  <a:srgbClr val="FF0000"/>
                </a:solidFill>
              </a:rPr>
              <a:t>BATERÍA DE COMBUSTIBLE</a:t>
            </a:r>
            <a:endParaRPr lang="es-ES" dirty="0">
              <a:solidFill>
                <a:srgbClr val="FF0000"/>
              </a:solidFill>
            </a:endParaRPr>
          </a:p>
        </p:txBody>
      </p:sp>
      <p:pic>
        <p:nvPicPr>
          <p:cNvPr id="208898" name="Picture 2"/>
          <p:cNvPicPr>
            <a:picLocks noChangeAspect="1" noChangeArrowheads="1"/>
          </p:cNvPicPr>
          <p:nvPr/>
        </p:nvPicPr>
        <p:blipFill>
          <a:blip r:embed="rId2"/>
          <a:srcRect/>
          <a:stretch>
            <a:fillRect/>
          </a:stretch>
        </p:blipFill>
        <p:spPr bwMode="auto">
          <a:xfrm>
            <a:off x="6314031" y="785794"/>
            <a:ext cx="2829969" cy="3786214"/>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0"/>
            <a:ext cx="8229600" cy="723862"/>
          </a:xfrm>
          <a:solidFill>
            <a:schemeClr val="tx2">
              <a:lumMod val="25000"/>
            </a:schemeClr>
          </a:solidFill>
        </p:spPr>
        <p:txBody>
          <a:bodyPr/>
          <a:lstStyle/>
          <a:p>
            <a:pPr algn="ctr"/>
            <a:r>
              <a:rPr lang="es-ES" sz="4400" b="1" dirty="0" smtClean="0">
                <a:solidFill>
                  <a:srgbClr val="FFFF00"/>
                </a:solidFill>
              </a:rPr>
              <a:t>¿Coches con motor de agua?</a:t>
            </a:r>
            <a:endParaRPr lang="es-ES" sz="4400" dirty="0">
              <a:solidFill>
                <a:srgbClr val="FFFF00"/>
              </a:solidFill>
            </a:endParaRPr>
          </a:p>
        </p:txBody>
      </p:sp>
      <p:sp>
        <p:nvSpPr>
          <p:cNvPr id="3" name="2 Marcador de contenido"/>
          <p:cNvSpPr>
            <a:spLocks noGrp="1"/>
          </p:cNvSpPr>
          <p:nvPr>
            <p:ph idx="1"/>
          </p:nvPr>
        </p:nvSpPr>
        <p:spPr>
          <a:xfrm>
            <a:off x="0" y="785795"/>
            <a:ext cx="9144000" cy="3929090"/>
          </a:xfrm>
          <a:solidFill>
            <a:schemeClr val="accent2"/>
          </a:solidFill>
        </p:spPr>
        <p:txBody>
          <a:bodyPr/>
          <a:lstStyle/>
          <a:p>
            <a:pPr algn="just"/>
            <a:r>
              <a:rPr lang="es-ES" sz="2000" dirty="0" smtClean="0"/>
              <a:t>El aprovechamiento de la energía del sol para la producción del hidrógeno se realiza fundamentalmente mediante paneles fotovoltaicos y un sistema Stirling que generan la energía eléctrica empleada por un sistema electrolizador, que se encarga de generar hidrógeno mediante disociación de la molécula del agua.</a:t>
            </a:r>
          </a:p>
          <a:p>
            <a:pPr algn="just"/>
            <a:r>
              <a:rPr lang="es-ES" sz="2000" dirty="0" smtClean="0"/>
              <a:t>El hidrógeno renovable producido se envasa a presión en los tanques de la hidrogenera, a la espera de que el usuario llegue con su vehículo para repostar.</a:t>
            </a:r>
          </a:p>
          <a:p>
            <a:pPr algn="just"/>
            <a:r>
              <a:rPr lang="es-ES" sz="2000" dirty="0" smtClean="0"/>
              <a:t>En un par de minutos se llena el depósito del vehículo, que se mueve gracias a la electricidad de la pila de combustible recargada con dicho hidrógeno. sustituyendo el sistema de propulsión convencional, por un nuevo sistema de potencia compuesto principalmente por una pila de combustible y un motor eléctrico. Este vehículo dispone de una potencia de 200 CV, una autonomía de 400 km y un depósito de hidrógeno tipo III a 350 bar de presión.</a:t>
            </a:r>
            <a:endParaRPr lang="es-ES" sz="2000" dirty="0"/>
          </a:p>
        </p:txBody>
      </p:sp>
      <p:sp>
        <p:nvSpPr>
          <p:cNvPr id="4" name="3 Marcador de fecha"/>
          <p:cNvSpPr>
            <a:spLocks noGrp="1"/>
          </p:cNvSpPr>
          <p:nvPr>
            <p:ph type="dt" sz="half" idx="10"/>
          </p:nvPr>
        </p:nvSpPr>
        <p:spPr/>
        <p:txBody>
          <a:bodyPr/>
          <a:lstStyle/>
          <a:p>
            <a:pPr>
              <a:defRPr/>
            </a:pPr>
            <a:fld id="{520B7693-65DA-459F-A833-C3D0FBB653B9}" type="datetime1">
              <a:rPr lang="es-ES" smtClean="0"/>
              <a:pPr>
                <a:defRPr/>
              </a:pPr>
              <a:t>21/05/2012</a:t>
            </a:fld>
            <a:endParaRPr lang="es-ES"/>
          </a:p>
        </p:txBody>
      </p:sp>
      <p:sp>
        <p:nvSpPr>
          <p:cNvPr id="5" name="4 Marcador de pie de página"/>
          <p:cNvSpPr>
            <a:spLocks noGrp="1"/>
          </p:cNvSpPr>
          <p:nvPr>
            <p:ph type="ftr" sz="quarter" idx="11"/>
          </p:nvPr>
        </p:nvSpPr>
        <p:spPr/>
        <p:txBody>
          <a:bodyPr/>
          <a:lstStyle/>
          <a:p>
            <a:pPr>
              <a:defRPr/>
            </a:pPr>
            <a:r>
              <a:rPr lang="es-ES" smtClean="0"/>
              <a:t>Ing. Juan J. NINA CHARAJA</a:t>
            </a:r>
            <a:endParaRPr lang="es-ES"/>
          </a:p>
        </p:txBody>
      </p:sp>
      <p:pic>
        <p:nvPicPr>
          <p:cNvPr id="131074" name="Picture 2" descr="http://reporterofcn.files.wordpress.com/2011/04/16eb306hidrogeno6p.jpg"/>
          <p:cNvPicPr>
            <a:picLocks noChangeAspect="1" noChangeArrowheads="1"/>
          </p:cNvPicPr>
          <p:nvPr/>
        </p:nvPicPr>
        <p:blipFill>
          <a:blip r:embed="rId2"/>
          <a:srcRect/>
          <a:stretch>
            <a:fillRect/>
          </a:stretch>
        </p:blipFill>
        <p:spPr bwMode="auto">
          <a:xfrm>
            <a:off x="4500563" y="4640684"/>
            <a:ext cx="4643438" cy="2217316"/>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4" name="3 Marcador de fecha"/>
          <p:cNvSpPr>
            <a:spLocks noGrp="1"/>
          </p:cNvSpPr>
          <p:nvPr>
            <p:ph type="dt" sz="half" idx="10"/>
          </p:nvPr>
        </p:nvSpPr>
        <p:spPr/>
        <p:txBody>
          <a:bodyPr/>
          <a:lstStyle/>
          <a:p>
            <a:pPr>
              <a:defRPr/>
            </a:pPr>
            <a:fld id="{520B7693-65DA-459F-A833-C3D0FBB653B9}" type="datetime1">
              <a:rPr lang="es-ES" smtClean="0"/>
              <a:pPr>
                <a:defRPr/>
              </a:pPr>
              <a:t>21/05/2012</a:t>
            </a:fld>
            <a:endParaRPr lang="es-ES"/>
          </a:p>
        </p:txBody>
      </p:sp>
      <p:sp>
        <p:nvSpPr>
          <p:cNvPr id="5" name="4 Marcador de pie de página"/>
          <p:cNvSpPr>
            <a:spLocks noGrp="1"/>
          </p:cNvSpPr>
          <p:nvPr>
            <p:ph type="ftr" sz="quarter" idx="11"/>
          </p:nvPr>
        </p:nvSpPr>
        <p:spPr/>
        <p:txBody>
          <a:bodyPr/>
          <a:lstStyle/>
          <a:p>
            <a:pPr>
              <a:defRPr/>
            </a:pPr>
            <a:r>
              <a:rPr lang="es-ES" smtClean="0"/>
              <a:t>Ing. Juan J. NINA CHARAJA</a:t>
            </a:r>
            <a:endParaRPr lang="es-ES"/>
          </a:p>
        </p:txBody>
      </p:sp>
      <p:pic>
        <p:nvPicPr>
          <p:cNvPr id="211970" name="Picture 2" descr="http://www.aficionadosalamecanica.com/images-hibridos/toyota-fcvh-4-diagrama.jpg"/>
          <p:cNvPicPr>
            <a:picLocks noChangeAspect="1" noChangeArrowheads="1"/>
          </p:cNvPicPr>
          <p:nvPr/>
        </p:nvPicPr>
        <p:blipFill>
          <a:blip r:embed="rId2"/>
          <a:srcRect/>
          <a:stretch>
            <a:fillRect/>
          </a:stretch>
        </p:blipFill>
        <p:spPr bwMode="auto">
          <a:xfrm>
            <a:off x="214314" y="642918"/>
            <a:ext cx="8858280" cy="5882317"/>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pPr>
              <a:defRPr/>
            </a:pPr>
            <a:fld id="{520B7693-65DA-459F-A833-C3D0FBB653B9}" type="datetime1">
              <a:rPr lang="es-ES" smtClean="0"/>
              <a:pPr>
                <a:defRPr/>
              </a:pPr>
              <a:t>21/05/2012</a:t>
            </a:fld>
            <a:endParaRPr lang="es-ES"/>
          </a:p>
        </p:txBody>
      </p:sp>
      <p:sp>
        <p:nvSpPr>
          <p:cNvPr id="5" name="4 Marcador de pie de página"/>
          <p:cNvSpPr>
            <a:spLocks noGrp="1"/>
          </p:cNvSpPr>
          <p:nvPr>
            <p:ph type="ftr" sz="quarter" idx="11"/>
          </p:nvPr>
        </p:nvSpPr>
        <p:spPr/>
        <p:txBody>
          <a:bodyPr/>
          <a:lstStyle/>
          <a:p>
            <a:pPr>
              <a:defRPr/>
            </a:pPr>
            <a:r>
              <a:rPr lang="es-ES" smtClean="0"/>
              <a:t>Ing. Juan J. NINA CHARAJA</a:t>
            </a:r>
            <a:endParaRPr lang="es-ES"/>
          </a:p>
        </p:txBody>
      </p:sp>
      <p:pic>
        <p:nvPicPr>
          <p:cNvPr id="212994" name="Picture 2" descr="http://www.automotriz.net/images/modelos/peugeot-sesame-h2o/grph-h2o-2_2.jpg"/>
          <p:cNvPicPr>
            <a:picLocks noChangeAspect="1" noChangeArrowheads="1"/>
          </p:cNvPicPr>
          <p:nvPr/>
        </p:nvPicPr>
        <p:blipFill>
          <a:blip r:embed="rId2"/>
          <a:srcRect/>
          <a:stretch>
            <a:fillRect/>
          </a:stretch>
        </p:blipFill>
        <p:spPr bwMode="auto">
          <a:xfrm>
            <a:off x="315366" y="-1"/>
            <a:ext cx="8828634" cy="4857761"/>
          </a:xfrm>
          <a:prstGeom prst="rect">
            <a:avLst/>
          </a:prstGeom>
          <a:noFill/>
        </p:spPr>
      </p:pic>
      <p:sp>
        <p:nvSpPr>
          <p:cNvPr id="7" name="6 Rectángulo"/>
          <p:cNvSpPr/>
          <p:nvPr/>
        </p:nvSpPr>
        <p:spPr>
          <a:xfrm>
            <a:off x="285720" y="4929198"/>
            <a:ext cx="8572528" cy="1600438"/>
          </a:xfrm>
          <a:prstGeom prst="rect">
            <a:avLst/>
          </a:prstGeom>
          <a:solidFill>
            <a:schemeClr val="accent2"/>
          </a:solidFill>
        </p:spPr>
        <p:txBody>
          <a:bodyPr wrap="square" numCol="2">
            <a:spAutoFit/>
          </a:bodyPr>
          <a:lstStyle/>
          <a:p>
            <a:r>
              <a:rPr lang="es-ES" sz="1400" dirty="0" smtClean="0"/>
              <a:t>1 - Motor eléctrico </a:t>
            </a:r>
            <a:br>
              <a:rPr lang="es-ES" sz="1400" dirty="0" smtClean="0"/>
            </a:br>
            <a:r>
              <a:rPr lang="es-ES" sz="1400" dirty="0" smtClean="0"/>
              <a:t>2 - Baterías </a:t>
            </a:r>
            <a:br>
              <a:rPr lang="es-ES" sz="1400" dirty="0" smtClean="0"/>
            </a:br>
            <a:r>
              <a:rPr lang="es-ES" sz="1400" dirty="0" smtClean="0"/>
              <a:t>3 - Pila de combustible (fuente energética) </a:t>
            </a:r>
            <a:br>
              <a:rPr lang="es-ES" sz="1400" dirty="0" smtClean="0"/>
            </a:br>
            <a:r>
              <a:rPr lang="es-ES" sz="1400" dirty="0" smtClean="0"/>
              <a:t>4 - Controlador de la parte eléctrica </a:t>
            </a:r>
            <a:br>
              <a:rPr lang="es-ES" sz="1400" dirty="0" smtClean="0"/>
            </a:br>
            <a:r>
              <a:rPr lang="es-ES" sz="1400" dirty="0" smtClean="0"/>
              <a:t>5 - Controlador del generador de hidrógeno </a:t>
            </a:r>
            <a:br>
              <a:rPr lang="es-ES" sz="1400" dirty="0" smtClean="0"/>
            </a:br>
            <a:r>
              <a:rPr lang="es-ES" sz="1400" dirty="0" smtClean="0"/>
              <a:t>6 - Generador de hidrógeno </a:t>
            </a:r>
            <a:br>
              <a:rPr lang="es-ES" sz="1400" dirty="0" smtClean="0"/>
            </a:br>
            <a:r>
              <a:rPr lang="es-ES" sz="1400" dirty="0" smtClean="0"/>
              <a:t>7 - Bomba de aire</a:t>
            </a:r>
          </a:p>
          <a:p>
            <a:r>
              <a:rPr lang="es-ES" sz="1400" dirty="0" smtClean="0"/>
              <a:t>8 - Bombonas de oxígeno comprimido </a:t>
            </a:r>
            <a:br>
              <a:rPr lang="es-ES" sz="1400" dirty="0" smtClean="0"/>
            </a:br>
            <a:r>
              <a:rPr lang="es-ES" sz="1400" dirty="0" smtClean="0"/>
              <a:t>9 - Controlador de seguridad del sistema. </a:t>
            </a:r>
            <a:br>
              <a:rPr lang="es-ES" sz="1400" dirty="0" smtClean="0"/>
            </a:br>
            <a:r>
              <a:rPr lang="es-ES" sz="1400" dirty="0" smtClean="0"/>
              <a:t>10 - Tanque de borohidruro de sodio. </a:t>
            </a:r>
            <a:br>
              <a:rPr lang="es-ES" sz="1400" dirty="0" smtClean="0"/>
            </a:br>
            <a:r>
              <a:rPr lang="es-ES" sz="1400" dirty="0" smtClean="0"/>
              <a:t>11 - Tanque de reciclado (bórax) </a:t>
            </a:r>
            <a:br>
              <a:rPr lang="es-ES" sz="1400" dirty="0" smtClean="0"/>
            </a:br>
            <a:r>
              <a:rPr lang="es-ES" sz="1400" dirty="0" smtClean="0"/>
              <a:t>12 - Interruptor de carga </a:t>
            </a:r>
            <a:br>
              <a:rPr lang="es-ES" sz="1400" dirty="0" smtClean="0"/>
            </a:br>
            <a:r>
              <a:rPr lang="es-ES" sz="1400" dirty="0" smtClean="0"/>
              <a:t>13 - Conexiones eléctricas auxiliares </a:t>
            </a:r>
            <a:br>
              <a:rPr lang="es-ES" sz="1400" dirty="0" smtClean="0"/>
            </a:br>
            <a:r>
              <a:rPr lang="es-ES" sz="1400" dirty="0" smtClean="0"/>
              <a:t>14 - Tapa de la entrada del carburante </a:t>
            </a:r>
            <a:endParaRPr lang="es-ES" sz="1400" dirty="0"/>
          </a:p>
        </p:txBody>
      </p:sp>
      <p:pic>
        <p:nvPicPr>
          <p:cNvPr id="212996" name="Picture 4" descr="http://www.automotriz.net/images/modelos/peugeot-sesame-h2o/grph-h2o-1_2.GIF"/>
          <p:cNvPicPr>
            <a:picLocks noChangeAspect="1" noChangeArrowheads="1"/>
          </p:cNvPicPr>
          <p:nvPr/>
        </p:nvPicPr>
        <p:blipFill>
          <a:blip r:embed="rId3"/>
          <a:srcRect/>
          <a:stretch>
            <a:fillRect/>
          </a:stretch>
        </p:blipFill>
        <p:spPr bwMode="auto">
          <a:xfrm>
            <a:off x="7394613" y="0"/>
            <a:ext cx="1749387" cy="128586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pPr>
              <a:defRPr/>
            </a:pPr>
            <a:fld id="{520B7693-65DA-459F-A833-C3D0FBB653B9}" type="datetime1">
              <a:rPr lang="es-ES" smtClean="0"/>
              <a:pPr>
                <a:defRPr/>
              </a:pPr>
              <a:t>21/05/2012</a:t>
            </a:fld>
            <a:endParaRPr lang="es-ES"/>
          </a:p>
        </p:txBody>
      </p:sp>
      <p:sp>
        <p:nvSpPr>
          <p:cNvPr id="5" name="4 Marcador de pie de página"/>
          <p:cNvSpPr>
            <a:spLocks noGrp="1"/>
          </p:cNvSpPr>
          <p:nvPr>
            <p:ph type="ftr" sz="quarter" idx="11"/>
          </p:nvPr>
        </p:nvSpPr>
        <p:spPr/>
        <p:txBody>
          <a:bodyPr/>
          <a:lstStyle/>
          <a:p>
            <a:pPr>
              <a:defRPr/>
            </a:pPr>
            <a:r>
              <a:rPr lang="es-ES" smtClean="0"/>
              <a:t>Ing. Juan J. NINA CHARAJA</a:t>
            </a:r>
            <a:endParaRPr lang="es-ES"/>
          </a:p>
        </p:txBody>
      </p:sp>
      <p:pic>
        <p:nvPicPr>
          <p:cNvPr id="6" name="Objeto 10"/>
          <p:cNvPicPr>
            <a:picLocks noGrp="1" noChangeArrowheads="1"/>
          </p:cNvPicPr>
          <p:nvPr>
            <p:ph idx="1"/>
          </p:nvPr>
        </p:nvPicPr>
        <p:blipFill>
          <a:blip r:embed="rId2"/>
          <a:srcRect/>
          <a:stretch>
            <a:fillRect/>
          </a:stretch>
        </p:blipFill>
        <p:spPr bwMode="auto">
          <a:xfrm>
            <a:off x="0" y="285728"/>
            <a:ext cx="8929718" cy="5786478"/>
          </a:xfrm>
          <a:prstGeom prst="rect">
            <a:avLst/>
          </a:prstGeom>
        </p:spPr>
        <p:style>
          <a:lnRef idx="2">
            <a:schemeClr val="accent3">
              <a:shade val="50000"/>
            </a:schemeClr>
          </a:lnRef>
          <a:fillRef idx="1">
            <a:schemeClr val="accent3"/>
          </a:fillRef>
          <a:effectRef idx="0">
            <a:schemeClr val="accent3"/>
          </a:effectRef>
          <a:fontRef idx="minor">
            <a:schemeClr val="lt1"/>
          </a:fontRef>
        </p:style>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9750" y="981075"/>
            <a:ext cx="7469188" cy="933450"/>
          </a:xfrm>
          <a:noFill/>
        </p:spPr>
        <p:txBody>
          <a:bodyPr/>
          <a:lstStyle/>
          <a:p>
            <a:r>
              <a:rPr lang="en-US" sz="2000" b="1" smtClean="0">
                <a:solidFill>
                  <a:schemeClr val="accent2"/>
                </a:solidFill>
              </a:rPr>
              <a:t>Planta de Biodiesel de Heaven Petroleum, Lurin - Lima</a:t>
            </a:r>
            <a:endParaRPr lang="es-ES" sz="2000" b="1" smtClean="0">
              <a:solidFill>
                <a:schemeClr val="accent2"/>
              </a:solidFill>
            </a:endParaRPr>
          </a:p>
        </p:txBody>
      </p:sp>
      <p:pic>
        <p:nvPicPr>
          <p:cNvPr id="18435" name="Picture 3"/>
          <p:cNvPicPr>
            <a:picLocks noGrp="1" noChangeAspect="1" noChangeArrowheads="1"/>
          </p:cNvPicPr>
          <p:nvPr>
            <p:ph type="body" idx="1"/>
          </p:nvPr>
        </p:nvPicPr>
        <p:blipFill>
          <a:blip r:embed="rId2"/>
          <a:srcRect l="34016" t="25990" r="26366" b="39183"/>
          <a:stretch>
            <a:fillRect/>
          </a:stretch>
        </p:blipFill>
        <p:spPr>
          <a:xfrm>
            <a:off x="695325" y="1800225"/>
            <a:ext cx="7621588" cy="4573588"/>
          </a:xfrm>
          <a:noFill/>
        </p:spPr>
      </p:pic>
      <p:sp>
        <p:nvSpPr>
          <p:cNvPr id="18436" name="Text Box 4"/>
          <p:cNvSpPr txBox="1">
            <a:spLocks noChangeArrowheads="1"/>
          </p:cNvSpPr>
          <p:nvPr/>
        </p:nvSpPr>
        <p:spPr bwMode="auto">
          <a:xfrm>
            <a:off x="2854325" y="1674813"/>
            <a:ext cx="2419350" cy="1262062"/>
          </a:xfrm>
          <a:prstGeom prst="rect">
            <a:avLst/>
          </a:prstGeom>
          <a:noFill/>
          <a:ln w="9525" algn="ctr">
            <a:noFill/>
            <a:miter lim="800000"/>
            <a:headEnd/>
            <a:tailEnd/>
          </a:ln>
        </p:spPr>
        <p:txBody>
          <a:bodyPr>
            <a:spAutoFit/>
          </a:bodyPr>
          <a:lstStyle/>
          <a:p>
            <a:pPr algn="ctr"/>
            <a:r>
              <a:rPr lang="es-PE" sz="1400" b="1"/>
              <a:t>Capacidad: 3000 BPD</a:t>
            </a:r>
          </a:p>
          <a:p>
            <a:pPr algn="ctr"/>
            <a:r>
              <a:rPr lang="es-PE" sz="1400" b="1"/>
              <a:t>Mat. Prima: Aceite de soya importado</a:t>
            </a:r>
          </a:p>
          <a:p>
            <a:pPr algn="ctr"/>
            <a:r>
              <a:rPr lang="es-PE" sz="1400" b="1"/>
              <a:t>Inversión: 25 MM US$</a:t>
            </a:r>
            <a:endParaRPr lang="es-ES" sz="1400" b="1"/>
          </a:p>
          <a:p>
            <a:pPr algn="ctr">
              <a:spcBef>
                <a:spcPct val="50000"/>
              </a:spcBef>
            </a:pPr>
            <a:endParaRPr lang="es-ES" sz="1400"/>
          </a:p>
        </p:txBody>
      </p:sp>
      <p:sp>
        <p:nvSpPr>
          <p:cNvPr id="18437" name="Text Box 5"/>
          <p:cNvSpPr txBox="1">
            <a:spLocks noChangeArrowheads="1"/>
          </p:cNvSpPr>
          <p:nvPr/>
        </p:nvSpPr>
        <p:spPr bwMode="auto">
          <a:xfrm>
            <a:off x="5867400" y="1916113"/>
            <a:ext cx="2165350" cy="825500"/>
          </a:xfrm>
          <a:prstGeom prst="rect">
            <a:avLst/>
          </a:prstGeom>
          <a:noFill/>
          <a:ln w="9525" algn="ctr">
            <a:noFill/>
            <a:miter lim="800000"/>
            <a:headEnd/>
            <a:tailEnd/>
          </a:ln>
        </p:spPr>
        <p:txBody>
          <a:bodyPr>
            <a:spAutoFit/>
          </a:bodyPr>
          <a:lstStyle/>
          <a:p>
            <a:pPr algn="ctr"/>
            <a:r>
              <a:rPr lang="es-PE" sz="1600" b="1"/>
              <a:t>Pta Abastecimiento</a:t>
            </a:r>
          </a:p>
          <a:p>
            <a:pPr algn="ctr"/>
            <a:r>
              <a:rPr lang="es-PE" sz="1600" b="1"/>
              <a:t>cuenta con ITF</a:t>
            </a:r>
          </a:p>
          <a:p>
            <a:pPr algn="ctr"/>
            <a:r>
              <a:rPr lang="es-PE" sz="1600" b="1"/>
              <a:t>Capac. 38 mil Bls</a:t>
            </a:r>
            <a:endParaRPr lang="es-ES" sz="1600" b="1"/>
          </a:p>
        </p:txBody>
      </p:sp>
      <p:sp>
        <p:nvSpPr>
          <p:cNvPr id="18438" name="Line 6"/>
          <p:cNvSpPr>
            <a:spLocks noChangeShapeType="1"/>
          </p:cNvSpPr>
          <p:nvPr/>
        </p:nvSpPr>
        <p:spPr bwMode="auto">
          <a:xfrm flipH="1">
            <a:off x="2495550" y="2106613"/>
            <a:ext cx="652463" cy="234950"/>
          </a:xfrm>
          <a:prstGeom prst="line">
            <a:avLst/>
          </a:prstGeom>
          <a:noFill/>
          <a:ln w="9525">
            <a:solidFill>
              <a:schemeClr val="tx1"/>
            </a:solidFill>
            <a:round/>
            <a:headEnd/>
            <a:tailEnd type="triangle" w="med" len="med"/>
          </a:ln>
        </p:spPr>
        <p:txBody>
          <a:bodyPr/>
          <a:lstStyle/>
          <a:p>
            <a:endParaRPr lang="es-ES"/>
          </a:p>
        </p:txBody>
      </p:sp>
      <p:sp>
        <p:nvSpPr>
          <p:cNvPr id="18439" name="Text Box 7"/>
          <p:cNvSpPr txBox="1">
            <a:spLocks noChangeArrowheads="1"/>
          </p:cNvSpPr>
          <p:nvPr/>
        </p:nvSpPr>
        <p:spPr bwMode="auto">
          <a:xfrm>
            <a:off x="3419475" y="5229225"/>
            <a:ext cx="4835525" cy="942975"/>
          </a:xfrm>
          <a:prstGeom prst="rect">
            <a:avLst/>
          </a:prstGeom>
          <a:noFill/>
          <a:ln w="9525">
            <a:noFill/>
            <a:miter lim="800000"/>
            <a:headEnd/>
            <a:tailEnd/>
          </a:ln>
        </p:spPr>
        <p:txBody>
          <a:bodyPr>
            <a:spAutoFit/>
          </a:bodyPr>
          <a:lstStyle/>
          <a:p>
            <a:pPr>
              <a:spcBef>
                <a:spcPct val="50000"/>
              </a:spcBef>
            </a:pPr>
            <a:r>
              <a:rPr lang="es-PE" sz="1400" b="1">
                <a:solidFill>
                  <a:srgbClr val="FFFF00"/>
                </a:solidFill>
              </a:rPr>
              <a:t>Actualmente procesa aceite importado, no cuenta con línea submarina por ello el aceite se transporta por camiones cisterna desde su punto de recepción hasta la Planta de Biodiesel</a:t>
            </a:r>
            <a:endParaRPr lang="es-ES" sz="1400" b="1">
              <a:solidFill>
                <a:srgbClr val="FFFF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Planta biodiesel"/>
          <p:cNvPicPr>
            <a:picLocks noChangeAspect="1" noChangeArrowheads="1"/>
          </p:cNvPicPr>
          <p:nvPr/>
        </p:nvPicPr>
        <p:blipFill>
          <a:blip r:embed="rId2"/>
          <a:srcRect/>
          <a:stretch>
            <a:fillRect/>
          </a:stretch>
        </p:blipFill>
        <p:spPr bwMode="auto">
          <a:xfrm>
            <a:off x="323850" y="1484313"/>
            <a:ext cx="3457575" cy="2266950"/>
          </a:xfrm>
          <a:prstGeom prst="rect">
            <a:avLst/>
          </a:prstGeom>
          <a:noFill/>
          <a:ln w="9525" algn="ctr">
            <a:solidFill>
              <a:schemeClr val="tx1"/>
            </a:solidFill>
            <a:miter lim="800000"/>
            <a:headEnd/>
            <a:tailEnd/>
          </a:ln>
        </p:spPr>
      </p:pic>
      <p:sp>
        <p:nvSpPr>
          <p:cNvPr id="19459" name="Text Box 3"/>
          <p:cNvSpPr txBox="1">
            <a:spLocks noChangeArrowheads="1"/>
          </p:cNvSpPr>
          <p:nvPr/>
        </p:nvSpPr>
        <p:spPr bwMode="auto">
          <a:xfrm>
            <a:off x="971550" y="4005263"/>
            <a:ext cx="2011363" cy="274637"/>
          </a:xfrm>
          <a:prstGeom prst="rect">
            <a:avLst/>
          </a:prstGeom>
          <a:noFill/>
          <a:ln w="9525">
            <a:noFill/>
            <a:miter lim="800000"/>
            <a:headEnd/>
            <a:tailEnd/>
          </a:ln>
        </p:spPr>
        <p:txBody>
          <a:bodyPr>
            <a:spAutoFit/>
          </a:bodyPr>
          <a:lstStyle/>
          <a:p>
            <a:pPr>
              <a:spcBef>
                <a:spcPct val="50000"/>
              </a:spcBef>
            </a:pPr>
            <a:r>
              <a:rPr lang="es-PE" sz="1200" b="1"/>
              <a:t>Planta de Biodiesel</a:t>
            </a:r>
            <a:endParaRPr lang="es-ES" sz="1200" b="1"/>
          </a:p>
        </p:txBody>
      </p:sp>
      <p:pic>
        <p:nvPicPr>
          <p:cNvPr id="19460" name="Picture 4"/>
          <p:cNvPicPr>
            <a:picLocks noChangeAspect="1" noChangeArrowheads="1"/>
          </p:cNvPicPr>
          <p:nvPr/>
        </p:nvPicPr>
        <p:blipFill>
          <a:blip r:embed="rId3"/>
          <a:srcRect/>
          <a:stretch>
            <a:fillRect/>
          </a:stretch>
        </p:blipFill>
        <p:spPr bwMode="auto">
          <a:xfrm>
            <a:off x="250825" y="4365625"/>
            <a:ext cx="3455988" cy="1870075"/>
          </a:xfrm>
          <a:prstGeom prst="rect">
            <a:avLst/>
          </a:prstGeom>
          <a:noFill/>
          <a:ln w="9525">
            <a:solidFill>
              <a:schemeClr val="tx1"/>
            </a:solidFill>
            <a:miter lim="800000"/>
            <a:headEnd/>
            <a:tailEnd/>
          </a:ln>
        </p:spPr>
      </p:pic>
      <p:sp>
        <p:nvSpPr>
          <p:cNvPr id="19461" name="Rectangle 5"/>
          <p:cNvSpPr>
            <a:spLocks noChangeArrowheads="1"/>
          </p:cNvSpPr>
          <p:nvPr/>
        </p:nvSpPr>
        <p:spPr bwMode="auto">
          <a:xfrm>
            <a:off x="4356100" y="1341438"/>
            <a:ext cx="4319588" cy="1079500"/>
          </a:xfrm>
          <a:prstGeom prst="rect">
            <a:avLst/>
          </a:prstGeom>
          <a:noFill/>
          <a:ln w="9525">
            <a:noFill/>
            <a:miter lim="800000"/>
            <a:headEnd/>
            <a:tailEnd/>
          </a:ln>
        </p:spPr>
        <p:txBody>
          <a:bodyPr anchor="ctr"/>
          <a:lstStyle/>
          <a:p>
            <a:pPr algn="ctr"/>
            <a:r>
              <a:rPr lang="en-US" sz="2000" b="1">
                <a:solidFill>
                  <a:schemeClr val="accent2"/>
                </a:solidFill>
              </a:rPr>
              <a:t>Planta de Biodiesel de Palmas del Espino, Uchiza – San Martin</a:t>
            </a:r>
            <a:endParaRPr lang="es-ES" sz="2000" b="1">
              <a:solidFill>
                <a:schemeClr val="accent2"/>
              </a:solidFill>
            </a:endParaRPr>
          </a:p>
        </p:txBody>
      </p:sp>
      <p:sp>
        <p:nvSpPr>
          <p:cNvPr id="19462" name="Text Box 6"/>
          <p:cNvSpPr txBox="1">
            <a:spLocks noChangeArrowheads="1"/>
          </p:cNvSpPr>
          <p:nvPr/>
        </p:nvSpPr>
        <p:spPr bwMode="auto">
          <a:xfrm>
            <a:off x="5927725" y="1701800"/>
            <a:ext cx="1524000" cy="274638"/>
          </a:xfrm>
          <a:prstGeom prst="rect">
            <a:avLst/>
          </a:prstGeom>
          <a:noFill/>
          <a:ln w="9525">
            <a:noFill/>
            <a:miter lim="800000"/>
            <a:headEnd/>
            <a:tailEnd/>
          </a:ln>
        </p:spPr>
        <p:txBody>
          <a:bodyPr>
            <a:spAutoFit/>
          </a:bodyPr>
          <a:lstStyle/>
          <a:p>
            <a:endParaRPr lang="es-PE" sz="1200">
              <a:latin typeface="Tahoma" charset="0"/>
            </a:endParaRPr>
          </a:p>
        </p:txBody>
      </p:sp>
      <p:sp>
        <p:nvSpPr>
          <p:cNvPr id="19463" name="Text Box 7"/>
          <p:cNvSpPr txBox="1">
            <a:spLocks noChangeArrowheads="1"/>
          </p:cNvSpPr>
          <p:nvPr/>
        </p:nvSpPr>
        <p:spPr bwMode="auto">
          <a:xfrm>
            <a:off x="4643438" y="2565400"/>
            <a:ext cx="2901950" cy="1155700"/>
          </a:xfrm>
          <a:prstGeom prst="rect">
            <a:avLst/>
          </a:prstGeom>
          <a:noFill/>
          <a:ln w="9525">
            <a:noFill/>
            <a:miter lim="800000"/>
            <a:headEnd/>
            <a:tailEnd/>
          </a:ln>
        </p:spPr>
        <p:txBody>
          <a:bodyPr>
            <a:spAutoFit/>
          </a:bodyPr>
          <a:lstStyle/>
          <a:p>
            <a:pPr>
              <a:spcBef>
                <a:spcPct val="50000"/>
              </a:spcBef>
            </a:pPr>
            <a:r>
              <a:rPr lang="es-PE" sz="1400" b="1"/>
              <a:t>Capacidad: 1000 BPD</a:t>
            </a:r>
          </a:p>
          <a:p>
            <a:pPr>
              <a:spcBef>
                <a:spcPct val="50000"/>
              </a:spcBef>
            </a:pPr>
            <a:r>
              <a:rPr lang="es-PE" sz="1400" b="1"/>
              <a:t>Mat. Prima: Aceite de Palma de cultivos propios</a:t>
            </a:r>
          </a:p>
          <a:p>
            <a:pPr>
              <a:spcBef>
                <a:spcPct val="50000"/>
              </a:spcBef>
            </a:pPr>
            <a:r>
              <a:rPr lang="es-PE" sz="1400" b="1"/>
              <a:t>Inversión Fabrica: 11 MM US$</a:t>
            </a:r>
            <a:endParaRPr lang="es-ES" sz="1400" b="1"/>
          </a:p>
        </p:txBody>
      </p:sp>
      <p:sp>
        <p:nvSpPr>
          <p:cNvPr id="19464" name="Text Box 8"/>
          <p:cNvSpPr txBox="1">
            <a:spLocks noChangeArrowheads="1"/>
          </p:cNvSpPr>
          <p:nvPr/>
        </p:nvSpPr>
        <p:spPr bwMode="auto">
          <a:xfrm>
            <a:off x="4572000" y="4652963"/>
            <a:ext cx="3816350" cy="942975"/>
          </a:xfrm>
          <a:prstGeom prst="rect">
            <a:avLst/>
          </a:prstGeom>
          <a:noFill/>
          <a:ln w="9525">
            <a:noFill/>
            <a:miter lim="800000"/>
            <a:headEnd/>
            <a:tailEnd/>
          </a:ln>
        </p:spPr>
        <p:txBody>
          <a:bodyPr>
            <a:spAutoFit/>
          </a:bodyPr>
          <a:lstStyle/>
          <a:p>
            <a:pPr>
              <a:spcBef>
                <a:spcPct val="50000"/>
              </a:spcBef>
            </a:pPr>
            <a:r>
              <a:rPr lang="es-PE" sz="1400" b="1"/>
              <a:t>La distribución de B100 se realizará directamente a Consumidores Directos y Mayoristas, transportando el B100 desde la Planta hasta los puntos de consumo</a:t>
            </a:r>
            <a:endParaRPr lang="es-ES" sz="1400" b="1"/>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042988" y="1773238"/>
            <a:ext cx="5116512" cy="519112"/>
          </a:xfrm>
          <a:prstGeom prst="rect">
            <a:avLst/>
          </a:prstGeom>
          <a:noFill/>
          <a:ln w="9525">
            <a:noFill/>
            <a:miter lim="800000"/>
            <a:headEnd/>
            <a:tailEnd/>
          </a:ln>
        </p:spPr>
        <p:txBody>
          <a:bodyPr>
            <a:spAutoFit/>
          </a:bodyPr>
          <a:lstStyle/>
          <a:p>
            <a:r>
              <a:rPr lang="es-ES" sz="2800" b="1"/>
              <a:t> </a:t>
            </a:r>
          </a:p>
        </p:txBody>
      </p:sp>
      <p:sp>
        <p:nvSpPr>
          <p:cNvPr id="20483" name="Text Box 3"/>
          <p:cNvSpPr txBox="1">
            <a:spLocks noChangeArrowheads="1"/>
          </p:cNvSpPr>
          <p:nvPr/>
        </p:nvSpPr>
        <p:spPr bwMode="auto">
          <a:xfrm>
            <a:off x="900113" y="2565400"/>
            <a:ext cx="7200900" cy="457200"/>
          </a:xfrm>
          <a:prstGeom prst="rect">
            <a:avLst/>
          </a:prstGeom>
          <a:noFill/>
          <a:ln w="9525">
            <a:noFill/>
            <a:miter lim="800000"/>
            <a:headEnd/>
            <a:tailEnd/>
          </a:ln>
        </p:spPr>
        <p:txBody>
          <a:bodyPr>
            <a:spAutoFit/>
          </a:bodyPr>
          <a:lstStyle/>
          <a:p>
            <a:pPr algn="just"/>
            <a:endParaRPr lang="es-PE" sz="2400"/>
          </a:p>
        </p:txBody>
      </p:sp>
      <p:sp>
        <p:nvSpPr>
          <p:cNvPr id="20484" name="Rectangle 4"/>
          <p:cNvSpPr>
            <a:spLocks noChangeArrowheads="1"/>
          </p:cNvSpPr>
          <p:nvPr/>
        </p:nvSpPr>
        <p:spPr bwMode="auto">
          <a:xfrm>
            <a:off x="466725" y="4083050"/>
            <a:ext cx="7640638" cy="2200275"/>
          </a:xfrm>
          <a:prstGeom prst="rect">
            <a:avLst/>
          </a:prstGeom>
          <a:noFill/>
          <a:ln w="9525">
            <a:noFill/>
            <a:miter lim="800000"/>
            <a:headEnd/>
            <a:tailEnd/>
          </a:ln>
        </p:spPr>
        <p:txBody>
          <a:bodyPr anchor="ctr"/>
          <a:lstStyle/>
          <a:p>
            <a:pPr algn="ctr"/>
            <a:r>
              <a:rPr lang="en-US" sz="1400" b="1"/>
              <a:t/>
            </a:r>
            <a:br>
              <a:rPr lang="en-US" sz="1400" b="1"/>
            </a:br>
            <a:r>
              <a:rPr lang="en-US" sz="1400" b="1"/>
              <a:t/>
            </a:r>
            <a:br>
              <a:rPr lang="en-US" sz="1400" b="1"/>
            </a:br>
            <a:endParaRPr lang="es-ES" sz="1400" b="1"/>
          </a:p>
        </p:txBody>
      </p:sp>
      <p:pic>
        <p:nvPicPr>
          <p:cNvPr id="20485" name="Picture 5"/>
          <p:cNvPicPr>
            <a:picLocks noChangeAspect="1" noChangeArrowheads="1"/>
          </p:cNvPicPr>
          <p:nvPr/>
        </p:nvPicPr>
        <p:blipFill>
          <a:blip r:embed="rId3"/>
          <a:srcRect/>
          <a:stretch>
            <a:fillRect/>
          </a:stretch>
        </p:blipFill>
        <p:spPr bwMode="auto">
          <a:xfrm>
            <a:off x="395288" y="1628775"/>
            <a:ext cx="7775575" cy="4706938"/>
          </a:xfrm>
          <a:prstGeom prst="rect">
            <a:avLst/>
          </a:prstGeom>
          <a:noFill/>
          <a:ln w="9525" algn="ctr">
            <a:noFill/>
            <a:miter lim="800000"/>
            <a:headEnd/>
            <a:tailEnd/>
          </a:ln>
        </p:spPr>
      </p:pic>
      <p:sp>
        <p:nvSpPr>
          <p:cNvPr id="20486" name="Rectangle 6"/>
          <p:cNvSpPr>
            <a:spLocks noChangeArrowheads="1"/>
          </p:cNvSpPr>
          <p:nvPr/>
        </p:nvSpPr>
        <p:spPr bwMode="auto">
          <a:xfrm>
            <a:off x="395288" y="1268413"/>
            <a:ext cx="7853362" cy="285750"/>
          </a:xfrm>
          <a:prstGeom prst="rect">
            <a:avLst/>
          </a:prstGeom>
          <a:noFill/>
          <a:ln w="9525">
            <a:noFill/>
            <a:miter lim="800000"/>
            <a:headEnd/>
            <a:tailEnd/>
          </a:ln>
        </p:spPr>
        <p:txBody>
          <a:bodyPr anchor="ctr"/>
          <a:lstStyle/>
          <a:p>
            <a:pPr algn="ctr"/>
            <a:r>
              <a:rPr lang="en-US" sz="2400" b="1">
                <a:solidFill>
                  <a:schemeClr val="accent2"/>
                </a:solidFill>
              </a:rPr>
              <a:t>Planta de Biodiesel de Pure Biofuels, Callao - Lima</a:t>
            </a:r>
            <a:endParaRPr lang="es-ES" sz="2400" b="1">
              <a:solidFill>
                <a:schemeClr val="accent2"/>
              </a:solidFill>
            </a:endParaRPr>
          </a:p>
        </p:txBody>
      </p:sp>
      <p:sp>
        <p:nvSpPr>
          <p:cNvPr id="20487" name="Text Box 7"/>
          <p:cNvSpPr txBox="1">
            <a:spLocks noChangeArrowheads="1"/>
          </p:cNvSpPr>
          <p:nvPr/>
        </p:nvSpPr>
        <p:spPr bwMode="auto">
          <a:xfrm>
            <a:off x="611188" y="1844675"/>
            <a:ext cx="2455862" cy="1314450"/>
          </a:xfrm>
          <a:prstGeom prst="rect">
            <a:avLst/>
          </a:prstGeom>
          <a:noFill/>
          <a:ln w="9525" algn="ctr">
            <a:noFill/>
            <a:miter lim="800000"/>
            <a:headEnd/>
            <a:tailEnd/>
          </a:ln>
        </p:spPr>
        <p:txBody>
          <a:bodyPr>
            <a:spAutoFit/>
          </a:bodyPr>
          <a:lstStyle/>
          <a:p>
            <a:pPr algn="ctr">
              <a:spcBef>
                <a:spcPct val="50000"/>
              </a:spcBef>
            </a:pPr>
            <a:r>
              <a:rPr lang="es-PE" sz="1600" b="1"/>
              <a:t>Capacidad: 5500 BPD</a:t>
            </a:r>
          </a:p>
          <a:p>
            <a:pPr algn="ctr">
              <a:spcBef>
                <a:spcPct val="50000"/>
              </a:spcBef>
            </a:pPr>
            <a:r>
              <a:rPr lang="es-PE" sz="1600" b="1"/>
              <a:t>Mat. Prima: Aceite de soya importado</a:t>
            </a:r>
          </a:p>
          <a:p>
            <a:pPr algn="ctr">
              <a:spcBef>
                <a:spcPct val="50000"/>
              </a:spcBef>
            </a:pPr>
            <a:r>
              <a:rPr lang="es-PE" sz="1600" b="1"/>
              <a:t>Inversión: 45 MM US$</a:t>
            </a:r>
            <a:endParaRPr lang="es-ES" sz="1600" b="1"/>
          </a:p>
        </p:txBody>
      </p:sp>
      <p:sp>
        <p:nvSpPr>
          <p:cNvPr id="20488" name="Text Box 8"/>
          <p:cNvSpPr txBox="1">
            <a:spLocks noChangeArrowheads="1"/>
          </p:cNvSpPr>
          <p:nvPr/>
        </p:nvSpPr>
        <p:spPr bwMode="auto">
          <a:xfrm>
            <a:off x="5364163" y="1773238"/>
            <a:ext cx="2808287" cy="1192212"/>
          </a:xfrm>
          <a:prstGeom prst="rect">
            <a:avLst/>
          </a:prstGeom>
          <a:noFill/>
          <a:ln w="9525" algn="ctr">
            <a:noFill/>
            <a:miter lim="800000"/>
            <a:headEnd/>
            <a:tailEnd/>
          </a:ln>
        </p:spPr>
        <p:txBody>
          <a:bodyPr>
            <a:spAutoFit/>
          </a:bodyPr>
          <a:lstStyle/>
          <a:p>
            <a:pPr algn="ctr">
              <a:spcBef>
                <a:spcPct val="50000"/>
              </a:spcBef>
            </a:pPr>
            <a:r>
              <a:rPr lang="es-PE" sz="1600" b="1"/>
              <a:t>Planta de Abastecimiento cuenta con ITF de Uso y Func.</a:t>
            </a:r>
          </a:p>
          <a:p>
            <a:pPr algn="ctr">
              <a:spcBef>
                <a:spcPct val="50000"/>
              </a:spcBef>
            </a:pPr>
            <a:r>
              <a:rPr lang="es-PE" sz="1600" b="1"/>
              <a:t>Capac. 650 mil Bls</a:t>
            </a:r>
            <a:endParaRPr lang="es-ES" sz="1600" b="1"/>
          </a:p>
        </p:txBody>
      </p:sp>
      <p:sp>
        <p:nvSpPr>
          <p:cNvPr id="20489" name="Text Box 9"/>
          <p:cNvSpPr txBox="1">
            <a:spLocks noChangeArrowheads="1"/>
          </p:cNvSpPr>
          <p:nvPr/>
        </p:nvSpPr>
        <p:spPr bwMode="auto">
          <a:xfrm>
            <a:off x="3132138" y="5229225"/>
            <a:ext cx="5122862" cy="942975"/>
          </a:xfrm>
          <a:prstGeom prst="rect">
            <a:avLst/>
          </a:prstGeom>
          <a:noFill/>
          <a:ln w="9525">
            <a:noFill/>
            <a:miter lim="800000"/>
            <a:headEnd/>
            <a:tailEnd/>
          </a:ln>
        </p:spPr>
        <p:txBody>
          <a:bodyPr>
            <a:spAutoFit/>
          </a:bodyPr>
          <a:lstStyle/>
          <a:p>
            <a:pPr>
              <a:spcBef>
                <a:spcPct val="50000"/>
              </a:spcBef>
            </a:pPr>
            <a:r>
              <a:rPr lang="es-PE" sz="1400" b="1">
                <a:solidFill>
                  <a:srgbClr val="003399"/>
                </a:solidFill>
              </a:rPr>
              <a:t>Actualmente procesa aceite importado, línea submarina en proceso de construcción, por ello el aceite se transporta por camiones cisterna desde su punto de recepción hasta la Planta de Biodiesel</a:t>
            </a:r>
            <a:endParaRPr lang="es-ES" sz="1400" b="1">
              <a:solidFill>
                <a:srgbClr val="003399"/>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196975"/>
            <a:ext cx="8229600" cy="503238"/>
          </a:xfrm>
        </p:spPr>
        <p:txBody>
          <a:bodyPr/>
          <a:lstStyle/>
          <a:p>
            <a:r>
              <a:rPr lang="en-US" sz="2800" smtClean="0"/>
              <a:t>Planta de Etanol de Agricola del Chira, Piura</a:t>
            </a:r>
            <a:endParaRPr lang="es-ES" sz="2800" smtClean="0"/>
          </a:p>
        </p:txBody>
      </p:sp>
      <p:pic>
        <p:nvPicPr>
          <p:cNvPr id="21507" name="Picture 7" descr="Planta de Etanol de proyecto Caña Brava en Piura. Foto: ANDINA/ Rocío Barja">
            <a:hlinkClick r:id="rId2"/>
          </p:cNvPr>
          <p:cNvPicPr>
            <a:picLocks noChangeAspect="1" noChangeArrowheads="1"/>
          </p:cNvPicPr>
          <p:nvPr/>
        </p:nvPicPr>
        <p:blipFill>
          <a:blip r:embed="rId3"/>
          <a:srcRect/>
          <a:stretch>
            <a:fillRect/>
          </a:stretch>
        </p:blipFill>
        <p:spPr bwMode="auto">
          <a:xfrm>
            <a:off x="468313" y="1844675"/>
            <a:ext cx="4248150" cy="4248150"/>
          </a:xfrm>
          <a:prstGeom prst="rect">
            <a:avLst/>
          </a:prstGeom>
          <a:noFill/>
          <a:ln w="9525">
            <a:noFill/>
            <a:miter lim="800000"/>
            <a:headEnd/>
            <a:tailEnd/>
          </a:ln>
        </p:spPr>
      </p:pic>
      <p:pic>
        <p:nvPicPr>
          <p:cNvPr id="21508" name="Picture 8" descr="local-3"/>
          <p:cNvPicPr>
            <a:picLocks noChangeAspect="1" noChangeArrowheads="1"/>
          </p:cNvPicPr>
          <p:nvPr/>
        </p:nvPicPr>
        <p:blipFill>
          <a:blip r:embed="rId4"/>
          <a:srcRect/>
          <a:stretch>
            <a:fillRect/>
          </a:stretch>
        </p:blipFill>
        <p:spPr bwMode="auto">
          <a:xfrm>
            <a:off x="4716463" y="1844675"/>
            <a:ext cx="4000500" cy="4248150"/>
          </a:xfrm>
          <a:prstGeom prst="rect">
            <a:avLst/>
          </a:prstGeom>
          <a:noFill/>
          <a:ln w="9525">
            <a:noFill/>
            <a:miter lim="800000"/>
            <a:headEnd/>
            <a:tailEnd/>
          </a:ln>
        </p:spPr>
      </p:pic>
      <p:sp>
        <p:nvSpPr>
          <p:cNvPr id="21509" name="Text Box 9"/>
          <p:cNvSpPr txBox="1">
            <a:spLocks noChangeArrowheads="1"/>
          </p:cNvSpPr>
          <p:nvPr/>
        </p:nvSpPr>
        <p:spPr bwMode="auto">
          <a:xfrm>
            <a:off x="611188" y="1844675"/>
            <a:ext cx="2455862" cy="1314450"/>
          </a:xfrm>
          <a:prstGeom prst="rect">
            <a:avLst/>
          </a:prstGeom>
          <a:noFill/>
          <a:ln w="9525" algn="ctr">
            <a:noFill/>
            <a:miter lim="800000"/>
            <a:headEnd/>
            <a:tailEnd/>
          </a:ln>
        </p:spPr>
        <p:txBody>
          <a:bodyPr>
            <a:spAutoFit/>
          </a:bodyPr>
          <a:lstStyle/>
          <a:p>
            <a:pPr algn="ctr">
              <a:spcBef>
                <a:spcPct val="50000"/>
              </a:spcBef>
            </a:pPr>
            <a:r>
              <a:rPr lang="es-PE" sz="1600" b="1"/>
              <a:t>Capacidad: 2200 BPD</a:t>
            </a:r>
          </a:p>
          <a:p>
            <a:pPr algn="ctr">
              <a:spcBef>
                <a:spcPct val="50000"/>
              </a:spcBef>
            </a:pPr>
            <a:r>
              <a:rPr lang="es-PE" sz="1600" b="1"/>
              <a:t>Mat. Prima: Caña – cultivos propios</a:t>
            </a:r>
          </a:p>
          <a:p>
            <a:pPr algn="ctr">
              <a:spcBef>
                <a:spcPct val="50000"/>
              </a:spcBef>
            </a:pPr>
            <a:r>
              <a:rPr lang="es-PE" sz="1600" b="1"/>
              <a:t>Inversión: 150 MM US$</a:t>
            </a:r>
            <a:endParaRPr lang="es-ES" sz="1600" b="1"/>
          </a:p>
        </p:txBody>
      </p:sp>
      <p:sp>
        <p:nvSpPr>
          <p:cNvPr id="21510" name="Text Box 10"/>
          <p:cNvSpPr txBox="1">
            <a:spLocks noChangeArrowheads="1"/>
          </p:cNvSpPr>
          <p:nvPr/>
        </p:nvSpPr>
        <p:spPr bwMode="auto">
          <a:xfrm>
            <a:off x="3708400" y="2852738"/>
            <a:ext cx="4824413" cy="701675"/>
          </a:xfrm>
          <a:prstGeom prst="rect">
            <a:avLst/>
          </a:prstGeom>
          <a:noFill/>
          <a:ln w="9525">
            <a:noFill/>
            <a:miter lim="800000"/>
            <a:headEnd/>
            <a:tailEnd/>
          </a:ln>
        </p:spPr>
        <p:txBody>
          <a:bodyPr>
            <a:spAutoFit/>
          </a:bodyPr>
          <a:lstStyle/>
          <a:p>
            <a:pPr>
              <a:spcBef>
                <a:spcPct val="50000"/>
              </a:spcBef>
            </a:pPr>
            <a:r>
              <a:rPr lang="es-PE" sz="2000" b="1">
                <a:solidFill>
                  <a:schemeClr val="bg1"/>
                </a:solidFill>
              </a:rPr>
              <a:t>Fabricación de etanol anhidro para exportación y mercado peruano.</a:t>
            </a:r>
            <a:endParaRPr lang="es-ES" sz="2000" b="1">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142852"/>
            <a:ext cx="8229600" cy="714372"/>
          </a:xfrm>
          <a:solidFill>
            <a:schemeClr val="bg2">
              <a:lumMod val="20000"/>
              <a:lumOff val="80000"/>
            </a:schemeClr>
          </a:solidFill>
          <a:ln>
            <a:solidFill>
              <a:srgbClr val="FFFF00"/>
            </a:solidFill>
          </a:ln>
        </p:spPr>
        <p:txBody>
          <a:bodyPr/>
          <a:lstStyle/>
          <a:p>
            <a:pPr algn="ctr"/>
            <a:r>
              <a:rPr lang="es-ES" dirty="0" smtClean="0">
                <a:solidFill>
                  <a:srgbClr val="FF0000"/>
                </a:solidFill>
              </a:rPr>
              <a:t>GASOLINA DE 84 OCTANOS</a:t>
            </a:r>
            <a:endParaRPr lang="es-ES" dirty="0">
              <a:solidFill>
                <a:srgbClr val="FF0000"/>
              </a:solidFill>
            </a:endParaRPr>
          </a:p>
        </p:txBody>
      </p:sp>
      <p:sp>
        <p:nvSpPr>
          <p:cNvPr id="4" name="3 Marcador de fecha"/>
          <p:cNvSpPr>
            <a:spLocks noGrp="1"/>
          </p:cNvSpPr>
          <p:nvPr>
            <p:ph type="dt" sz="half" idx="10"/>
          </p:nvPr>
        </p:nvSpPr>
        <p:spPr/>
        <p:txBody>
          <a:bodyPr/>
          <a:lstStyle/>
          <a:p>
            <a:pPr>
              <a:defRPr/>
            </a:pPr>
            <a:fld id="{520B7693-65DA-459F-A833-C3D0FBB653B9}" type="datetime1">
              <a:rPr lang="es-ES" smtClean="0"/>
              <a:pPr>
                <a:defRPr/>
              </a:pPr>
              <a:t>21/05/2012</a:t>
            </a:fld>
            <a:endParaRPr lang="es-ES"/>
          </a:p>
        </p:txBody>
      </p:sp>
      <p:sp>
        <p:nvSpPr>
          <p:cNvPr id="5" name="4 Marcador de pie de página"/>
          <p:cNvSpPr>
            <a:spLocks noGrp="1"/>
          </p:cNvSpPr>
          <p:nvPr>
            <p:ph type="ftr" sz="quarter" idx="11"/>
          </p:nvPr>
        </p:nvSpPr>
        <p:spPr/>
        <p:txBody>
          <a:bodyPr/>
          <a:lstStyle/>
          <a:p>
            <a:pPr>
              <a:defRPr/>
            </a:pPr>
            <a:r>
              <a:rPr lang="es-ES" smtClean="0"/>
              <a:t>Ing. Juan J. NINA CHARAJA</a:t>
            </a:r>
            <a:endParaRPr lang="es-ES"/>
          </a:p>
        </p:txBody>
      </p:sp>
      <p:pic>
        <p:nvPicPr>
          <p:cNvPr id="5122" name="Picture 2"/>
          <p:cNvPicPr>
            <a:picLocks noGrp="1" noChangeAspect="1" noChangeArrowheads="1"/>
          </p:cNvPicPr>
          <p:nvPr>
            <p:ph idx="1"/>
          </p:nvPr>
        </p:nvPicPr>
        <p:blipFill>
          <a:blip r:embed="rId2"/>
          <a:srcRect/>
          <a:stretch>
            <a:fillRect/>
          </a:stretch>
        </p:blipFill>
        <p:spPr bwMode="auto">
          <a:xfrm>
            <a:off x="71406" y="928670"/>
            <a:ext cx="8934593" cy="3357586"/>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76045" y="4429132"/>
            <a:ext cx="8925111" cy="1857388"/>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50825" y="1412875"/>
            <a:ext cx="8435975" cy="503238"/>
          </a:xfrm>
        </p:spPr>
        <p:txBody>
          <a:bodyPr/>
          <a:lstStyle/>
          <a:p>
            <a:r>
              <a:rPr lang="es-PE" sz="2800" smtClean="0">
                <a:solidFill>
                  <a:srgbClr val="003399"/>
                </a:solidFill>
              </a:rPr>
              <a:t>Biocombustibles – Aplicación obligatoria a partir de</a:t>
            </a:r>
            <a:r>
              <a:rPr lang="es-PE" sz="4000" smtClean="0">
                <a:solidFill>
                  <a:srgbClr val="003399"/>
                </a:solidFill>
              </a:rPr>
              <a:t>:</a:t>
            </a:r>
            <a:endParaRPr lang="es-ES" sz="4000" smtClean="0">
              <a:solidFill>
                <a:srgbClr val="003399"/>
              </a:solidFill>
            </a:endParaRPr>
          </a:p>
        </p:txBody>
      </p:sp>
      <p:grpSp>
        <p:nvGrpSpPr>
          <p:cNvPr id="2" name="Group 4"/>
          <p:cNvGrpSpPr>
            <a:grpSpLocks/>
          </p:cNvGrpSpPr>
          <p:nvPr/>
        </p:nvGrpSpPr>
        <p:grpSpPr bwMode="auto">
          <a:xfrm>
            <a:off x="827088" y="2060575"/>
            <a:ext cx="7345362" cy="4222750"/>
            <a:chOff x="3061" y="1979"/>
            <a:chExt cx="2405" cy="2301"/>
          </a:xfrm>
        </p:grpSpPr>
        <p:pic>
          <p:nvPicPr>
            <p:cNvPr id="22532" name="Picture 5" descr="hepop01"/>
            <p:cNvPicPr>
              <a:picLocks noChangeAspect="1" noChangeArrowheads="1"/>
            </p:cNvPicPr>
            <p:nvPr/>
          </p:nvPicPr>
          <p:blipFill>
            <a:blip r:embed="rId2"/>
            <a:srcRect t="50679" r="70027" b="20392"/>
            <a:stretch>
              <a:fillRect/>
            </a:stretch>
          </p:blipFill>
          <p:spPr bwMode="auto">
            <a:xfrm>
              <a:off x="3198" y="2932"/>
              <a:ext cx="544" cy="544"/>
            </a:xfrm>
            <a:prstGeom prst="rect">
              <a:avLst/>
            </a:prstGeom>
            <a:noFill/>
            <a:ln w="9525">
              <a:noFill/>
              <a:miter lim="800000"/>
              <a:headEnd/>
              <a:tailEnd/>
            </a:ln>
          </p:spPr>
        </p:pic>
        <p:pic>
          <p:nvPicPr>
            <p:cNvPr id="22533" name="Picture 6" descr="hepop01"/>
            <p:cNvPicPr>
              <a:picLocks noChangeAspect="1" noChangeArrowheads="1"/>
            </p:cNvPicPr>
            <p:nvPr/>
          </p:nvPicPr>
          <p:blipFill>
            <a:blip r:embed="rId2"/>
            <a:srcRect l="17465" t="24142" r="52562" b="20392"/>
            <a:stretch>
              <a:fillRect/>
            </a:stretch>
          </p:blipFill>
          <p:spPr bwMode="auto">
            <a:xfrm>
              <a:off x="3969" y="2433"/>
              <a:ext cx="544" cy="1043"/>
            </a:xfrm>
            <a:prstGeom prst="rect">
              <a:avLst/>
            </a:prstGeom>
            <a:noFill/>
            <a:ln w="9525">
              <a:noFill/>
              <a:miter lim="800000"/>
              <a:headEnd/>
              <a:tailEnd/>
            </a:ln>
          </p:spPr>
        </p:pic>
        <p:pic>
          <p:nvPicPr>
            <p:cNvPr id="22534" name="Picture 7" descr="hepop01"/>
            <p:cNvPicPr>
              <a:picLocks noChangeAspect="1" noChangeArrowheads="1"/>
            </p:cNvPicPr>
            <p:nvPr/>
          </p:nvPicPr>
          <p:blipFill>
            <a:blip r:embed="rId2"/>
            <a:srcRect l="54932" r="12561" b="20392"/>
            <a:stretch>
              <a:fillRect/>
            </a:stretch>
          </p:blipFill>
          <p:spPr bwMode="auto">
            <a:xfrm>
              <a:off x="4785" y="1979"/>
              <a:ext cx="590" cy="1497"/>
            </a:xfrm>
            <a:prstGeom prst="rect">
              <a:avLst/>
            </a:prstGeom>
            <a:noFill/>
            <a:ln w="9525">
              <a:noFill/>
              <a:miter lim="800000"/>
              <a:headEnd/>
              <a:tailEnd/>
            </a:ln>
          </p:spPr>
        </p:pic>
        <p:grpSp>
          <p:nvGrpSpPr>
            <p:cNvPr id="3" name="Group 8"/>
            <p:cNvGrpSpPr>
              <a:grpSpLocks/>
            </p:cNvGrpSpPr>
            <p:nvPr/>
          </p:nvGrpSpPr>
          <p:grpSpPr bwMode="auto">
            <a:xfrm>
              <a:off x="3061" y="3519"/>
              <a:ext cx="2405" cy="761"/>
              <a:chOff x="294" y="2295"/>
              <a:chExt cx="2405" cy="761"/>
            </a:xfrm>
          </p:grpSpPr>
          <p:sp>
            <p:nvSpPr>
              <p:cNvPr id="22536" name="Text Box 9"/>
              <p:cNvSpPr txBox="1">
                <a:spLocks noChangeArrowheads="1"/>
              </p:cNvSpPr>
              <p:nvPr/>
            </p:nvSpPr>
            <p:spPr bwMode="auto">
              <a:xfrm>
                <a:off x="1111" y="2295"/>
                <a:ext cx="771" cy="210"/>
              </a:xfrm>
              <a:prstGeom prst="rect">
                <a:avLst/>
              </a:prstGeom>
              <a:noFill/>
              <a:ln w="19050" algn="ctr">
                <a:solidFill>
                  <a:srgbClr val="F1DB7F"/>
                </a:solidFill>
                <a:miter lim="800000"/>
                <a:headEnd/>
                <a:tailEnd/>
              </a:ln>
            </p:spPr>
            <p:txBody>
              <a:bodyPr>
                <a:spAutoFit/>
              </a:bodyPr>
              <a:lstStyle/>
              <a:p>
                <a:pPr algn="ctr"/>
                <a:r>
                  <a:rPr lang="es-ES" b="1"/>
                  <a:t>7.8% Etanol</a:t>
                </a:r>
              </a:p>
            </p:txBody>
          </p:sp>
          <p:sp>
            <p:nvSpPr>
              <p:cNvPr id="22537" name="Text Box 10"/>
              <p:cNvSpPr txBox="1">
                <a:spLocks noChangeArrowheads="1"/>
              </p:cNvSpPr>
              <p:nvPr/>
            </p:nvSpPr>
            <p:spPr bwMode="auto">
              <a:xfrm>
                <a:off x="294" y="2296"/>
                <a:ext cx="771" cy="201"/>
              </a:xfrm>
              <a:prstGeom prst="rect">
                <a:avLst/>
              </a:prstGeom>
              <a:noFill/>
              <a:ln w="19050" algn="ctr">
                <a:solidFill>
                  <a:srgbClr val="F1DB7F"/>
                </a:solidFill>
                <a:miter lim="800000"/>
                <a:headEnd/>
                <a:tailEnd/>
              </a:ln>
            </p:spPr>
            <p:txBody>
              <a:bodyPr>
                <a:spAutoFit/>
              </a:bodyPr>
              <a:lstStyle/>
              <a:p>
                <a:pPr algn="ctr"/>
                <a:r>
                  <a:rPr lang="es-ES" sz="1700" b="1"/>
                  <a:t>2% Biodiesel – B2 </a:t>
                </a:r>
              </a:p>
            </p:txBody>
          </p:sp>
          <p:sp>
            <p:nvSpPr>
              <p:cNvPr id="22538" name="Text Box 11"/>
              <p:cNvSpPr txBox="1">
                <a:spLocks noChangeArrowheads="1"/>
              </p:cNvSpPr>
              <p:nvPr/>
            </p:nvSpPr>
            <p:spPr bwMode="auto">
              <a:xfrm>
                <a:off x="1928" y="2296"/>
                <a:ext cx="771" cy="210"/>
              </a:xfrm>
              <a:prstGeom prst="rect">
                <a:avLst/>
              </a:prstGeom>
              <a:noFill/>
              <a:ln w="19050" algn="ctr">
                <a:solidFill>
                  <a:srgbClr val="F1DB7F"/>
                </a:solidFill>
                <a:miter lim="800000"/>
                <a:headEnd/>
                <a:tailEnd/>
              </a:ln>
            </p:spPr>
            <p:txBody>
              <a:bodyPr>
                <a:spAutoFit/>
              </a:bodyPr>
              <a:lstStyle/>
              <a:p>
                <a:pPr algn="ctr"/>
                <a:r>
                  <a:rPr lang="es-ES" b="1"/>
                  <a:t>5% Biodiesel – B5</a:t>
                </a:r>
              </a:p>
            </p:txBody>
          </p:sp>
          <p:sp>
            <p:nvSpPr>
              <p:cNvPr id="22539" name="Text Box 12"/>
              <p:cNvSpPr txBox="1">
                <a:spLocks noChangeArrowheads="1"/>
              </p:cNvSpPr>
              <p:nvPr/>
            </p:nvSpPr>
            <p:spPr bwMode="auto">
              <a:xfrm>
                <a:off x="1111" y="2663"/>
                <a:ext cx="771" cy="359"/>
              </a:xfrm>
              <a:prstGeom prst="rect">
                <a:avLst/>
              </a:prstGeom>
              <a:solidFill>
                <a:srgbClr val="F1DB7F"/>
              </a:solidFill>
              <a:ln w="19050" algn="ctr">
                <a:solidFill>
                  <a:srgbClr val="F1DB7F"/>
                </a:solidFill>
                <a:miter lim="800000"/>
                <a:headEnd/>
                <a:tailEnd/>
              </a:ln>
            </p:spPr>
            <p:txBody>
              <a:bodyPr>
                <a:spAutoFit/>
              </a:bodyPr>
              <a:lstStyle/>
              <a:p>
                <a:pPr algn="ctr"/>
                <a:r>
                  <a:rPr lang="es-ES" b="1"/>
                  <a:t>01 de enero 2010</a:t>
                </a:r>
              </a:p>
              <a:p>
                <a:pPr algn="ctr"/>
                <a:r>
                  <a:rPr lang="es-PE" b="1"/>
                  <a:t>Según cronograma</a:t>
                </a:r>
                <a:endParaRPr lang="es-ES" b="1"/>
              </a:p>
            </p:txBody>
          </p:sp>
          <p:sp>
            <p:nvSpPr>
              <p:cNvPr id="22540" name="Text Box 13"/>
              <p:cNvSpPr txBox="1">
                <a:spLocks noChangeArrowheads="1"/>
              </p:cNvSpPr>
              <p:nvPr/>
            </p:nvSpPr>
            <p:spPr bwMode="auto">
              <a:xfrm>
                <a:off x="294" y="2663"/>
                <a:ext cx="771" cy="393"/>
              </a:xfrm>
              <a:prstGeom prst="rect">
                <a:avLst/>
              </a:prstGeom>
              <a:solidFill>
                <a:srgbClr val="F1DB7F"/>
              </a:solidFill>
              <a:ln w="19050" algn="ctr">
                <a:solidFill>
                  <a:srgbClr val="F1DB7F"/>
                </a:solidFill>
                <a:miter lim="800000"/>
                <a:headEnd/>
                <a:tailEnd/>
              </a:ln>
            </p:spPr>
            <p:txBody>
              <a:bodyPr>
                <a:spAutoFit/>
              </a:bodyPr>
              <a:lstStyle/>
              <a:p>
                <a:pPr algn="ctr"/>
                <a:r>
                  <a:rPr lang="es-ES" sz="2000" b="1"/>
                  <a:t>01 de enero 2009</a:t>
                </a:r>
              </a:p>
              <a:p>
                <a:pPr algn="ctr"/>
                <a:r>
                  <a:rPr lang="es-PE" sz="2000" b="1"/>
                  <a:t>Nivel Nacional</a:t>
                </a:r>
                <a:endParaRPr lang="es-ES" sz="2000" b="1"/>
              </a:p>
            </p:txBody>
          </p:sp>
          <p:sp>
            <p:nvSpPr>
              <p:cNvPr id="22541" name="Text Box 14"/>
              <p:cNvSpPr txBox="1">
                <a:spLocks noChangeArrowheads="1"/>
              </p:cNvSpPr>
              <p:nvPr/>
            </p:nvSpPr>
            <p:spPr bwMode="auto">
              <a:xfrm>
                <a:off x="1928" y="2663"/>
                <a:ext cx="771" cy="359"/>
              </a:xfrm>
              <a:prstGeom prst="rect">
                <a:avLst/>
              </a:prstGeom>
              <a:solidFill>
                <a:srgbClr val="F1DB7F"/>
              </a:solidFill>
              <a:ln w="19050" algn="ctr">
                <a:solidFill>
                  <a:srgbClr val="F1DB7F"/>
                </a:solidFill>
                <a:miter lim="800000"/>
                <a:headEnd/>
                <a:tailEnd/>
              </a:ln>
            </p:spPr>
            <p:txBody>
              <a:bodyPr>
                <a:spAutoFit/>
              </a:bodyPr>
              <a:lstStyle/>
              <a:p>
                <a:pPr algn="ctr"/>
                <a:r>
                  <a:rPr lang="es-ES" b="1"/>
                  <a:t>01 de enero 2011</a:t>
                </a:r>
              </a:p>
              <a:p>
                <a:pPr algn="ctr"/>
                <a:r>
                  <a:rPr lang="es-PE" b="1"/>
                  <a:t>Nivel Nacional</a:t>
                </a:r>
                <a:endParaRPr lang="es-ES" b="1"/>
              </a:p>
            </p:txBody>
          </p:sp>
        </p:gr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sz="half" idx="1"/>
          </p:nvPr>
        </p:nvSpPr>
        <p:spPr>
          <a:xfrm>
            <a:off x="457200" y="1600200"/>
            <a:ext cx="4038600" cy="2900363"/>
          </a:xfrm>
        </p:spPr>
        <p:txBody>
          <a:bodyPr/>
          <a:lstStyle/>
          <a:p>
            <a:pPr>
              <a:buFontTx/>
              <a:buNone/>
            </a:pPr>
            <a:r>
              <a:rPr lang="es-PE" sz="2800" b="1" smtClean="0">
                <a:solidFill>
                  <a:schemeClr val="accent2"/>
                </a:solidFill>
              </a:rPr>
              <a:t>	</a:t>
            </a:r>
            <a:r>
              <a:rPr lang="es-PE" sz="2100" b="1" smtClean="0">
                <a:solidFill>
                  <a:schemeClr val="accent2"/>
                </a:solidFill>
              </a:rPr>
              <a:t>Decreto Supremo 091-2009-EM (</a:t>
            </a:r>
            <a:r>
              <a:rPr lang="es-PE" sz="2100" b="1" smtClean="0">
                <a:solidFill>
                  <a:srgbClr val="FF3300"/>
                </a:solidFill>
              </a:rPr>
              <a:t>29-12-2009</a:t>
            </a:r>
            <a:r>
              <a:rPr lang="es-PE" sz="2100" b="1" smtClean="0">
                <a:solidFill>
                  <a:schemeClr val="accent2"/>
                </a:solidFill>
              </a:rPr>
              <a:t>):</a:t>
            </a:r>
          </a:p>
          <a:p>
            <a:pPr>
              <a:buFontTx/>
              <a:buNone/>
            </a:pPr>
            <a:r>
              <a:rPr lang="es-PE" sz="2800" smtClean="0"/>
              <a:t>	</a:t>
            </a:r>
            <a:r>
              <a:rPr lang="es-PE" sz="2400" smtClean="0">
                <a:solidFill>
                  <a:srgbClr val="FF3300"/>
                </a:solidFill>
              </a:rPr>
              <a:t>Establece cronograma para uso obligatorio de Gasohol a nivel país según el siguiente cronograma:</a:t>
            </a:r>
          </a:p>
          <a:p>
            <a:pPr>
              <a:buFontTx/>
              <a:buNone/>
            </a:pPr>
            <a:r>
              <a:rPr lang="es-PE" sz="2800" smtClean="0"/>
              <a:t>	</a:t>
            </a:r>
            <a:endParaRPr lang="es-PE" sz="2800" smtClean="0">
              <a:solidFill>
                <a:schemeClr val="hlink"/>
              </a:solidFill>
            </a:endParaRPr>
          </a:p>
          <a:p>
            <a:pPr>
              <a:buFontTx/>
              <a:buNone/>
            </a:pPr>
            <a:r>
              <a:rPr lang="es-PE" sz="2800" smtClean="0"/>
              <a:t>	</a:t>
            </a:r>
          </a:p>
        </p:txBody>
      </p:sp>
      <p:graphicFrame>
        <p:nvGraphicFramePr>
          <p:cNvPr id="3074" name="Object 2"/>
          <p:cNvGraphicFramePr>
            <a:graphicFrameLocks noChangeAspect="1"/>
          </p:cNvGraphicFramePr>
          <p:nvPr>
            <p:ph sz="quarter" idx="2"/>
          </p:nvPr>
        </p:nvGraphicFramePr>
        <p:xfrm>
          <a:off x="4787900" y="1557338"/>
          <a:ext cx="4356100" cy="4637087"/>
        </p:xfrm>
        <a:graphic>
          <a:graphicData uri="http://schemas.openxmlformats.org/presentationml/2006/ole">
            <p:oleObj spid="_x0000_s2050" name="Hoja de cálculo" r:id="rId3" imgW="4241160" imgH="5276160" progId="Excel.Sheet.8">
              <p:embed/>
            </p:oleObj>
          </a:graphicData>
        </a:graphic>
      </p:graphicFrame>
      <p:sp>
        <p:nvSpPr>
          <p:cNvPr id="3076" name="7 CuadroTexto"/>
          <p:cNvSpPr txBox="1">
            <a:spLocks noChangeArrowheads="1"/>
          </p:cNvSpPr>
          <p:nvPr/>
        </p:nvSpPr>
        <p:spPr bwMode="auto">
          <a:xfrm>
            <a:off x="928688" y="5214938"/>
            <a:ext cx="2063750" cy="708025"/>
          </a:xfrm>
          <a:prstGeom prst="rect">
            <a:avLst/>
          </a:prstGeom>
          <a:noFill/>
          <a:ln w="9525">
            <a:noFill/>
            <a:miter lim="800000"/>
            <a:headEnd/>
            <a:tailEnd/>
          </a:ln>
        </p:spPr>
        <p:txBody>
          <a:bodyPr wrap="none">
            <a:spAutoFit/>
          </a:bodyPr>
          <a:lstStyle/>
          <a:p>
            <a:r>
              <a:rPr lang="es-PE" sz="2000" b="1">
                <a:solidFill>
                  <a:srgbClr val="003399"/>
                </a:solidFill>
              </a:rPr>
              <a:t>Tacna:</a:t>
            </a:r>
          </a:p>
          <a:p>
            <a:r>
              <a:rPr lang="es-PE" sz="2000" b="1">
                <a:solidFill>
                  <a:srgbClr val="003399"/>
                </a:solidFill>
              </a:rPr>
              <a:t>01 de julio 2011</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14290"/>
            <a:ext cx="9144000" cy="785818"/>
          </a:xfrm>
          <a:solidFill>
            <a:schemeClr val="bg2"/>
          </a:solidFill>
          <a:ln>
            <a:solidFill>
              <a:srgbClr val="FFFF00"/>
            </a:solidFill>
          </a:ln>
        </p:spPr>
        <p:txBody>
          <a:bodyPr/>
          <a:lstStyle/>
          <a:p>
            <a:pPr algn="ctr"/>
            <a:r>
              <a:rPr lang="es-ES" sz="3600" b="1" dirty="0" smtClean="0">
                <a:solidFill>
                  <a:srgbClr val="FF0000"/>
                </a:solidFill>
              </a:rPr>
              <a:t>¿En qué se diferencia la gasolina 98 de la 95</a:t>
            </a:r>
            <a:r>
              <a:rPr lang="es-ES" sz="3600" b="1" dirty="0" smtClean="0">
                <a:solidFill>
                  <a:srgbClr val="FF0000"/>
                </a:solidFill>
              </a:rPr>
              <a:t>?</a:t>
            </a:r>
            <a:endParaRPr lang="es-ES" sz="3600" dirty="0">
              <a:solidFill>
                <a:srgbClr val="FF0000"/>
              </a:solidFill>
            </a:endParaRPr>
          </a:p>
        </p:txBody>
      </p:sp>
      <p:sp>
        <p:nvSpPr>
          <p:cNvPr id="3" name="2 Marcador de contenido"/>
          <p:cNvSpPr>
            <a:spLocks noGrp="1"/>
          </p:cNvSpPr>
          <p:nvPr>
            <p:ph idx="1"/>
          </p:nvPr>
        </p:nvSpPr>
        <p:spPr>
          <a:xfrm>
            <a:off x="0" y="1214422"/>
            <a:ext cx="9144000" cy="5357850"/>
          </a:xfrm>
          <a:solidFill>
            <a:srgbClr val="002060"/>
          </a:solidFill>
        </p:spPr>
        <p:txBody>
          <a:bodyPr/>
          <a:lstStyle/>
          <a:p>
            <a:pPr algn="just"/>
            <a:r>
              <a:rPr lang="es-ES" dirty="0" smtClean="0">
                <a:solidFill>
                  <a:srgbClr val="FFC000"/>
                </a:solidFill>
              </a:rPr>
              <a:t>El octanaje</a:t>
            </a:r>
            <a:r>
              <a:rPr lang="es-ES" dirty="0" smtClean="0"/>
              <a:t>, </a:t>
            </a:r>
            <a:r>
              <a:rPr lang="es-ES" dirty="0" smtClean="0"/>
              <a:t>indica </a:t>
            </a:r>
            <a:r>
              <a:rPr lang="es-ES" dirty="0" smtClean="0"/>
              <a:t>el comportamiento de un tipo de gasolina ante la detonación. </a:t>
            </a:r>
            <a:endParaRPr lang="es-ES" dirty="0" smtClean="0"/>
          </a:p>
          <a:p>
            <a:pPr algn="just">
              <a:buNone/>
            </a:pPr>
            <a:r>
              <a:rPr lang="es-ES" dirty="0" smtClean="0"/>
              <a:t> </a:t>
            </a:r>
            <a:r>
              <a:rPr lang="es-ES" dirty="0" smtClean="0"/>
              <a:t>  Así</a:t>
            </a:r>
            <a:r>
              <a:rPr lang="es-ES" dirty="0" smtClean="0"/>
              <a:t>, un mayor número de octanos indica </a:t>
            </a:r>
            <a:r>
              <a:rPr lang="es-ES" dirty="0" smtClean="0"/>
              <a:t>una </a:t>
            </a:r>
            <a:r>
              <a:rPr lang="es-ES" dirty="0" smtClean="0"/>
              <a:t>menor tendencia a la autoinflamación, es decir, que en las mismas condiciones de presión, humedad y proporción de mezcla de aire-combustible, la temperatura de autoinflamación es más alta. </a:t>
            </a:r>
            <a:endParaRPr lang="es-ES" dirty="0" smtClean="0"/>
          </a:p>
          <a:p>
            <a:pPr algn="just">
              <a:buNone/>
            </a:pPr>
            <a:r>
              <a:rPr lang="es-ES" dirty="0" smtClean="0"/>
              <a:t> </a:t>
            </a:r>
            <a:r>
              <a:rPr lang="es-ES" dirty="0" smtClean="0"/>
              <a:t>  Cuando </a:t>
            </a:r>
            <a:r>
              <a:rPr lang="es-ES" dirty="0" smtClean="0"/>
              <a:t>la mezcla de aire y gasolina se inflama antes de lo debido se produce el picado de bielas que disminuye la potencia efectiva del motor y somete al motor a cargas excesivas</a:t>
            </a:r>
            <a:r>
              <a:rPr lang="es-ES" dirty="0" smtClean="0"/>
              <a:t>.</a:t>
            </a:r>
          </a:p>
          <a:p>
            <a:pPr>
              <a:buNone/>
            </a:pPr>
            <a:r>
              <a:rPr lang="es-ES" dirty="0" smtClean="0"/>
              <a:t>   </a:t>
            </a:r>
            <a:endParaRPr lang="es-ES" dirty="0"/>
          </a:p>
        </p:txBody>
      </p:sp>
      <p:sp>
        <p:nvSpPr>
          <p:cNvPr id="4" name="3 Marcador de fecha"/>
          <p:cNvSpPr>
            <a:spLocks noGrp="1"/>
          </p:cNvSpPr>
          <p:nvPr>
            <p:ph type="dt" sz="half" idx="10"/>
          </p:nvPr>
        </p:nvSpPr>
        <p:spPr/>
        <p:txBody>
          <a:bodyPr/>
          <a:lstStyle/>
          <a:p>
            <a:pPr>
              <a:defRPr/>
            </a:pPr>
            <a:fld id="{520B7693-65DA-459F-A833-C3D0FBB653B9}" type="datetime1">
              <a:rPr lang="es-ES" smtClean="0"/>
              <a:pPr>
                <a:defRPr/>
              </a:pPr>
              <a:t>21/05/2012</a:t>
            </a:fld>
            <a:endParaRPr lang="es-ES"/>
          </a:p>
        </p:txBody>
      </p:sp>
      <p:sp>
        <p:nvSpPr>
          <p:cNvPr id="5" name="4 Marcador de pie de página"/>
          <p:cNvSpPr>
            <a:spLocks noGrp="1"/>
          </p:cNvSpPr>
          <p:nvPr>
            <p:ph type="ftr" sz="quarter" idx="11"/>
          </p:nvPr>
        </p:nvSpPr>
        <p:spPr/>
        <p:txBody>
          <a:bodyPr/>
          <a:lstStyle/>
          <a:p>
            <a:pPr>
              <a:defRPr/>
            </a:pPr>
            <a:r>
              <a:rPr lang="es-ES" smtClean="0"/>
              <a:t>Ing. Juan J. NINA CHARAJA</a:t>
            </a:r>
            <a:endParaRPr lang="es-E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714356"/>
            <a:ext cx="9144000" cy="5786478"/>
          </a:xfrm>
          <a:solidFill>
            <a:srgbClr val="002060"/>
          </a:solidFill>
        </p:spPr>
        <p:txBody>
          <a:bodyPr/>
          <a:lstStyle/>
          <a:p>
            <a:pPr algn="just"/>
            <a:r>
              <a:rPr lang="es-ES" dirty="0" smtClean="0"/>
              <a:t>En motores donde la relación de compresión es elevada la utilización de un tipo de gasolina puede producir picado de bielas (detonación o “cascabeleo”), mientras que en esos mismos motores una gasolina con mayor octanaje no produce el picado de bielas</a:t>
            </a:r>
            <a:r>
              <a:rPr lang="es-ES" dirty="0" smtClean="0"/>
              <a:t>.</a:t>
            </a:r>
            <a:endParaRPr lang="es-ES" dirty="0" smtClean="0"/>
          </a:p>
          <a:p>
            <a:pPr algn="just"/>
            <a:r>
              <a:rPr lang="es-ES" dirty="0" smtClean="0"/>
              <a:t>La </a:t>
            </a:r>
            <a:r>
              <a:rPr lang="es-ES" dirty="0" smtClean="0"/>
              <a:t>relación de compresión en un motor de gasolina tiene mucha influencia en el rendimiento y la potencia específica (potencia/cilindrada) </a:t>
            </a:r>
            <a:r>
              <a:rPr lang="es-ES" dirty="0" smtClean="0"/>
              <a:t>del </a:t>
            </a:r>
            <a:r>
              <a:rPr lang="es-ES" dirty="0" smtClean="0"/>
              <a:t>motor. </a:t>
            </a:r>
            <a:endParaRPr lang="es-ES" dirty="0" smtClean="0"/>
          </a:p>
          <a:p>
            <a:pPr algn="just"/>
            <a:r>
              <a:rPr lang="es-ES" dirty="0" smtClean="0"/>
              <a:t>La </a:t>
            </a:r>
            <a:r>
              <a:rPr lang="es-ES" dirty="0" smtClean="0"/>
              <a:t>gasolina 98 contamina más que la 95. Esto es debido a los aditivos que contiene, que son también la causa de un mayor coste de este combustible</a:t>
            </a:r>
            <a:r>
              <a:rPr lang="es-ES" dirty="0" smtClean="0"/>
              <a:t>.</a:t>
            </a:r>
            <a:r>
              <a:rPr lang="es-ES" dirty="0" smtClean="0"/>
              <a:t> </a:t>
            </a:r>
            <a:endParaRPr lang="es-ES" dirty="0" smtClean="0"/>
          </a:p>
          <a:p>
            <a:pPr algn="just"/>
            <a:r>
              <a:rPr lang="es-ES" dirty="0" smtClean="0"/>
              <a:t>Si la compresión es arriba </a:t>
            </a:r>
            <a:r>
              <a:rPr lang="es-ES" dirty="0" smtClean="0"/>
              <a:t>de </a:t>
            </a:r>
            <a:r>
              <a:rPr lang="es-ES" dirty="0" smtClean="0">
                <a:solidFill>
                  <a:srgbClr val="FFC000"/>
                </a:solidFill>
              </a:rPr>
              <a:t>10:1</a:t>
            </a:r>
            <a:r>
              <a:rPr lang="es-ES" dirty="0" smtClean="0"/>
              <a:t> es necesario que uses la de 90 octanos, de lo contrario puedes tener problemas. Para un motor con </a:t>
            </a:r>
            <a:r>
              <a:rPr lang="es-ES" dirty="0" smtClean="0">
                <a:solidFill>
                  <a:srgbClr val="FFC000"/>
                </a:solidFill>
              </a:rPr>
              <a:t>menor compresión de 10:1 la de 84 </a:t>
            </a:r>
            <a:r>
              <a:rPr lang="es-ES" dirty="0" smtClean="0">
                <a:solidFill>
                  <a:srgbClr val="FFC000"/>
                </a:solidFill>
              </a:rPr>
              <a:t>octanos</a:t>
            </a:r>
            <a:r>
              <a:rPr lang="es-ES" dirty="0" smtClean="0"/>
              <a:t>.</a:t>
            </a:r>
            <a:endParaRPr lang="es-ES" dirty="0"/>
          </a:p>
        </p:txBody>
      </p:sp>
      <p:sp>
        <p:nvSpPr>
          <p:cNvPr id="4" name="3 Marcador de fecha"/>
          <p:cNvSpPr>
            <a:spLocks noGrp="1"/>
          </p:cNvSpPr>
          <p:nvPr>
            <p:ph type="dt" sz="half" idx="10"/>
          </p:nvPr>
        </p:nvSpPr>
        <p:spPr/>
        <p:txBody>
          <a:bodyPr/>
          <a:lstStyle/>
          <a:p>
            <a:pPr>
              <a:defRPr/>
            </a:pPr>
            <a:fld id="{520B7693-65DA-459F-A833-C3D0FBB653B9}" type="datetime1">
              <a:rPr lang="es-ES" smtClean="0"/>
              <a:pPr>
                <a:defRPr/>
              </a:pPr>
              <a:t>21/05/2012</a:t>
            </a:fld>
            <a:endParaRPr lang="es-ES" dirty="0"/>
          </a:p>
        </p:txBody>
      </p:sp>
      <p:sp>
        <p:nvSpPr>
          <p:cNvPr id="5" name="4 Marcador de pie de página"/>
          <p:cNvSpPr>
            <a:spLocks noGrp="1"/>
          </p:cNvSpPr>
          <p:nvPr>
            <p:ph type="ftr" sz="quarter" idx="11"/>
          </p:nvPr>
        </p:nvSpPr>
        <p:spPr/>
        <p:txBody>
          <a:bodyPr/>
          <a:lstStyle/>
          <a:p>
            <a:pPr>
              <a:defRPr/>
            </a:pPr>
            <a:r>
              <a:rPr lang="es-ES" dirty="0" smtClean="0"/>
              <a:t>Ing. Juan J. NINA CHARAJA</a:t>
            </a:r>
            <a:endParaRPr lang="es-ES" dirty="0"/>
          </a:p>
        </p:txBody>
      </p:sp>
      <p:sp>
        <p:nvSpPr>
          <p:cNvPr id="6" name="1 Título"/>
          <p:cNvSpPr>
            <a:spLocks noGrp="1"/>
          </p:cNvSpPr>
          <p:nvPr>
            <p:ph type="title"/>
          </p:nvPr>
        </p:nvSpPr>
        <p:spPr>
          <a:xfrm>
            <a:off x="214282" y="0"/>
            <a:ext cx="8686800" cy="704866"/>
          </a:xfrm>
          <a:solidFill>
            <a:schemeClr val="bg2"/>
          </a:solidFill>
          <a:ln>
            <a:solidFill>
              <a:srgbClr val="FFFF00"/>
            </a:solidFill>
          </a:ln>
        </p:spPr>
        <p:txBody>
          <a:bodyPr/>
          <a:lstStyle/>
          <a:p>
            <a:pPr algn="ctr"/>
            <a:r>
              <a:rPr lang="es-ES" sz="3600" b="1" dirty="0" smtClean="0">
                <a:solidFill>
                  <a:srgbClr val="FF0000"/>
                </a:solidFill>
              </a:rPr>
              <a:t>¿En qué se diferencia la gasolina 98 de la 95</a:t>
            </a:r>
            <a:r>
              <a:rPr lang="es-ES" sz="3600" b="1" dirty="0" smtClean="0">
                <a:solidFill>
                  <a:srgbClr val="FF0000"/>
                </a:solidFill>
              </a:rPr>
              <a:t>?</a:t>
            </a:r>
            <a:endParaRPr lang="es-ES" sz="3600"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2844" y="1071546"/>
            <a:ext cx="8858312" cy="5286412"/>
          </a:xfrm>
          <a:solidFill>
            <a:srgbClr val="002060"/>
          </a:solidFill>
        </p:spPr>
        <p:txBody>
          <a:bodyPr/>
          <a:lstStyle/>
          <a:p>
            <a:pPr algn="just"/>
            <a:r>
              <a:rPr lang="es-ES" dirty="0" smtClean="0"/>
              <a:t>Sin embargo para obtener este suplemento de potencia en un motor que no tiene picado de bielas con gasolina </a:t>
            </a:r>
            <a:r>
              <a:rPr lang="es-ES" dirty="0" smtClean="0"/>
              <a:t>de 95 octanos  </a:t>
            </a:r>
            <a:r>
              <a:rPr lang="es-ES" dirty="0" smtClean="0"/>
              <a:t>y está optimizado para esa gasolina, es necesario cambiar el avance de encendido y si puede modificarse la apertura de válvulas mejora aún más</a:t>
            </a:r>
            <a:r>
              <a:rPr lang="es-ES" dirty="0" smtClean="0"/>
              <a:t>.</a:t>
            </a:r>
          </a:p>
          <a:p>
            <a:pPr algn="just">
              <a:buNone/>
            </a:pPr>
            <a:endParaRPr lang="es-ES" dirty="0" smtClean="0"/>
          </a:p>
          <a:p>
            <a:pPr algn="just"/>
            <a:r>
              <a:rPr lang="es-ES" dirty="0" smtClean="0"/>
              <a:t>Muchos </a:t>
            </a:r>
            <a:r>
              <a:rPr lang="es-ES" dirty="0" smtClean="0"/>
              <a:t>motores actuales disponen de un sensor de picado, gracias al cual la centralita electrónica (ECU) puede modificar el avance de encendido automáticamente al cambiar de tipo de gasolina. Otros coches como los Opel </a:t>
            </a:r>
            <a:r>
              <a:rPr lang="es-ES" dirty="0" err="1" smtClean="0"/>
              <a:t>Kadett</a:t>
            </a:r>
            <a:r>
              <a:rPr lang="es-ES" dirty="0" smtClean="0"/>
              <a:t> disponen de un enchufe con dos posiciones posibles, una para gasolina 95 y otra para gasolina 98</a:t>
            </a:r>
            <a:r>
              <a:rPr lang="es-ES" dirty="0" smtClean="0"/>
              <a:t>.</a:t>
            </a:r>
          </a:p>
          <a:p>
            <a:pPr algn="just">
              <a:buNone/>
            </a:pPr>
            <a:r>
              <a:rPr lang="es-ES" dirty="0" smtClean="0"/>
              <a:t/>
            </a:r>
            <a:br>
              <a:rPr lang="es-ES" dirty="0" smtClean="0"/>
            </a:br>
            <a:endParaRPr lang="es-ES" dirty="0"/>
          </a:p>
        </p:txBody>
      </p:sp>
      <p:sp>
        <p:nvSpPr>
          <p:cNvPr id="4" name="3 Marcador de fecha"/>
          <p:cNvSpPr>
            <a:spLocks noGrp="1"/>
          </p:cNvSpPr>
          <p:nvPr>
            <p:ph type="dt" sz="half" idx="10"/>
          </p:nvPr>
        </p:nvSpPr>
        <p:spPr/>
        <p:txBody>
          <a:bodyPr/>
          <a:lstStyle/>
          <a:p>
            <a:pPr>
              <a:defRPr/>
            </a:pPr>
            <a:fld id="{520B7693-65DA-459F-A833-C3D0FBB653B9}" type="datetime1">
              <a:rPr lang="es-ES" smtClean="0"/>
              <a:pPr>
                <a:defRPr/>
              </a:pPr>
              <a:t>21/05/2012</a:t>
            </a:fld>
            <a:endParaRPr lang="es-ES"/>
          </a:p>
        </p:txBody>
      </p:sp>
      <p:sp>
        <p:nvSpPr>
          <p:cNvPr id="5" name="4 Marcador de pie de página"/>
          <p:cNvSpPr>
            <a:spLocks noGrp="1"/>
          </p:cNvSpPr>
          <p:nvPr>
            <p:ph type="ftr" sz="quarter" idx="11"/>
          </p:nvPr>
        </p:nvSpPr>
        <p:spPr/>
        <p:txBody>
          <a:bodyPr/>
          <a:lstStyle/>
          <a:p>
            <a:pPr>
              <a:defRPr/>
            </a:pPr>
            <a:r>
              <a:rPr lang="es-ES" smtClean="0"/>
              <a:t>Ing. Juan J. NINA CHARAJA</a:t>
            </a:r>
            <a:endParaRPr lang="es-ES"/>
          </a:p>
        </p:txBody>
      </p:sp>
      <p:sp>
        <p:nvSpPr>
          <p:cNvPr id="6" name="1 Título"/>
          <p:cNvSpPr txBox="1">
            <a:spLocks/>
          </p:cNvSpPr>
          <p:nvPr/>
        </p:nvSpPr>
        <p:spPr bwMode="auto">
          <a:xfrm>
            <a:off x="214282" y="142852"/>
            <a:ext cx="8686800" cy="704866"/>
          </a:xfrm>
          <a:prstGeom prst="rect">
            <a:avLst/>
          </a:prstGeom>
          <a:solidFill>
            <a:schemeClr val="bg2"/>
          </a:solidFill>
          <a:ln w="9525">
            <a:solidFill>
              <a:srgbClr val="FFFF00"/>
            </a:solidFill>
            <a:miter lim="800000"/>
            <a:headEnd/>
            <a:tailEnd/>
          </a:ln>
        </p:spPr>
        <p:txBody>
          <a:bodyPr vert="horz" wrap="square" lIns="0" tIns="45720" rIns="0" bIns="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3600" b="1" i="0" u="none" strike="noStrike" kern="1200" cap="none" spc="0" normalizeH="0" baseline="0" noProof="0" smtClean="0">
                <a:ln>
                  <a:noFill/>
                </a:ln>
                <a:solidFill>
                  <a:srgbClr val="FF0000"/>
                </a:solidFill>
                <a:effectLst/>
                <a:uLnTx/>
                <a:uFillTx/>
                <a:latin typeface="+mj-lt"/>
                <a:ea typeface="+mj-ea"/>
                <a:cs typeface="+mj-cs"/>
              </a:rPr>
              <a:t>¿En qué se diferencia la gasolina 98 de la 95?</a:t>
            </a:r>
            <a:endParaRPr kumimoji="0" lang="es-ES" sz="36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4"/>
            <a:ext cx="9144000" cy="1500198"/>
          </a:xfrm>
          <a:solidFill>
            <a:srgbClr val="002060"/>
          </a:solidFill>
          <a:ln>
            <a:solidFill>
              <a:srgbClr val="FFFF00"/>
            </a:solidFill>
          </a:ln>
        </p:spPr>
        <p:txBody>
          <a:bodyPr/>
          <a:lstStyle/>
          <a:p>
            <a:pPr algn="ctr"/>
            <a:r>
              <a:rPr lang="es-ES" b="1" dirty="0" smtClean="0">
                <a:solidFill>
                  <a:srgbClr val="FFC000"/>
                </a:solidFill>
              </a:rPr>
              <a:t>Que </a:t>
            </a:r>
            <a:r>
              <a:rPr lang="es-ES" b="1" dirty="0" smtClean="0">
                <a:solidFill>
                  <a:srgbClr val="FFC000"/>
                </a:solidFill>
              </a:rPr>
              <a:t>función </a:t>
            </a:r>
            <a:r>
              <a:rPr lang="es-ES" b="1" dirty="0" smtClean="0">
                <a:solidFill>
                  <a:srgbClr val="FFC000"/>
                </a:solidFill>
              </a:rPr>
              <a:t>hace el plomo en la gasolina</a:t>
            </a:r>
            <a:r>
              <a:rPr lang="es-ES" b="1" dirty="0" smtClean="0">
                <a:solidFill>
                  <a:srgbClr val="FFC000"/>
                </a:solidFill>
              </a:rPr>
              <a:t>?</a:t>
            </a:r>
            <a:endParaRPr lang="es-ES" dirty="0">
              <a:solidFill>
                <a:srgbClr val="FFC000"/>
              </a:solidFill>
            </a:endParaRPr>
          </a:p>
        </p:txBody>
      </p:sp>
      <p:sp>
        <p:nvSpPr>
          <p:cNvPr id="3" name="2 Marcador de contenido"/>
          <p:cNvSpPr>
            <a:spLocks noGrp="1"/>
          </p:cNvSpPr>
          <p:nvPr>
            <p:ph idx="1"/>
          </p:nvPr>
        </p:nvSpPr>
        <p:spPr>
          <a:xfrm>
            <a:off x="0" y="1571612"/>
            <a:ext cx="9144000" cy="5072098"/>
          </a:xfrm>
          <a:solidFill>
            <a:srgbClr val="002060"/>
          </a:solidFill>
        </p:spPr>
        <p:txBody>
          <a:bodyPr/>
          <a:lstStyle/>
          <a:p>
            <a:pPr algn="just"/>
            <a:r>
              <a:rPr lang="es-ES" dirty="0" smtClean="0"/>
              <a:t>El tetraetilo de plomo fue usado como agente para mejorar el índice de octano en la </a:t>
            </a:r>
            <a:r>
              <a:rPr lang="es-ES" dirty="0" smtClean="0"/>
              <a:t>mezcla </a:t>
            </a:r>
            <a:r>
              <a:rPr lang="es-ES" dirty="0" smtClean="0"/>
              <a:t>de compuestos de refinación que conocemos como gasolina. Por sus riesgos ambientales y por el daño que ocasiona a filtros catalíticos ha sido sustituido por otros compuestos como el ETBE y el MTBE, entre otros</a:t>
            </a:r>
            <a:r>
              <a:rPr lang="es-ES" dirty="0" smtClean="0"/>
              <a:t>.</a:t>
            </a:r>
            <a:r>
              <a:rPr lang="es-ES" dirty="0" smtClean="0"/>
              <a:t> </a:t>
            </a:r>
            <a:endParaRPr lang="es-ES" dirty="0" smtClean="0"/>
          </a:p>
          <a:p>
            <a:pPr algn="just"/>
            <a:r>
              <a:rPr lang="es-ES" dirty="0" smtClean="0"/>
              <a:t>Se aprovechaba </a:t>
            </a:r>
            <a:r>
              <a:rPr lang="es-ES" dirty="0" smtClean="0"/>
              <a:t>también para lubricar la parte superior de los pistones que no engrasa el sistema de aceite del motor</a:t>
            </a:r>
            <a:r>
              <a:rPr lang="es-ES" dirty="0" smtClean="0"/>
              <a:t>.</a:t>
            </a:r>
          </a:p>
          <a:p>
            <a:pPr algn="just"/>
            <a:r>
              <a:rPr lang="es-ES" dirty="0" smtClean="0"/>
              <a:t>Actualmente </a:t>
            </a:r>
            <a:r>
              <a:rPr lang="es-ES" dirty="0" smtClean="0"/>
              <a:t>el plomo es eliminado en la gasolina ya que este contamina el </a:t>
            </a:r>
            <a:r>
              <a:rPr lang="es-ES" dirty="0" smtClean="0"/>
              <a:t>ambiente.</a:t>
            </a:r>
            <a:r>
              <a:rPr lang="es-ES" dirty="0" smtClean="0"/>
              <a:t> </a:t>
            </a:r>
            <a:endParaRPr lang="es-ES" dirty="0" smtClean="0"/>
          </a:p>
          <a:p>
            <a:pPr algn="just"/>
            <a:r>
              <a:rPr lang="es-ES" dirty="0" smtClean="0"/>
              <a:t>En </a:t>
            </a:r>
            <a:r>
              <a:rPr lang="es-ES" dirty="0" smtClean="0"/>
              <a:t>la actualidad los motores </a:t>
            </a:r>
            <a:r>
              <a:rPr lang="es-ES" dirty="0" smtClean="0"/>
              <a:t>están </a:t>
            </a:r>
            <a:r>
              <a:rPr lang="es-ES" dirty="0" smtClean="0"/>
              <a:t>diseñados para no usar plomo en la gasolina</a:t>
            </a:r>
            <a:endParaRPr lang="es-ES" dirty="0"/>
          </a:p>
        </p:txBody>
      </p:sp>
      <p:sp>
        <p:nvSpPr>
          <p:cNvPr id="4" name="3 Marcador de fecha"/>
          <p:cNvSpPr>
            <a:spLocks noGrp="1"/>
          </p:cNvSpPr>
          <p:nvPr>
            <p:ph type="dt" sz="half" idx="10"/>
          </p:nvPr>
        </p:nvSpPr>
        <p:spPr/>
        <p:txBody>
          <a:bodyPr/>
          <a:lstStyle/>
          <a:p>
            <a:pPr>
              <a:defRPr/>
            </a:pPr>
            <a:fld id="{520B7693-65DA-459F-A833-C3D0FBB653B9}" type="datetime1">
              <a:rPr lang="es-ES" smtClean="0"/>
              <a:pPr>
                <a:defRPr/>
              </a:pPr>
              <a:t>21/05/2012</a:t>
            </a:fld>
            <a:endParaRPr lang="es-ES"/>
          </a:p>
        </p:txBody>
      </p:sp>
      <p:sp>
        <p:nvSpPr>
          <p:cNvPr id="5" name="4 Marcador de pie de página"/>
          <p:cNvSpPr>
            <a:spLocks noGrp="1"/>
          </p:cNvSpPr>
          <p:nvPr>
            <p:ph type="ftr" sz="quarter" idx="11"/>
          </p:nvPr>
        </p:nvSpPr>
        <p:spPr/>
        <p:txBody>
          <a:bodyPr/>
          <a:lstStyle/>
          <a:p>
            <a:pPr>
              <a:defRPr/>
            </a:pPr>
            <a:r>
              <a:rPr lang="es-ES" smtClean="0"/>
              <a:t>Ing. Juan J. NINA CHARAJA</a:t>
            </a:r>
            <a:endParaRPr lang="es-E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2756</Words>
  <Application>Microsoft Office PowerPoint</Application>
  <PresentationFormat>Presentación en pantalla (4:3)</PresentationFormat>
  <Paragraphs>373</Paragraphs>
  <Slides>51</Slides>
  <Notes>2</Notes>
  <HiddenSlides>0</HiddenSlides>
  <MMClips>0</MMClips>
  <ScaleCrop>false</ScaleCrop>
  <HeadingPairs>
    <vt:vector size="6" baseType="variant">
      <vt:variant>
        <vt:lpstr>Tema</vt:lpstr>
      </vt:variant>
      <vt:variant>
        <vt:i4>3</vt:i4>
      </vt:variant>
      <vt:variant>
        <vt:lpstr>Servidores OLE incrustados</vt:lpstr>
      </vt:variant>
      <vt:variant>
        <vt:i4>1</vt:i4>
      </vt:variant>
      <vt:variant>
        <vt:lpstr>Títulos de diapositiva</vt:lpstr>
      </vt:variant>
      <vt:variant>
        <vt:i4>51</vt:i4>
      </vt:variant>
    </vt:vector>
  </HeadingPairs>
  <TitlesOfParts>
    <vt:vector size="55" baseType="lpstr">
      <vt:lpstr>Flujo</vt:lpstr>
      <vt:lpstr>Diseño predeterminado</vt:lpstr>
      <vt:lpstr>1_Diseño predeterminado</vt:lpstr>
      <vt:lpstr>Hoja de cálculo</vt:lpstr>
      <vt:lpstr>Diapositiva 1</vt:lpstr>
      <vt:lpstr>Diapositiva 2</vt:lpstr>
      <vt:lpstr>COMBUSTIBLES   LÍQUIDOS</vt:lpstr>
      <vt:lpstr>Diapositiva 4</vt:lpstr>
      <vt:lpstr>GASOLINA DE 84 OCTANOS</vt:lpstr>
      <vt:lpstr>¿En qué se diferencia la gasolina 98 de la 95?</vt:lpstr>
      <vt:lpstr>¿En qué se diferencia la gasolina 98 de la 95?</vt:lpstr>
      <vt:lpstr>Diapositiva 8</vt:lpstr>
      <vt:lpstr>Que función hace el plomo en la gasolina?</vt:lpstr>
      <vt:lpstr>Diapositiva 10</vt:lpstr>
      <vt:lpstr>Diapositiva 11</vt:lpstr>
      <vt:lpstr>BIOCOMBUSTIBLES</vt:lpstr>
      <vt:lpstr>Diapositiva 13</vt:lpstr>
      <vt:lpstr>BIODIESEL </vt:lpstr>
      <vt:lpstr>Diapositiva 15</vt:lpstr>
      <vt:lpstr>Diapositiva 16</vt:lpstr>
      <vt:lpstr>Diapositiva 17</vt:lpstr>
      <vt:lpstr>GASOHOL - Producción de etanol</vt:lpstr>
      <vt:lpstr>CADENA DE COMERCIALIZACIÓN: Mezcla Etanol/Gasolina </vt:lpstr>
      <vt:lpstr>Diapositiva 20</vt:lpstr>
      <vt:lpstr>Diapositiva 21</vt:lpstr>
      <vt:lpstr>Diapositiva 22</vt:lpstr>
      <vt:lpstr>COMBUSTIBLES   GASEOSOS</vt:lpstr>
      <vt:lpstr>GLP</vt:lpstr>
      <vt:lpstr>PROPIEDADES DEL GLP</vt:lpstr>
      <vt:lpstr>COMPOSICIÓN QUÍMICA PROMEDIO DEL GLP EN EL PERÚ SEGÚN LA TABLA 1</vt:lpstr>
      <vt:lpstr>Diapositiva 27</vt:lpstr>
      <vt:lpstr>COMPARACIÓN DE LA POTENCIA EFECTIVA RESPECTO A LA VELOCIDAD USANDO GLP Y GASOLINA DE 84 OCTANOS</vt:lpstr>
      <vt:lpstr>Diapositiva 29</vt:lpstr>
      <vt:lpstr>CONCLUSIONES IMPORTANTES</vt:lpstr>
      <vt:lpstr>Diapositiva 31</vt:lpstr>
      <vt:lpstr>HIDRÓGENO</vt:lpstr>
      <vt:lpstr>¿Cómo se obtiene el hidrógeno?</vt:lpstr>
      <vt:lpstr>Diapositiva 34</vt:lpstr>
      <vt:lpstr>Diapositiva 35</vt:lpstr>
      <vt:lpstr>Esquema instalación FV para producción de H2 con excedentes de electricidad</vt:lpstr>
      <vt:lpstr>¿Cómo se obtiene el hidrógeno?</vt:lpstr>
      <vt:lpstr>BATERÍA DE HIDRÓGENO</vt:lpstr>
      <vt:lpstr>Diapositiva 39</vt:lpstr>
      <vt:lpstr>Diapositiva 40</vt:lpstr>
      <vt:lpstr>BATERÍA DE COMBUSTIBLE</vt:lpstr>
      <vt:lpstr>¿Coches con motor de agua?</vt:lpstr>
      <vt:lpstr>Diapositiva 43</vt:lpstr>
      <vt:lpstr>Diapositiva 44</vt:lpstr>
      <vt:lpstr>Diapositiva 45</vt:lpstr>
      <vt:lpstr>Planta de Biodiesel de Heaven Petroleum, Lurin - Lima</vt:lpstr>
      <vt:lpstr>Diapositiva 47</vt:lpstr>
      <vt:lpstr>Diapositiva 48</vt:lpstr>
      <vt:lpstr>Planta de Etanol de Agricola del Chira, Piura</vt:lpstr>
      <vt:lpstr>Biocombustibles – Aplicación obligatoria a partir de:</vt:lpstr>
      <vt:lpstr>Diapositiva 51</vt:lpstr>
    </vt:vector>
  </TitlesOfParts>
  <Company>SystemNet Computer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WinXP</dc:creator>
  <cp:lastModifiedBy>WinXP</cp:lastModifiedBy>
  <cp:revision>21</cp:revision>
  <dcterms:created xsi:type="dcterms:W3CDTF">2012-05-21T12:31:34Z</dcterms:created>
  <dcterms:modified xsi:type="dcterms:W3CDTF">2012-05-21T15:34:48Z</dcterms:modified>
</cp:coreProperties>
</file>