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0"/>
  </p:notesMasterIdLst>
  <p:sldIdLst>
    <p:sldId id="258" r:id="rId2"/>
    <p:sldId id="309" r:id="rId3"/>
    <p:sldId id="323" r:id="rId4"/>
    <p:sldId id="325" r:id="rId5"/>
    <p:sldId id="324" r:id="rId6"/>
    <p:sldId id="259" r:id="rId7"/>
    <p:sldId id="260" r:id="rId8"/>
    <p:sldId id="300" r:id="rId9"/>
    <p:sldId id="272" r:id="rId10"/>
    <p:sldId id="269" r:id="rId11"/>
    <p:sldId id="261" r:id="rId12"/>
    <p:sldId id="262" r:id="rId13"/>
    <p:sldId id="263" r:id="rId14"/>
    <p:sldId id="264" r:id="rId15"/>
    <p:sldId id="265" r:id="rId16"/>
    <p:sldId id="274" r:id="rId17"/>
    <p:sldId id="321" r:id="rId18"/>
    <p:sldId id="277" r:id="rId19"/>
    <p:sldId id="275" r:id="rId20"/>
    <p:sldId id="267" r:id="rId21"/>
    <p:sldId id="268" r:id="rId22"/>
    <p:sldId id="302" r:id="rId23"/>
    <p:sldId id="311" r:id="rId24"/>
    <p:sldId id="316" r:id="rId25"/>
    <p:sldId id="317" r:id="rId26"/>
    <p:sldId id="314" r:id="rId27"/>
    <p:sldId id="315" r:id="rId28"/>
    <p:sldId id="318" r:id="rId29"/>
    <p:sldId id="319" r:id="rId30"/>
    <p:sldId id="320" r:id="rId31"/>
    <p:sldId id="305" r:id="rId32"/>
    <p:sldId id="306" r:id="rId33"/>
    <p:sldId id="307" r:id="rId34"/>
    <p:sldId id="308" r:id="rId35"/>
    <p:sldId id="303" r:id="rId36"/>
    <p:sldId id="304" r:id="rId37"/>
    <p:sldId id="310" r:id="rId38"/>
    <p:sldId id="322" r:id="rId39"/>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327" autoAdjust="0"/>
    <p:restoredTop sz="94660"/>
  </p:normalViewPr>
  <p:slideViewPr>
    <p:cSldViewPr>
      <p:cViewPr>
        <p:scale>
          <a:sx n="50" d="100"/>
          <a:sy n="50" d="100"/>
        </p:scale>
        <p:origin x="-504"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818"/>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4E22F3-2B39-4F28-A683-9BCBF8D5BAE5}" type="datetimeFigureOut">
              <a:rPr lang="es-ES" smtClean="0"/>
              <a:pPr/>
              <a:t>25/07/2011</a:t>
            </a:fld>
            <a:endParaRPr lang="es-ES"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0B64C5-4BDC-48F4-91C4-579D7B00D8F7}" type="slidenum">
              <a:rPr lang="es-ES" smtClean="0"/>
              <a:pPr/>
              <a:t>‹Nº›</a:t>
            </a:fld>
            <a:endParaRPr lang="es-ES" dirty="0"/>
          </a:p>
        </p:txBody>
      </p:sp>
    </p:spTree>
    <p:extLst>
      <p:ext uri="{BB962C8B-B14F-4D97-AF65-F5344CB8AC3E}">
        <p14:creationId xmlns:p14="http://schemas.microsoft.com/office/powerpoint/2010/main" xmlns="" val="3007379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E8030824-85A9-40D1-BBF0-2F09053F2D9C}" type="slidenum">
              <a:rPr lang="es-ES" smtClean="0"/>
              <a:pPr/>
              <a:t>1</a:t>
            </a:fld>
            <a:endParaRPr lang="es-E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ED0B64C5-4BDC-48F4-91C4-579D7B00D8F7}" type="slidenum">
              <a:rPr lang="es-ES" smtClean="0"/>
              <a:pPr/>
              <a:t>11</a:t>
            </a:fld>
            <a:endParaRPr lang="es-E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2" name="11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12 Rectángulo redondeado"/>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8 Subtítulo"/>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p:txBody>
          <a:bodyPr/>
          <a:lstStyle/>
          <a:p>
            <a:endParaRPr lang="es-ES" dirty="0"/>
          </a:p>
        </p:txBody>
      </p:sp>
      <p:sp>
        <p:nvSpPr>
          <p:cNvPr id="17" name="16 Marcador de pie de página"/>
          <p:cNvSpPr>
            <a:spLocks noGrp="1"/>
          </p:cNvSpPr>
          <p:nvPr>
            <p:ph type="ftr" sz="quarter" idx="11"/>
          </p:nvPr>
        </p:nvSpPr>
        <p:spPr/>
        <p:txBody>
          <a:bodyPr/>
          <a:lstStyle/>
          <a:p>
            <a:endParaRPr lang="es-ES" dirty="0"/>
          </a:p>
        </p:txBody>
      </p:sp>
      <p:sp>
        <p:nvSpPr>
          <p:cNvPr id="29" name="28 Marcador de número de diapositiva"/>
          <p:cNvSpPr>
            <a:spLocks noGrp="1"/>
          </p:cNvSpPr>
          <p:nvPr>
            <p:ph type="sldNum" sz="quarter" idx="12"/>
          </p:nvPr>
        </p:nvSpPr>
        <p:spPr/>
        <p:txBody>
          <a:bodyPr lIns="0" tIns="0" rIns="0" bIns="0">
            <a:noAutofit/>
          </a:bodyPr>
          <a:lstStyle>
            <a:lvl1pPr>
              <a:defRPr sz="1400">
                <a:solidFill>
                  <a:srgbClr val="FFFFFF"/>
                </a:solidFill>
              </a:defRPr>
            </a:lvl1pPr>
          </a:lstStyle>
          <a:p>
            <a:fld id="{9A85E4C2-25E6-4E1B-9471-85B888A51189}" type="slidenum">
              <a:rPr lang="es-ES" smtClean="0"/>
              <a:pPr/>
              <a:t>‹Nº›</a:t>
            </a:fld>
            <a:endParaRPr lang="es-ES" dirty="0"/>
          </a:p>
        </p:txBody>
      </p:sp>
      <p:sp>
        <p:nvSpPr>
          <p:cNvPr id="7" name="6 Rectángulo"/>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9 Rectángulo"/>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10 Rectángulo"/>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7 Título"/>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transition>
    <p:newsflash/>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FD3B88BD-474E-49F6-9851-52367F579443}" type="slidenum">
              <a:rPr lang="es-ES" smtClean="0"/>
              <a:pPr/>
              <a:t>‹Nº›</a:t>
            </a:fld>
            <a:endParaRPr lang="es-ES" dirty="0"/>
          </a:p>
        </p:txBody>
      </p:sp>
    </p:spTree>
  </p:cSld>
  <p:clrMapOvr>
    <a:masterClrMapping/>
  </p:clrMapOvr>
  <p:transition>
    <p:newsflash/>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41"/>
            <a:ext cx="201168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914400" y="274640"/>
            <a:ext cx="55626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86DD1827-18AD-4C23-8944-200C71057F26}" type="slidenum">
              <a:rPr lang="es-ES" smtClean="0"/>
              <a:pPr/>
              <a:t>‹Nº›</a:t>
            </a:fld>
            <a:endParaRPr lang="es-ES" dirty="0"/>
          </a:p>
        </p:txBody>
      </p:sp>
    </p:spTree>
  </p:cSld>
  <p:clrMapOvr>
    <a:masterClrMapping/>
  </p:clrMapOvr>
  <p:transition>
    <p:newsflash/>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687984B6-EF03-45F8-94F4-4DFECD359EAE}" type="slidenum">
              <a:rPr lang="es-ES" smtClean="0"/>
              <a:pPr/>
              <a:t>‹Nº›</a:t>
            </a:fld>
            <a:endParaRPr lang="es-ES" dirty="0"/>
          </a:p>
        </p:txBody>
      </p:sp>
      <p:sp>
        <p:nvSpPr>
          <p:cNvPr id="8" name="7 Marcador de contenido"/>
          <p:cNvSpPr>
            <a:spLocks noGrp="1"/>
          </p:cNvSpPr>
          <p:nvPr>
            <p:ph sz="quarter" idx="1"/>
          </p:nvPr>
        </p:nvSpPr>
        <p:spPr>
          <a:xfrm>
            <a:off x="914400" y="1447800"/>
            <a:ext cx="7772400" cy="45720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transition>
    <p:newsflash/>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11" name="10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9 Rectángulo redondeado"/>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a:off x="722313" y="952500"/>
            <a:ext cx="7772400" cy="1362075"/>
          </a:xfrm>
        </p:spPr>
        <p:txBody>
          <a:bodyPr anchor="b" anchorCtr="0"/>
          <a:lstStyle>
            <a:lvl1pPr algn="l">
              <a:buNone/>
              <a:defRPr sz="4000" b="0" cap="none"/>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endParaRPr lang="es-ES" dirty="0"/>
          </a:p>
        </p:txBody>
      </p:sp>
      <p:sp>
        <p:nvSpPr>
          <p:cNvPr id="5" name="4 Marcador de pie de página"/>
          <p:cNvSpPr>
            <a:spLocks noGrp="1"/>
          </p:cNvSpPr>
          <p:nvPr>
            <p:ph type="ftr" sz="quarter" idx="11"/>
          </p:nvPr>
        </p:nvSpPr>
        <p:spPr>
          <a:xfrm>
            <a:off x="800100" y="6172200"/>
            <a:ext cx="4000500" cy="457200"/>
          </a:xfrm>
        </p:spPr>
        <p:txBody>
          <a:bodyPr/>
          <a:lstStyle/>
          <a:p>
            <a:endParaRPr lang="es-ES" dirty="0"/>
          </a:p>
        </p:txBody>
      </p:sp>
      <p:sp>
        <p:nvSpPr>
          <p:cNvPr id="7" name="6 Rectángulo"/>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7 Rectángulo"/>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8 Rectángulo"/>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5 Marcador de número de diapositiva"/>
          <p:cNvSpPr>
            <a:spLocks noGrp="1"/>
          </p:cNvSpPr>
          <p:nvPr>
            <p:ph type="sldNum" sz="quarter" idx="12"/>
          </p:nvPr>
        </p:nvSpPr>
        <p:spPr>
          <a:xfrm>
            <a:off x="146304" y="6208776"/>
            <a:ext cx="457200" cy="457200"/>
          </a:xfrm>
        </p:spPr>
        <p:txBody>
          <a:bodyPr/>
          <a:lstStyle/>
          <a:p>
            <a:fld id="{781E152E-D195-4D03-B0CF-3B09C3E0F35F}" type="slidenum">
              <a:rPr lang="es-ES" smtClean="0"/>
              <a:pPr/>
              <a:t>‹Nº›</a:t>
            </a:fld>
            <a:endParaRPr lang="es-ES" dirty="0"/>
          </a:p>
        </p:txBody>
      </p:sp>
    </p:spTree>
  </p:cSld>
  <p:clrMapOvr>
    <a:overrideClrMapping bg1="lt1" tx1="dk1" bg2="lt2" tx2="dk2" accent1="accent1" accent2="accent2" accent3="accent3" accent4="accent4" accent5="accent5" accent6="accent6" hlink="hlink" folHlink="folHlink"/>
  </p:clrMapOvr>
  <p:transition>
    <p:newsflash/>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0934EFD8-C89A-41C1-9B49-5D6CC152D2CF}" type="slidenum">
              <a:rPr lang="es-ES" smtClean="0"/>
              <a:pPr/>
              <a:t>‹Nº›</a:t>
            </a:fld>
            <a:endParaRPr lang="es-ES" dirty="0"/>
          </a:p>
        </p:txBody>
      </p:sp>
      <p:sp>
        <p:nvSpPr>
          <p:cNvPr id="9" name="8 Marcador de contenido"/>
          <p:cNvSpPr>
            <a:spLocks noGrp="1"/>
          </p:cNvSpPr>
          <p:nvPr>
            <p:ph sz="quarter" idx="1"/>
          </p:nvPr>
        </p:nvSpPr>
        <p:spPr>
          <a:xfrm>
            <a:off x="914400" y="1447800"/>
            <a:ext cx="3749040" cy="45720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933950" y="1447800"/>
            <a:ext cx="3749040" cy="45720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transition>
    <p:newsflash/>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914400" y="273050"/>
            <a:ext cx="7772400" cy="1143000"/>
          </a:xfrm>
        </p:spPr>
        <p:txBody>
          <a:bodyPr anchor="b" anchorCtr="0"/>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7" name="6 Marcador de fecha"/>
          <p:cNvSpPr>
            <a:spLocks noGrp="1"/>
          </p:cNvSpPr>
          <p:nvPr>
            <p:ph type="dt" sz="half" idx="10"/>
          </p:nvPr>
        </p:nvSpPr>
        <p:spPr/>
        <p:txBody>
          <a:bodyPr/>
          <a:lstStyle/>
          <a:p>
            <a:endParaRPr lang="es-ES" dirty="0"/>
          </a:p>
        </p:txBody>
      </p:sp>
      <p:sp>
        <p:nvSpPr>
          <p:cNvPr id="8" name="7 Marcador de pie de página"/>
          <p:cNvSpPr>
            <a:spLocks noGrp="1"/>
          </p:cNvSpPr>
          <p:nvPr>
            <p:ph type="ftr" sz="quarter" idx="11"/>
          </p:nvPr>
        </p:nvSpPr>
        <p:spPr/>
        <p:txBody>
          <a:bodyPr/>
          <a:lstStyle/>
          <a:p>
            <a:endParaRPr lang="es-ES" dirty="0"/>
          </a:p>
        </p:txBody>
      </p:sp>
      <p:sp>
        <p:nvSpPr>
          <p:cNvPr id="9" name="8 Marcador de número de diapositiva"/>
          <p:cNvSpPr>
            <a:spLocks noGrp="1"/>
          </p:cNvSpPr>
          <p:nvPr>
            <p:ph type="sldNum" sz="quarter" idx="12"/>
          </p:nvPr>
        </p:nvSpPr>
        <p:spPr/>
        <p:txBody>
          <a:bodyPr/>
          <a:lstStyle/>
          <a:p>
            <a:fld id="{27DF83B8-9E83-4F2E-BFB5-385F9B3ECC90}" type="slidenum">
              <a:rPr lang="es-ES" smtClean="0"/>
              <a:pPr/>
              <a:t>‹Nº›</a:t>
            </a:fld>
            <a:endParaRPr lang="es-ES" dirty="0"/>
          </a:p>
        </p:txBody>
      </p:sp>
      <p:sp>
        <p:nvSpPr>
          <p:cNvPr id="11" name="10 Marcador de contenido"/>
          <p:cNvSpPr>
            <a:spLocks noGrp="1"/>
          </p:cNvSpPr>
          <p:nvPr>
            <p:ph sz="half" idx="2"/>
          </p:nvPr>
        </p:nvSpPr>
        <p:spPr>
          <a:xfrm>
            <a:off x="914400" y="2247900"/>
            <a:ext cx="3733800" cy="38862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4"/>
          </p:nvPr>
        </p:nvSpPr>
        <p:spPr>
          <a:xfrm>
            <a:off x="4953000" y="2247900"/>
            <a:ext cx="3733800" cy="38862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transition>
    <p:newsflash/>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endParaRPr lang="es-ES" dirty="0"/>
          </a:p>
        </p:txBody>
      </p:sp>
      <p:sp>
        <p:nvSpPr>
          <p:cNvPr id="4" name="3 Marcador de pie de página"/>
          <p:cNvSpPr>
            <a:spLocks noGrp="1"/>
          </p:cNvSpPr>
          <p:nvPr>
            <p:ph type="ftr" sz="quarter" idx="11"/>
          </p:nvPr>
        </p:nvSpPr>
        <p:spPr/>
        <p:txBody>
          <a:bodyPr/>
          <a:lstStyle/>
          <a:p>
            <a:endParaRPr lang="es-ES" dirty="0"/>
          </a:p>
        </p:txBody>
      </p:sp>
      <p:sp>
        <p:nvSpPr>
          <p:cNvPr id="5" name="4 Marcador de número de diapositiva"/>
          <p:cNvSpPr>
            <a:spLocks noGrp="1"/>
          </p:cNvSpPr>
          <p:nvPr>
            <p:ph type="sldNum" sz="quarter" idx="12"/>
          </p:nvPr>
        </p:nvSpPr>
        <p:spPr/>
        <p:txBody>
          <a:bodyPr/>
          <a:lstStyle/>
          <a:p>
            <a:fld id="{6AE5BBF9-31D3-4E2B-B142-031619E31B5B}" type="slidenum">
              <a:rPr lang="es-ES" smtClean="0"/>
              <a:pPr/>
              <a:t>‹Nº›</a:t>
            </a:fld>
            <a:endParaRPr lang="es-ES" dirty="0"/>
          </a:p>
        </p:txBody>
      </p:sp>
    </p:spTree>
  </p:cSld>
  <p:clrMapOvr>
    <a:masterClrMapping/>
  </p:clrMapOvr>
  <p:transition>
    <p:newsflash/>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endParaRPr lang="es-ES" dirty="0"/>
          </a:p>
        </p:txBody>
      </p:sp>
      <p:sp>
        <p:nvSpPr>
          <p:cNvPr id="3" name="2 Marcador de pie de página"/>
          <p:cNvSpPr>
            <a:spLocks noGrp="1"/>
          </p:cNvSpPr>
          <p:nvPr>
            <p:ph type="ftr" sz="quarter" idx="11"/>
          </p:nvPr>
        </p:nvSpPr>
        <p:spPr/>
        <p:txBody>
          <a:bodyPr/>
          <a:lstStyle/>
          <a:p>
            <a:endParaRPr lang="es-ES" dirty="0"/>
          </a:p>
        </p:txBody>
      </p:sp>
      <p:sp>
        <p:nvSpPr>
          <p:cNvPr id="4" name="3 Marcador de número de diapositiva"/>
          <p:cNvSpPr>
            <a:spLocks noGrp="1"/>
          </p:cNvSpPr>
          <p:nvPr>
            <p:ph type="sldNum" sz="quarter" idx="12"/>
          </p:nvPr>
        </p:nvSpPr>
        <p:spPr/>
        <p:txBody>
          <a:bodyPr/>
          <a:lstStyle/>
          <a:p>
            <a:fld id="{05BB9F50-D9C1-4F66-B5DC-31D03ADFCAB5}" type="slidenum">
              <a:rPr lang="es-ES" smtClean="0"/>
              <a:pPr/>
              <a:t>‹Nº›</a:t>
            </a:fld>
            <a:endParaRPr lang="es-ES" dirty="0"/>
          </a:p>
        </p:txBody>
      </p:sp>
    </p:spTree>
  </p:cSld>
  <p:clrMapOvr>
    <a:masterClrMapping/>
  </p:clrMapOvr>
  <p:transition>
    <p:newsflash/>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7 Rectángulo"/>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8 Rectángulo redondeado"/>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a:off x="914400" y="273050"/>
            <a:ext cx="7772400" cy="1143000"/>
          </a:xfrm>
        </p:spPr>
        <p:txBody>
          <a:bodyPr anchor="b" anchorCtr="0"/>
          <a:lstStyle>
            <a:lvl1pPr algn="l">
              <a:buNone/>
              <a:defRPr sz="4000" b="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E990B97A-7921-41C0-A6C5-F4F6356BDD8A}" type="slidenum">
              <a:rPr lang="es-ES" smtClean="0"/>
              <a:pPr/>
              <a:t>‹Nº›</a:t>
            </a:fld>
            <a:endParaRPr lang="es-ES" dirty="0"/>
          </a:p>
        </p:txBody>
      </p:sp>
      <p:sp>
        <p:nvSpPr>
          <p:cNvPr id="11" name="10 Marcador de contenido"/>
          <p:cNvSpPr>
            <a:spLocks noGrp="1"/>
          </p:cNvSpPr>
          <p:nvPr>
            <p:ph sz="quarter" idx="1"/>
          </p:nvPr>
        </p:nvSpPr>
        <p:spPr>
          <a:xfrm>
            <a:off x="2971800" y="1600200"/>
            <a:ext cx="5715000" cy="44958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transition>
    <p:newsflash/>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endParaRPr lang="es-ES" dirty="0"/>
          </a:p>
        </p:txBody>
      </p:sp>
      <p:sp>
        <p:nvSpPr>
          <p:cNvPr id="6" name="5 Marcador de pie de página"/>
          <p:cNvSpPr>
            <a:spLocks noGrp="1"/>
          </p:cNvSpPr>
          <p:nvPr>
            <p:ph type="ftr" sz="quarter" idx="11"/>
          </p:nvPr>
        </p:nvSpPr>
        <p:spPr>
          <a:xfrm>
            <a:off x="914400" y="6172200"/>
            <a:ext cx="3886200" cy="457200"/>
          </a:xfrm>
        </p:spPr>
        <p:txBody>
          <a:bodyPr/>
          <a:lstStyle/>
          <a:p>
            <a:endParaRPr lang="es-ES" dirty="0"/>
          </a:p>
        </p:txBody>
      </p:sp>
      <p:sp>
        <p:nvSpPr>
          <p:cNvPr id="7" name="6 Marcador de número de diapositiva"/>
          <p:cNvSpPr>
            <a:spLocks noGrp="1"/>
          </p:cNvSpPr>
          <p:nvPr>
            <p:ph type="sldNum" sz="quarter" idx="12"/>
          </p:nvPr>
        </p:nvSpPr>
        <p:spPr>
          <a:xfrm>
            <a:off x="146304" y="6208776"/>
            <a:ext cx="457200" cy="457200"/>
          </a:xfrm>
        </p:spPr>
        <p:txBody>
          <a:bodyPr/>
          <a:lstStyle/>
          <a:p>
            <a:fld id="{D11FE8D2-94D7-4055-9C68-98DBB7F0A60A}" type="slidenum">
              <a:rPr lang="es-ES" smtClean="0"/>
              <a:pPr/>
              <a:t>‹Nº›</a:t>
            </a:fld>
            <a:endParaRPr lang="es-ES" dirty="0"/>
          </a:p>
        </p:txBody>
      </p:sp>
      <p:sp>
        <p:nvSpPr>
          <p:cNvPr id="11" name="10 Rectángulo"/>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11 Rectángulo"/>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12 Rectángulo"/>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2 Marcador de posición de imagen"/>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s-ES" dirty="0" smtClean="0"/>
              <a:t>Haga clic en el icono para agregar una imagen</a:t>
            </a:r>
            <a:endParaRPr kumimoji="0" lang="en-US" dirty="0"/>
          </a:p>
        </p:txBody>
      </p:sp>
    </p:spTree>
  </p:cSld>
  <p:clrMapOvr>
    <a:masterClrMapping/>
  </p:clrMapOvr>
  <p:transition>
    <p:newsflash/>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00FF"/>
        </a:solidFill>
        <a:effectLst/>
      </p:bgPr>
    </p:bg>
    <p:spTree>
      <p:nvGrpSpPr>
        <p:cNvPr id="1" name=""/>
        <p:cNvGrpSpPr/>
        <p:nvPr/>
      </p:nvGrpSpPr>
      <p:grpSpPr>
        <a:xfrm>
          <a:off x="0" y="0"/>
          <a:ext cx="0" cy="0"/>
          <a:chOff x="0" y="0"/>
          <a:chExt cx="0" cy="0"/>
        </a:xfrm>
      </p:grpSpPr>
      <p:sp>
        <p:nvSpPr>
          <p:cNvPr id="9" name="8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8" name="7 Rectángulo redondeado"/>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Marcador de título"/>
          <p:cNvSpPr>
            <a:spLocks noGrp="1"/>
          </p:cNvSpPr>
          <p:nvPr>
            <p:ph type="title"/>
          </p:nvPr>
        </p:nvSpPr>
        <p:spPr>
          <a:xfrm>
            <a:off x="914400" y="274638"/>
            <a:ext cx="7772400" cy="1143000"/>
          </a:xfrm>
          <a:prstGeom prst="rect">
            <a:avLst/>
          </a:prstGeom>
        </p:spPr>
        <p:txBody>
          <a:bodyPr bIns="91440" anchor="b" anchorCtr="0">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endParaRPr lang="es-ES" dirty="0"/>
          </a:p>
        </p:txBody>
      </p:sp>
      <p:sp>
        <p:nvSpPr>
          <p:cNvPr id="3" name="2 Marcador de pie de página"/>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s-ES" dirty="0"/>
          </a:p>
        </p:txBody>
      </p:sp>
      <p:sp>
        <p:nvSpPr>
          <p:cNvPr id="23" name="22 Marcador de número de diapositiva"/>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7916D90B-D302-4CDB-B43F-BC96314925FC}" type="slidenum">
              <a:rPr lang="es-ES" smtClean="0"/>
              <a:pPr/>
              <a:t>‹Nº›</a:t>
            </a:fld>
            <a:endParaRPr lang="es-E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newsflash/>
  </p:transition>
  <p:timing>
    <p:tnLst>
      <p:par>
        <p:cTn id="1" dur="indefinite" restart="never" nodeType="tmRoot"/>
      </p:par>
    </p:tnLst>
  </p:timing>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8.png"/></Relationships>
</file>

<file path=ppt/slides/_rels/slide13.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0.png"/><Relationship Id="rId7" Type="http://schemas.openxmlformats.org/officeDocument/2006/relationships/image" Target="../media/image43.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15.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png"/><Relationship Id="rId3" Type="http://schemas.openxmlformats.org/officeDocument/2006/relationships/image" Target="../media/image50.png"/><Relationship Id="rId7" Type="http://schemas.openxmlformats.org/officeDocument/2006/relationships/image" Target="../media/image54.png"/><Relationship Id="rId12" Type="http://schemas.openxmlformats.org/officeDocument/2006/relationships/image" Target="../media/image59.pn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53.png"/><Relationship Id="rId11" Type="http://schemas.openxmlformats.org/officeDocument/2006/relationships/image" Target="../media/image58.png"/><Relationship Id="rId5" Type="http://schemas.openxmlformats.org/officeDocument/2006/relationships/image" Target="../media/image52.pn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png"/></Relationships>
</file>

<file path=ppt/slides/_rels/slide1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 Id="rId9" Type="http://schemas.openxmlformats.org/officeDocument/2006/relationships/image" Target="../media/image61.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2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2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 Id="rId6" Type="http://schemas.openxmlformats.org/officeDocument/2006/relationships/image" Target="../media/image80.png"/><Relationship Id="rId5" Type="http://schemas.openxmlformats.org/officeDocument/2006/relationships/image" Target="../media/image75.png"/><Relationship Id="rId4" Type="http://schemas.openxmlformats.org/officeDocument/2006/relationships/image" Target="../media/image7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2.xml"/><Relationship Id="rId4" Type="http://schemas.openxmlformats.org/officeDocument/2006/relationships/image" Target="../media/image89.png"/></Relationships>
</file>

<file path=ppt/slides/_rels/slide31.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6.png"/><Relationship Id="rId1" Type="http://schemas.openxmlformats.org/officeDocument/2006/relationships/slideLayout" Target="../slideLayouts/slideLayout2.xml"/><Relationship Id="rId6" Type="http://schemas.openxmlformats.org/officeDocument/2006/relationships/image" Target="../media/image99.png"/><Relationship Id="rId5" Type="http://schemas.openxmlformats.org/officeDocument/2006/relationships/image" Target="../media/image98.jpeg"/><Relationship Id="rId4" Type="http://schemas.openxmlformats.org/officeDocument/2006/relationships/image" Target="../media/image97.png"/></Relationships>
</file>

<file path=ppt/slides/_rels/slide37.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108.png"/><Relationship Id="rId3" Type="http://schemas.openxmlformats.org/officeDocument/2006/relationships/image" Target="../media/image103.png"/><Relationship Id="rId7" Type="http://schemas.openxmlformats.org/officeDocument/2006/relationships/image" Target="../media/image107.png"/><Relationship Id="rId12" Type="http://schemas.openxmlformats.org/officeDocument/2006/relationships/image" Target="../media/image112.png"/><Relationship Id="rId2" Type="http://schemas.openxmlformats.org/officeDocument/2006/relationships/image" Target="../media/image102.png"/><Relationship Id="rId1" Type="http://schemas.openxmlformats.org/officeDocument/2006/relationships/slideLayout" Target="../slideLayouts/slideLayout2.xml"/><Relationship Id="rId6" Type="http://schemas.openxmlformats.org/officeDocument/2006/relationships/image" Target="../media/image106.png"/><Relationship Id="rId11" Type="http://schemas.openxmlformats.org/officeDocument/2006/relationships/image" Target="../media/image111.png"/><Relationship Id="rId5" Type="http://schemas.openxmlformats.org/officeDocument/2006/relationships/image" Target="../media/image105.png"/><Relationship Id="rId10" Type="http://schemas.openxmlformats.org/officeDocument/2006/relationships/image" Target="../media/image110.png"/><Relationship Id="rId4" Type="http://schemas.openxmlformats.org/officeDocument/2006/relationships/image" Target="../media/image104.png"/><Relationship Id="rId9" Type="http://schemas.openxmlformats.org/officeDocument/2006/relationships/image" Target="../media/image109.pn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142844" y="1871481"/>
            <a:ext cx="8858312" cy="1200329"/>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square">
            <a:spAutoFit/>
          </a:bodyPr>
          <a:lstStyle/>
          <a:p>
            <a:pPr algn="ctr">
              <a:spcBef>
                <a:spcPct val="50000"/>
              </a:spcBef>
            </a:pPr>
            <a:r>
              <a:rPr lang="es-ES" sz="3600" b="1" cap="all" dirty="0" smtClean="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Arial Black" pitchFamily="34" charset="0"/>
              </a:rPr>
              <a:t>Laboratorio de mecanismos de transmisión</a:t>
            </a:r>
            <a:endParaRPr lang="es-ES" sz="3600" b="1" cap="all" dirty="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latin typeface="Arial Black" pitchFamily="34" charset="0"/>
            </a:endParaRPr>
          </a:p>
        </p:txBody>
      </p:sp>
      <p:sp>
        <p:nvSpPr>
          <p:cNvPr id="2053" name="Text Box 5"/>
          <p:cNvSpPr txBox="1">
            <a:spLocks noChangeArrowheads="1"/>
          </p:cNvSpPr>
          <p:nvPr/>
        </p:nvSpPr>
        <p:spPr bwMode="auto">
          <a:xfrm>
            <a:off x="2643174" y="4572008"/>
            <a:ext cx="3929090" cy="1046440"/>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a:spAutoFit/>
          </a:bodyPr>
          <a:lstStyle/>
          <a:p>
            <a:pPr algn="ctr">
              <a:spcBef>
                <a:spcPct val="50000"/>
              </a:spcBef>
            </a:pPr>
            <a:r>
              <a:rPr lang="es-ES" sz="2000" b="1" dirty="0" smtClean="0">
                <a:solidFill>
                  <a:srgbClr val="0000FF"/>
                </a:solidFill>
                <a:latin typeface="Arial" charset="0"/>
              </a:rPr>
              <a:t>Ing</a:t>
            </a:r>
            <a:r>
              <a:rPr lang="es-ES" sz="2000" b="1" dirty="0">
                <a:solidFill>
                  <a:srgbClr val="0000FF"/>
                </a:solidFill>
                <a:latin typeface="Arial" charset="0"/>
              </a:rPr>
              <a:t>. </a:t>
            </a:r>
            <a:r>
              <a:rPr lang="es-ES" sz="2000" b="1" dirty="0" smtClean="0">
                <a:solidFill>
                  <a:srgbClr val="0000FF"/>
                </a:solidFill>
                <a:latin typeface="Arial" charset="0"/>
              </a:rPr>
              <a:t>Juan J. Nina Charaja</a:t>
            </a:r>
          </a:p>
          <a:p>
            <a:pPr algn="ctr">
              <a:spcBef>
                <a:spcPct val="50000"/>
              </a:spcBef>
            </a:pPr>
            <a:r>
              <a:rPr lang="es-ES" sz="1200" b="1" dirty="0" smtClean="0">
                <a:solidFill>
                  <a:srgbClr val="0000FF"/>
                </a:solidFill>
                <a:latin typeface="Arial" charset="0"/>
              </a:rPr>
              <a:t>CIP 99002</a:t>
            </a:r>
            <a:endParaRPr lang="es-ES" sz="1050" b="1" dirty="0">
              <a:solidFill>
                <a:srgbClr val="0000FF"/>
              </a:solidFill>
              <a:latin typeface="Arial" charset="0"/>
            </a:endParaRPr>
          </a:p>
          <a:p>
            <a:pPr algn="ctr">
              <a:spcBef>
                <a:spcPct val="50000"/>
              </a:spcBef>
            </a:pPr>
            <a:r>
              <a:rPr lang="es-ES" sz="1600" b="1" dirty="0" smtClean="0">
                <a:solidFill>
                  <a:srgbClr val="00B0F0"/>
                </a:solidFill>
                <a:latin typeface="Arial" charset="0"/>
              </a:rPr>
              <a:t>juan_jose.24@hotmail.com</a:t>
            </a:r>
            <a:r>
              <a:rPr lang="es-ES" sz="1600" b="1" dirty="0" smtClean="0">
                <a:solidFill>
                  <a:srgbClr val="0000FF"/>
                </a:solidFill>
                <a:latin typeface="Arial" charset="0"/>
              </a:rPr>
              <a:t> </a:t>
            </a:r>
            <a:endParaRPr lang="es-ES" sz="1600" b="1" dirty="0">
              <a:solidFill>
                <a:srgbClr val="0000FF"/>
              </a:solidFill>
              <a:latin typeface="Arial" charset="0"/>
            </a:endParaRPr>
          </a:p>
        </p:txBody>
      </p:sp>
      <p:sp>
        <p:nvSpPr>
          <p:cNvPr id="2060" name="Text Box 12"/>
          <p:cNvSpPr txBox="1">
            <a:spLocks noChangeArrowheads="1"/>
          </p:cNvSpPr>
          <p:nvPr/>
        </p:nvSpPr>
        <p:spPr bwMode="auto">
          <a:xfrm>
            <a:off x="3000364" y="5929330"/>
            <a:ext cx="3143272" cy="369332"/>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spAutoFit/>
          </a:bodyPr>
          <a:lstStyle/>
          <a:p>
            <a:pPr algn="ctr">
              <a:spcBef>
                <a:spcPct val="50000"/>
              </a:spcBef>
            </a:pPr>
            <a:r>
              <a:rPr lang="es-ES" dirty="0" smtClean="0">
                <a:solidFill>
                  <a:srgbClr val="FFFF00"/>
                </a:solidFill>
              </a:rPr>
              <a:t>Docente de Mecánica Automotriz</a:t>
            </a:r>
            <a:endParaRPr lang="es-ES" dirty="0">
              <a:solidFill>
                <a:srgbClr val="FFFF00"/>
              </a:solidFill>
            </a:endParaRPr>
          </a:p>
        </p:txBody>
      </p:sp>
      <p:pic>
        <p:nvPicPr>
          <p:cNvPr id="2061" name="Picture 13" descr="D:\Mis imágenes\Imagen010.jpg"/>
          <p:cNvPicPr>
            <a:picLocks noChangeAspect="1" noChangeArrowheads="1"/>
          </p:cNvPicPr>
          <p:nvPr/>
        </p:nvPicPr>
        <p:blipFill>
          <a:blip r:embed="rId3" cstate="print"/>
          <a:srcRect/>
          <a:stretch>
            <a:fillRect/>
          </a:stretch>
        </p:blipFill>
        <p:spPr bwMode="auto">
          <a:xfrm>
            <a:off x="214282" y="3214686"/>
            <a:ext cx="1875248" cy="2500330"/>
          </a:xfrm>
          <a:prstGeom prst="rect">
            <a:avLst/>
          </a:prstGeom>
          <a:noFill/>
          <a:ln>
            <a:solidFill>
              <a:schemeClr val="tx1"/>
            </a:solidFill>
          </a:ln>
        </p:spPr>
      </p:pic>
      <p:pic>
        <p:nvPicPr>
          <p:cNvPr id="10" name="9 Imagen"/>
          <p:cNvPicPr/>
          <p:nvPr/>
        </p:nvPicPr>
        <p:blipFill>
          <a:blip r:embed="rId4"/>
          <a:srcRect/>
          <a:stretch>
            <a:fillRect/>
          </a:stretch>
        </p:blipFill>
        <p:spPr bwMode="auto">
          <a:xfrm>
            <a:off x="214282" y="71414"/>
            <a:ext cx="1643074" cy="1643074"/>
          </a:xfrm>
          <a:prstGeom prst="rect">
            <a:avLst/>
          </a:prstGeom>
        </p:spPr>
        <p:style>
          <a:lnRef idx="2">
            <a:schemeClr val="dk1"/>
          </a:lnRef>
          <a:fillRef idx="1">
            <a:schemeClr val="lt1"/>
          </a:fillRef>
          <a:effectRef idx="0">
            <a:schemeClr val="dk1"/>
          </a:effectRef>
          <a:fontRef idx="minor">
            <a:schemeClr val="dk1"/>
          </a:fontRef>
        </p:style>
      </p:pic>
      <p:sp>
        <p:nvSpPr>
          <p:cNvPr id="2062" name="Text Box 14"/>
          <p:cNvSpPr txBox="1">
            <a:spLocks noChangeArrowheads="1"/>
          </p:cNvSpPr>
          <p:nvPr/>
        </p:nvSpPr>
        <p:spPr bwMode="auto">
          <a:xfrm>
            <a:off x="1928794" y="71414"/>
            <a:ext cx="5429288" cy="1292662"/>
          </a:xfrm>
          <a:prstGeom prst="rect">
            <a:avLst/>
          </a:prstGeom>
          <a:ln>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400" b="1" i="0" u="none" strike="noStrike" cap="none" normalizeH="0" baseline="0" dirty="0" smtClean="0">
                <a:ln>
                  <a:noFill/>
                </a:ln>
                <a:solidFill>
                  <a:srgbClr val="C00000"/>
                </a:solidFill>
                <a:effectLst/>
                <a:latin typeface="Calibri" pitchFamily="34" charset="0"/>
              </a:rPr>
              <a:t>INSTITUTO DE</a:t>
            </a:r>
            <a:r>
              <a:rPr kumimoji="0" lang="es-ES" sz="1400" b="1" i="0" u="none" strike="noStrike" cap="none" normalizeH="0" dirty="0" smtClean="0">
                <a:ln>
                  <a:noFill/>
                </a:ln>
                <a:solidFill>
                  <a:srgbClr val="C00000"/>
                </a:solidFill>
                <a:effectLst/>
                <a:latin typeface="Calibri" pitchFamily="34" charset="0"/>
              </a:rPr>
              <a:t> EDUCACIÓN</a:t>
            </a:r>
            <a:r>
              <a:rPr kumimoji="0" lang="es-ES" sz="1400" b="1" i="0" u="none" strike="noStrike" cap="none" normalizeH="0" baseline="0" dirty="0" smtClean="0">
                <a:ln>
                  <a:noFill/>
                </a:ln>
                <a:solidFill>
                  <a:srgbClr val="C00000"/>
                </a:solidFill>
                <a:effectLst/>
                <a:latin typeface="Calibri" pitchFamily="34" charset="0"/>
              </a:rPr>
              <a:t> SUPERIOR TECNOLÓGICO PÚBLICO</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400" b="0" i="0" u="none" strike="noStrike" cap="none" normalizeH="0" baseline="0" dirty="0" smtClean="0">
                <a:ln>
                  <a:noFill/>
                </a:ln>
                <a:solidFill>
                  <a:srgbClr val="C00000"/>
                </a:solidFill>
                <a:effectLst/>
                <a:latin typeface="Calibri" pitchFamily="34" charset="0"/>
              </a:rPr>
              <a:t>“FRANCISCO DE PAULA GONZALES VIGIL”</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400" b="0" i="0" u="none" strike="noStrike" cap="none" normalizeH="0" baseline="0" dirty="0" smtClean="0">
                <a:ln>
                  <a:noFill/>
                </a:ln>
                <a:solidFill>
                  <a:srgbClr val="C00000"/>
                </a:solidFill>
                <a:effectLst/>
                <a:latin typeface="Calibri" pitchFamily="34" charset="0"/>
              </a:rPr>
              <a:t>TACNA</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100" b="0" i="0" u="none" strike="noStrike" cap="none" normalizeH="0" baseline="0" dirty="0" smtClean="0">
                <a:ln>
                  <a:noFill/>
                </a:ln>
                <a:solidFill>
                  <a:srgbClr val="C00000"/>
                </a:solidFill>
                <a:effectLst/>
                <a:latin typeface="Calibri" pitchFamily="34" charset="0"/>
              </a:rPr>
              <a:t>Revalidado por el Ministerio de Educación R.D. Nº 0668-2006-ED y R.D. Nº 0025-2007-ED</a:t>
            </a:r>
            <a:endParaRPr kumimoji="0" lang="es-ES" sz="2400" b="0" i="0" u="none" strike="noStrike" cap="none" normalizeH="0" baseline="0" dirty="0" smtClean="0">
              <a:ln>
                <a:noFill/>
              </a:ln>
              <a:solidFill>
                <a:srgbClr val="C00000"/>
              </a:solidFill>
              <a:effectLst/>
              <a:latin typeface="Tahoma" pitchFamily="34" charset="0"/>
            </a:endParaRPr>
          </a:p>
        </p:txBody>
      </p:sp>
      <p:pic>
        <p:nvPicPr>
          <p:cNvPr id="1026" name="Picture 2" descr="D:\Mis imágenes\logo IST.png"/>
          <p:cNvPicPr>
            <a:picLocks noChangeAspect="1" noChangeArrowheads="1"/>
          </p:cNvPicPr>
          <p:nvPr/>
        </p:nvPicPr>
        <p:blipFill>
          <a:blip r:embed="rId5" cstate="print"/>
          <a:srcRect/>
          <a:stretch>
            <a:fillRect/>
          </a:stretch>
        </p:blipFill>
        <p:spPr bwMode="auto">
          <a:xfrm>
            <a:off x="3500430" y="3214686"/>
            <a:ext cx="2000264" cy="1285884"/>
          </a:xfrm>
          <a:prstGeom prst="rect">
            <a:avLst/>
          </a:prstGeom>
          <a:noFill/>
        </p:spPr>
      </p:pic>
      <p:pic>
        <p:nvPicPr>
          <p:cNvPr id="1027" name="Picture 3" descr="D:\Mis imágenes\LOGO MA.jpg"/>
          <p:cNvPicPr>
            <a:picLocks noChangeAspect="1" noChangeArrowheads="1"/>
          </p:cNvPicPr>
          <p:nvPr/>
        </p:nvPicPr>
        <p:blipFill>
          <a:blip r:embed="rId6" cstate="print"/>
          <a:srcRect/>
          <a:stretch>
            <a:fillRect/>
          </a:stretch>
        </p:blipFill>
        <p:spPr bwMode="auto">
          <a:xfrm>
            <a:off x="7022944" y="3214686"/>
            <a:ext cx="1906774" cy="2500330"/>
          </a:xfrm>
          <a:prstGeom prst="rect">
            <a:avLst/>
          </a:prstGeom>
        </p:spPr>
        <p:style>
          <a:lnRef idx="2">
            <a:schemeClr val="accent2"/>
          </a:lnRef>
          <a:fillRef idx="1">
            <a:schemeClr val="lt1"/>
          </a:fillRef>
          <a:effectRef idx="0">
            <a:schemeClr val="accent2"/>
          </a:effectRef>
          <a:fontRef idx="minor">
            <a:schemeClr val="dk1"/>
          </a:fontRef>
        </p:style>
      </p:pic>
      <p:pic>
        <p:nvPicPr>
          <p:cNvPr id="1028" name="Picture 4" descr="D:\Mis imágenes\CI.bmp"/>
          <p:cNvPicPr>
            <a:picLocks noChangeAspect="1" noChangeArrowheads="1"/>
          </p:cNvPicPr>
          <p:nvPr/>
        </p:nvPicPr>
        <p:blipFill>
          <a:blip r:embed="rId7"/>
          <a:srcRect/>
          <a:stretch>
            <a:fillRect/>
          </a:stretch>
        </p:blipFill>
        <p:spPr bwMode="auto">
          <a:xfrm>
            <a:off x="7451755" y="71414"/>
            <a:ext cx="1431821" cy="1643074"/>
          </a:xfrm>
          <a:prstGeom prst="rect">
            <a:avLst/>
          </a:prstGeom>
        </p:spPr>
        <p:style>
          <a:lnRef idx="2">
            <a:schemeClr val="accent3"/>
          </a:lnRef>
          <a:fillRef idx="1">
            <a:schemeClr val="lt1"/>
          </a:fillRef>
          <a:effectRef idx="0">
            <a:schemeClr val="accent3"/>
          </a:effectRef>
          <a:fontRef idx="minor">
            <a:schemeClr val="dk1"/>
          </a:fontRef>
        </p:style>
      </p:pic>
    </p:spTree>
  </p:cSld>
  <p:clrMapOvr>
    <a:masterClrMapping/>
  </p:clrMapOvr>
  <p:transition>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pic>
        <p:nvPicPr>
          <p:cNvPr id="4" name="Picture 2"/>
          <p:cNvPicPr>
            <a:picLocks noGrp="1" noChangeAspect="1" noChangeArrowheads="1"/>
          </p:cNvPicPr>
          <p:nvPr>
            <p:ph sz="quarter" idx="1"/>
          </p:nvPr>
        </p:nvPicPr>
        <p:blipFill>
          <a:blip r:embed="rId2"/>
          <a:srcRect/>
          <a:stretch>
            <a:fillRect/>
          </a:stretch>
        </p:blipFill>
        <p:spPr bwMode="auto">
          <a:xfrm>
            <a:off x="142844" y="214290"/>
            <a:ext cx="8734783" cy="6429396"/>
          </a:xfrm>
          <a:prstGeom prst="rect">
            <a:avLst/>
          </a:prstGeom>
          <a:noFill/>
          <a:ln w="9525">
            <a:noFill/>
            <a:miter lim="800000"/>
            <a:headEnd/>
            <a:tailEnd/>
          </a:ln>
          <a:effectLst/>
        </p:spPr>
      </p:pic>
    </p:spTree>
  </p:cSld>
  <p:clrMapOvr>
    <a:masterClrMapping/>
  </p:clrMapOvr>
  <p:transition>
    <p:newsfla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158" y="142852"/>
            <a:ext cx="8358246" cy="774720"/>
          </a:xfrm>
        </p:spPr>
        <p:style>
          <a:lnRef idx="1">
            <a:schemeClr val="accent3"/>
          </a:lnRef>
          <a:fillRef idx="3">
            <a:schemeClr val="accent3"/>
          </a:fillRef>
          <a:effectRef idx="2">
            <a:schemeClr val="accent3"/>
          </a:effectRef>
          <a:fontRef idx="minor">
            <a:schemeClr val="lt1"/>
          </a:fontRef>
        </p:style>
        <p:txBody>
          <a:bodyPr>
            <a:normAutofit/>
          </a:bodyPr>
          <a:lstStyle/>
          <a:p>
            <a:pPr lvl="0" algn="ctr"/>
            <a:r>
              <a:rPr lang="es-ES" sz="3200" b="1" dirty="0" smtClean="0">
                <a:solidFill>
                  <a:srgbClr val="FFFF00"/>
                </a:solidFill>
              </a:rPr>
              <a:t>ACCIONAMIENTO POR RUEDAS DENTADAS</a:t>
            </a:r>
            <a:endParaRPr lang="es-ES" sz="3200" dirty="0">
              <a:solidFill>
                <a:srgbClr val="FFFF00"/>
              </a:solidFill>
            </a:endParaRPr>
          </a:p>
        </p:txBody>
      </p:sp>
      <p:sp>
        <p:nvSpPr>
          <p:cNvPr id="18433" name="Rectangle 1"/>
          <p:cNvSpPr>
            <a:spLocks noChangeArrowheads="1"/>
          </p:cNvSpPr>
          <p:nvPr/>
        </p:nvSpPr>
        <p:spPr bwMode="auto">
          <a:xfrm>
            <a:off x="357158" y="1000108"/>
            <a:ext cx="5786478" cy="369332"/>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ctr" anchorCtr="0" compatLnSpc="1">
            <a:prstTxWarp prst="textNoShape">
              <a:avLst/>
            </a:prstTxWarp>
            <a:spAutoFit/>
          </a:bodyPr>
          <a:lstStyle/>
          <a:p>
            <a:pPr marL="457200" marR="0" lvl="1" indent="0" defTabSz="914400" rtl="0" eaLnBrk="1" fontAlgn="base" latinLnBrk="0" hangingPunct="1">
              <a:lnSpc>
                <a:spcPct val="100000"/>
              </a:lnSpc>
              <a:spcBef>
                <a:spcPct val="0"/>
              </a:spcBef>
              <a:spcAft>
                <a:spcPct val="0"/>
              </a:spcAft>
              <a:buClrTx/>
              <a:buSzTx/>
              <a:buFontTx/>
              <a:buAutoNum type="romanUcPeriod"/>
              <a:tabLst/>
            </a:pPr>
            <a:r>
              <a:rPr kumimoji="0" lang="es-ES" b="0" i="0" u="none" strike="noStrike" cap="none" normalizeH="0" baseline="0" dirty="0" smtClean="0">
                <a:ln>
                  <a:noFill/>
                </a:ln>
                <a:solidFill>
                  <a:schemeClr val="bg1"/>
                </a:solidFill>
                <a:effectLst/>
                <a:latin typeface="Book Antiqua" pitchFamily="18" charset="0"/>
                <a:ea typeface="Calibri" pitchFamily="34" charset="0"/>
                <a:cs typeface="Arial" pitchFamily="34" charset="0"/>
              </a:rPr>
              <a:t>DIMENCIONES DE LAS RUEDAS DENTADAS</a:t>
            </a:r>
            <a:endParaRPr kumimoji="0" lang="es-ES" sz="3200" b="0" i="0" u="none" strike="noStrike" cap="none" normalizeH="0" baseline="0" dirty="0" smtClean="0">
              <a:ln>
                <a:noFill/>
              </a:ln>
              <a:solidFill>
                <a:schemeClr val="bg1"/>
              </a:solidFill>
              <a:effectLst/>
              <a:latin typeface="Arial" pitchFamily="34" charset="0"/>
            </a:endParaRPr>
          </a:p>
        </p:txBody>
      </p:sp>
      <p:pic>
        <p:nvPicPr>
          <p:cNvPr id="18434" name="Picture 2"/>
          <p:cNvPicPr>
            <a:picLocks noChangeAspect="1" noChangeArrowheads="1"/>
          </p:cNvPicPr>
          <p:nvPr/>
        </p:nvPicPr>
        <p:blipFill>
          <a:blip r:embed="rId3"/>
          <a:srcRect/>
          <a:stretch>
            <a:fillRect/>
          </a:stretch>
        </p:blipFill>
        <p:spPr bwMode="auto">
          <a:xfrm>
            <a:off x="571472" y="1428736"/>
            <a:ext cx="3856934" cy="2428892"/>
          </a:xfrm>
          <a:prstGeom prst="rect">
            <a:avLst/>
          </a:prstGeom>
          <a:noFill/>
          <a:ln w="9525">
            <a:noFill/>
            <a:miter lim="800000"/>
            <a:headEnd/>
            <a:tailEnd/>
          </a:ln>
          <a:effectLst/>
        </p:spPr>
      </p:pic>
      <p:sp>
        <p:nvSpPr>
          <p:cNvPr id="6" name="5 Rectángulo"/>
          <p:cNvSpPr/>
          <p:nvPr/>
        </p:nvSpPr>
        <p:spPr>
          <a:xfrm>
            <a:off x="357158" y="3916924"/>
            <a:ext cx="6072230" cy="369332"/>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es-ES" dirty="0"/>
              <a:t>CÍRCULO DE CABEZA Y DIÁMETRO DEL CÍRCULO DE CABEZA</a:t>
            </a:r>
          </a:p>
        </p:txBody>
      </p:sp>
      <p:sp>
        <p:nvSpPr>
          <p:cNvPr id="184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dirty="0"/>
          </a:p>
        </p:txBody>
      </p:sp>
      <p:pic>
        <p:nvPicPr>
          <p:cNvPr id="18435" name="Picture 3"/>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571472" y="4357694"/>
            <a:ext cx="3068976" cy="428628"/>
          </a:xfrm>
          <a:prstGeom prst="rect">
            <a:avLst/>
          </a:prstGeom>
        </p:spPr>
        <p:style>
          <a:lnRef idx="2">
            <a:schemeClr val="dk1"/>
          </a:lnRef>
          <a:fillRef idx="1">
            <a:schemeClr val="lt1"/>
          </a:fillRef>
          <a:effectRef idx="0">
            <a:schemeClr val="dk1"/>
          </a:effectRef>
          <a:fontRef idx="minor">
            <a:schemeClr val="dk1"/>
          </a:fontRef>
        </p:style>
      </p:pic>
      <p:sp>
        <p:nvSpPr>
          <p:cNvPr id="9" name="8 Rectángulo"/>
          <p:cNvSpPr/>
          <p:nvPr/>
        </p:nvSpPr>
        <p:spPr>
          <a:xfrm>
            <a:off x="357158" y="4917056"/>
            <a:ext cx="5214974" cy="369332"/>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es-ES" dirty="0"/>
              <a:t>CÍRCULO DE PIE Y DIÁMETRO DEL CÍRCULO DE PIE</a:t>
            </a:r>
          </a:p>
        </p:txBody>
      </p:sp>
      <p:sp>
        <p:nvSpPr>
          <p:cNvPr id="1843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dirty="0"/>
          </a:p>
        </p:txBody>
      </p:sp>
      <p:pic>
        <p:nvPicPr>
          <p:cNvPr id="18437" name="Picture 5"/>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571472" y="5376878"/>
            <a:ext cx="2910915" cy="409576"/>
          </a:xfrm>
          <a:prstGeom prst="rect">
            <a:avLst/>
          </a:prstGeom>
        </p:spPr>
        <p:style>
          <a:lnRef idx="2">
            <a:schemeClr val="dk1"/>
          </a:lnRef>
          <a:fillRef idx="1">
            <a:schemeClr val="lt1"/>
          </a:fillRef>
          <a:effectRef idx="0">
            <a:schemeClr val="dk1"/>
          </a:effectRef>
          <a:fontRef idx="minor">
            <a:schemeClr val="dk1"/>
          </a:fontRef>
        </p:style>
      </p:pic>
      <p:sp>
        <p:nvSpPr>
          <p:cNvPr id="12" name="11 Rectángulo"/>
          <p:cNvSpPr/>
          <p:nvPr/>
        </p:nvSpPr>
        <p:spPr>
          <a:xfrm>
            <a:off x="357158" y="5857892"/>
            <a:ext cx="6072230" cy="369332"/>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es-ES" dirty="0"/>
              <a:t>CÍRCULO PRIMITIVO Y DIÁMETRO DEL CIRCULO PRIMITIVO</a:t>
            </a:r>
          </a:p>
        </p:txBody>
      </p:sp>
      <p:sp>
        <p:nvSpPr>
          <p:cNvPr id="1844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dirty="0"/>
          </a:p>
        </p:txBody>
      </p:sp>
      <p:pic>
        <p:nvPicPr>
          <p:cNvPr id="18439" name="Picture 7"/>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570529" y="6334147"/>
            <a:ext cx="2072645" cy="381001"/>
          </a:xfrm>
          <a:prstGeom prst="rect">
            <a:avLst/>
          </a:prstGeom>
        </p:spPr>
        <p:style>
          <a:lnRef idx="2">
            <a:schemeClr val="dk1"/>
          </a:lnRef>
          <a:fillRef idx="1">
            <a:schemeClr val="lt1"/>
          </a:fillRef>
          <a:effectRef idx="0">
            <a:schemeClr val="dk1"/>
          </a:effectRef>
          <a:fontRef idx="minor">
            <a:schemeClr val="dk1"/>
          </a:fontRef>
        </p:style>
      </p:pic>
      <p:pic>
        <p:nvPicPr>
          <p:cNvPr id="1026" name="Picture 2"/>
          <p:cNvPicPr>
            <a:picLocks noChangeAspect="1" noChangeArrowheads="1"/>
          </p:cNvPicPr>
          <p:nvPr/>
        </p:nvPicPr>
        <p:blipFill>
          <a:blip r:embed="rId7"/>
          <a:srcRect/>
          <a:stretch>
            <a:fillRect/>
          </a:stretch>
        </p:blipFill>
        <p:spPr bwMode="auto">
          <a:xfrm>
            <a:off x="4857752" y="1428736"/>
            <a:ext cx="3071834" cy="2433838"/>
          </a:xfrm>
          <a:prstGeom prst="rect">
            <a:avLst/>
          </a:prstGeom>
          <a:noFill/>
          <a:ln w="9525">
            <a:noFill/>
            <a:miter lim="800000"/>
            <a:headEnd/>
            <a:tailEnd/>
          </a:ln>
          <a:effectLst/>
        </p:spPr>
      </p:pic>
    </p:spTree>
  </p:cSld>
  <p:clrMapOvr>
    <a:masterClrMapping/>
  </p:clrMapOvr>
  <p:transition>
    <p:newsfla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28596" y="142852"/>
            <a:ext cx="8258204" cy="631844"/>
          </a:xfrm>
        </p:spPr>
        <p:style>
          <a:lnRef idx="1">
            <a:schemeClr val="accent3"/>
          </a:lnRef>
          <a:fillRef idx="3">
            <a:schemeClr val="accent3"/>
          </a:fillRef>
          <a:effectRef idx="2">
            <a:schemeClr val="accent3"/>
          </a:effectRef>
          <a:fontRef idx="minor">
            <a:schemeClr val="lt1"/>
          </a:fontRef>
        </p:style>
        <p:txBody>
          <a:bodyPr>
            <a:normAutofit/>
          </a:bodyPr>
          <a:lstStyle/>
          <a:p>
            <a:pPr lvl="0" algn="ctr"/>
            <a:r>
              <a:rPr lang="es-ES" sz="3200" b="1" dirty="0" smtClean="0">
                <a:solidFill>
                  <a:srgbClr val="FFFF00"/>
                </a:solidFill>
              </a:rPr>
              <a:t>ACCIONAMIENTO POR RUEDAS DENTADAS</a:t>
            </a:r>
            <a:endParaRPr lang="es-ES" sz="3200" dirty="0">
              <a:solidFill>
                <a:srgbClr val="FFFF00"/>
              </a:solidFill>
            </a:endParaRPr>
          </a:p>
        </p:txBody>
      </p:sp>
      <p:sp>
        <p:nvSpPr>
          <p:cNvPr id="20481" name="Rectangle 1"/>
          <p:cNvSpPr>
            <a:spLocks noChangeArrowheads="1"/>
          </p:cNvSpPr>
          <p:nvPr/>
        </p:nvSpPr>
        <p:spPr bwMode="auto">
          <a:xfrm>
            <a:off x="357158" y="857232"/>
            <a:ext cx="857256" cy="338554"/>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s-ES" sz="1600" b="0" i="0" u="none" strike="noStrike" cap="none" normalizeH="0" baseline="0" dirty="0" smtClean="0">
                <a:ln>
                  <a:noFill/>
                </a:ln>
                <a:solidFill>
                  <a:schemeClr val="bg1"/>
                </a:solidFill>
                <a:effectLst/>
                <a:latin typeface="Book Antiqua" pitchFamily="18" charset="0"/>
                <a:ea typeface="Calibri" pitchFamily="34" charset="0"/>
                <a:cs typeface="Arial" pitchFamily="34" charset="0"/>
              </a:rPr>
              <a:t>PASO</a:t>
            </a:r>
            <a:endParaRPr kumimoji="0" lang="es-ES" sz="2800" b="0" i="0" u="none" strike="noStrike" cap="none" normalizeH="0" baseline="0" dirty="0" smtClean="0">
              <a:ln>
                <a:noFill/>
              </a:ln>
              <a:solidFill>
                <a:schemeClr val="bg1"/>
              </a:solidFill>
              <a:effectLst/>
              <a:latin typeface="Arial" pitchFamily="34" charset="0"/>
            </a:endParaRPr>
          </a:p>
        </p:txBody>
      </p:sp>
      <p:sp>
        <p:nvSpPr>
          <p:cNvPr id="20483"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Book Antiqua" pitchFamily="18" charset="0"/>
                <a:ea typeface="Times New Roman" pitchFamily="18" charset="0"/>
                <a:cs typeface="Arial" pitchFamily="34" charset="0"/>
              </a:rPr>
              <a:t>      </a:t>
            </a:r>
            <a:endParaRPr kumimoji="0" lang="es-ES" sz="1800" b="0" i="0" u="none" strike="noStrike" cap="none" normalizeH="0" baseline="0" dirty="0" smtClean="0">
              <a:ln>
                <a:noFill/>
              </a:ln>
              <a:solidFill>
                <a:schemeClr val="tx1"/>
              </a:solidFill>
              <a:effectLst/>
              <a:latin typeface="Arial" pitchFamily="34" charset="0"/>
            </a:endParaRPr>
          </a:p>
        </p:txBody>
      </p:sp>
      <p:pic>
        <p:nvPicPr>
          <p:cNvPr id="20482"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57158" y="1276826"/>
            <a:ext cx="785818" cy="270972"/>
          </a:xfrm>
          <a:prstGeom prst="rect">
            <a:avLst/>
          </a:prstGeom>
        </p:spPr>
        <p:style>
          <a:lnRef idx="2">
            <a:schemeClr val="dk1"/>
          </a:lnRef>
          <a:fillRef idx="1">
            <a:schemeClr val="lt1"/>
          </a:fillRef>
          <a:effectRef idx="0">
            <a:schemeClr val="dk1"/>
          </a:effectRef>
          <a:fontRef idx="minor">
            <a:schemeClr val="dk1"/>
          </a:fontRef>
        </p:style>
      </p:pic>
      <p:sp>
        <p:nvSpPr>
          <p:cNvPr id="20484" name="Rectangle 4"/>
          <p:cNvSpPr>
            <a:spLocks noChangeArrowheads="1"/>
          </p:cNvSpPr>
          <p:nvPr/>
        </p:nvSpPr>
        <p:spPr bwMode="auto">
          <a:xfrm>
            <a:off x="1214414" y="1285860"/>
            <a:ext cx="571504" cy="261610"/>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tx1"/>
                </a:solidFill>
                <a:effectLst/>
                <a:latin typeface="Book Antiqua" pitchFamily="18" charset="0"/>
                <a:ea typeface="Times New Roman" pitchFamily="18" charset="0"/>
                <a:cs typeface="Arial" pitchFamily="34" charset="0"/>
              </a:rPr>
              <a:t> </a:t>
            </a:r>
            <a:r>
              <a:rPr kumimoji="0" lang="es-ES" sz="1100" b="0" i="0" u="none" strike="noStrike" cap="none" normalizeH="0" baseline="0" dirty="0" smtClean="0">
                <a:ln>
                  <a:noFill/>
                </a:ln>
                <a:solidFill>
                  <a:schemeClr val="tx1"/>
                </a:solidFill>
                <a:effectLst/>
                <a:latin typeface="Book Antiqua" pitchFamily="18" charset="0"/>
                <a:ea typeface="Times New Roman" pitchFamily="18" charset="0"/>
                <a:cs typeface="Arial" pitchFamily="34" charset="0"/>
              </a:rPr>
              <a:t> [</a:t>
            </a:r>
            <a:r>
              <a:rPr kumimoji="0" lang="es-ES" sz="1100" b="0" i="1" u="none" strike="noStrike" cap="none" normalizeH="0" baseline="0" dirty="0" smtClean="0">
                <a:ln>
                  <a:noFill/>
                </a:ln>
                <a:solidFill>
                  <a:schemeClr val="tx1"/>
                </a:solidFill>
                <a:effectLst/>
                <a:latin typeface="Book Antiqua" pitchFamily="18" charset="0"/>
                <a:ea typeface="Times New Roman" pitchFamily="18" charset="0"/>
                <a:cs typeface="Arial" pitchFamily="34" charset="0"/>
              </a:rPr>
              <a:t>mm</a:t>
            </a:r>
            <a:r>
              <a:rPr kumimoji="0" lang="es-ES" sz="1100" b="0" i="0" u="none" strike="noStrike" cap="none" normalizeH="0" baseline="0" dirty="0" smtClean="0">
                <a:ln>
                  <a:noFill/>
                </a:ln>
                <a:solidFill>
                  <a:schemeClr val="tx1"/>
                </a:solidFill>
                <a:effectLst/>
                <a:latin typeface="Book Antiqua" pitchFamily="18" charset="0"/>
                <a:ea typeface="Times New Roman" pitchFamily="18" charset="0"/>
                <a:cs typeface="Arial" pitchFamily="34" charset="0"/>
              </a:rPr>
              <a:t>]</a:t>
            </a:r>
            <a:endParaRPr kumimoji="0" lang="es-ES" sz="1800" b="0" i="0" u="none" strike="noStrike" cap="none" normalizeH="0" baseline="0" dirty="0" smtClean="0">
              <a:ln>
                <a:noFill/>
              </a:ln>
              <a:solidFill>
                <a:schemeClr val="tx1"/>
              </a:solidFill>
              <a:effectLst/>
              <a:latin typeface="Arial" pitchFamily="34" charset="0"/>
            </a:endParaRPr>
          </a:p>
        </p:txBody>
      </p:sp>
      <p:sp>
        <p:nvSpPr>
          <p:cNvPr id="20485" name="Rectangle 5"/>
          <p:cNvSpPr>
            <a:spLocks noChangeArrowheads="1"/>
          </p:cNvSpPr>
          <p:nvPr/>
        </p:nvSpPr>
        <p:spPr bwMode="auto">
          <a:xfrm>
            <a:off x="357158" y="1661686"/>
            <a:ext cx="1245854" cy="338554"/>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s-ES" sz="1600" b="0" i="0" u="none" strike="noStrike" cap="none" normalizeH="0" baseline="0" dirty="0" smtClean="0">
                <a:ln>
                  <a:noFill/>
                </a:ln>
                <a:solidFill>
                  <a:schemeClr val="bg1"/>
                </a:solidFill>
                <a:effectLst/>
                <a:latin typeface="Book Antiqua" pitchFamily="18" charset="0"/>
                <a:ea typeface="Calibri" pitchFamily="34" charset="0"/>
                <a:cs typeface="Arial" pitchFamily="34" charset="0"/>
              </a:rPr>
              <a:t>M</a:t>
            </a:r>
            <a:r>
              <a:rPr kumimoji="0" lang="es-ES" sz="1600" b="0" i="0" u="none" strike="noStrike" cap="none" normalizeH="0" baseline="0" dirty="0" smtClean="0">
                <a:ln>
                  <a:noFill/>
                </a:ln>
                <a:solidFill>
                  <a:schemeClr val="bg1"/>
                </a:solidFill>
                <a:effectLst/>
                <a:latin typeface="Calibri"/>
                <a:ea typeface="Calibri" pitchFamily="34" charset="0"/>
                <a:cs typeface="Arial" pitchFamily="34" charset="0"/>
              </a:rPr>
              <a:t>Ó</a:t>
            </a:r>
            <a:r>
              <a:rPr kumimoji="0" lang="es-ES" sz="1600" b="0" i="0" u="none" strike="noStrike" cap="none" normalizeH="0" baseline="0" dirty="0" smtClean="0">
                <a:ln>
                  <a:noFill/>
                </a:ln>
                <a:solidFill>
                  <a:schemeClr val="bg1"/>
                </a:solidFill>
                <a:effectLst/>
                <a:latin typeface="Book Antiqua" pitchFamily="18" charset="0"/>
                <a:ea typeface="Calibri" pitchFamily="34" charset="0"/>
                <a:cs typeface="Arial" pitchFamily="34" charset="0"/>
              </a:rPr>
              <a:t>DULO</a:t>
            </a:r>
            <a:endParaRPr kumimoji="0" lang="es-ES" sz="2800" b="0" i="0" u="none" strike="noStrike" cap="none" normalizeH="0" baseline="0" dirty="0" smtClean="0">
              <a:ln>
                <a:noFill/>
              </a:ln>
              <a:solidFill>
                <a:schemeClr val="bg1"/>
              </a:solidFill>
              <a:effectLst/>
              <a:latin typeface="Arial" pitchFamily="34" charset="0"/>
            </a:endParaRPr>
          </a:p>
        </p:txBody>
      </p:sp>
      <p:pic>
        <p:nvPicPr>
          <p:cNvPr id="20500" name="Picture 20"/>
          <p:cNvPicPr>
            <a:picLocks noChangeAspect="1" noChangeArrowheads="1"/>
          </p:cNvPicPr>
          <p:nvPr/>
        </p:nvPicPr>
        <p:blipFill>
          <a:blip r:embed="rId3"/>
          <a:srcRect/>
          <a:stretch>
            <a:fillRect/>
          </a:stretch>
        </p:blipFill>
        <p:spPr bwMode="auto">
          <a:xfrm>
            <a:off x="357158" y="2071678"/>
            <a:ext cx="6939940" cy="1000132"/>
          </a:xfrm>
          <a:prstGeom prst="rect">
            <a:avLst/>
          </a:prstGeom>
          <a:noFill/>
          <a:ln w="9525">
            <a:noFill/>
            <a:miter lim="800000"/>
            <a:headEnd/>
            <a:tailEnd/>
          </a:ln>
          <a:effectLst/>
        </p:spPr>
      </p:pic>
      <p:sp>
        <p:nvSpPr>
          <p:cNvPr id="20501" name="Rectangle 21"/>
          <p:cNvSpPr>
            <a:spLocks noChangeArrowheads="1"/>
          </p:cNvSpPr>
          <p:nvPr/>
        </p:nvSpPr>
        <p:spPr bwMode="auto">
          <a:xfrm>
            <a:off x="357158" y="3161884"/>
            <a:ext cx="2428892" cy="338554"/>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s-ES" sz="1600" b="0" i="0" u="none" strike="noStrike" cap="none" normalizeH="0" baseline="0" dirty="0" smtClean="0">
                <a:ln>
                  <a:noFill/>
                </a:ln>
                <a:solidFill>
                  <a:schemeClr val="bg1"/>
                </a:solidFill>
                <a:effectLst/>
                <a:latin typeface="Book Antiqua" pitchFamily="18" charset="0"/>
                <a:ea typeface="Calibri" pitchFamily="34" charset="0"/>
                <a:cs typeface="Arial" pitchFamily="34" charset="0"/>
              </a:rPr>
              <a:t>ALTURA DE CABEZA</a:t>
            </a:r>
            <a:endParaRPr kumimoji="0" lang="es-ES" sz="2800" b="0" i="0" u="none" strike="noStrike" cap="none" normalizeH="0" baseline="0" dirty="0" smtClean="0">
              <a:ln>
                <a:noFill/>
              </a:ln>
              <a:solidFill>
                <a:schemeClr val="bg1"/>
              </a:solidFill>
              <a:effectLst/>
              <a:latin typeface="Arial" pitchFamily="34" charset="0"/>
            </a:endParaRPr>
          </a:p>
        </p:txBody>
      </p:sp>
      <p:sp>
        <p:nvSpPr>
          <p:cNvPr id="20503" name="Rectangle 2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dirty="0"/>
          </a:p>
        </p:txBody>
      </p:sp>
      <p:pic>
        <p:nvPicPr>
          <p:cNvPr id="20502" name="Picture 22"/>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57158" y="3571876"/>
            <a:ext cx="1569898" cy="352426"/>
          </a:xfrm>
          <a:prstGeom prst="rect">
            <a:avLst/>
          </a:prstGeom>
        </p:spPr>
        <p:style>
          <a:lnRef idx="2">
            <a:schemeClr val="dk1"/>
          </a:lnRef>
          <a:fillRef idx="1">
            <a:schemeClr val="lt1"/>
          </a:fillRef>
          <a:effectRef idx="0">
            <a:schemeClr val="dk1"/>
          </a:effectRef>
          <a:fontRef idx="minor">
            <a:schemeClr val="dk1"/>
          </a:fontRef>
        </p:style>
      </p:pic>
      <p:sp>
        <p:nvSpPr>
          <p:cNvPr id="20504" name="Rectangle 24"/>
          <p:cNvSpPr>
            <a:spLocks noChangeArrowheads="1"/>
          </p:cNvSpPr>
          <p:nvPr/>
        </p:nvSpPr>
        <p:spPr bwMode="auto">
          <a:xfrm>
            <a:off x="357158" y="4000504"/>
            <a:ext cx="2214578" cy="338554"/>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s-ES" sz="1600" b="0" i="0" u="none" strike="noStrike" cap="none" normalizeH="0" baseline="0" dirty="0" smtClean="0">
                <a:ln>
                  <a:noFill/>
                </a:ln>
                <a:solidFill>
                  <a:schemeClr val="bg1"/>
                </a:solidFill>
                <a:effectLst/>
                <a:latin typeface="Book Antiqua" pitchFamily="18" charset="0"/>
                <a:ea typeface="Calibri" pitchFamily="34" charset="0"/>
                <a:cs typeface="Arial" pitchFamily="34" charset="0"/>
              </a:rPr>
              <a:t>ALTURA DE PIE</a:t>
            </a:r>
            <a:endParaRPr kumimoji="0" lang="es-ES" sz="2800" b="0" i="0" u="none" strike="noStrike" cap="none" normalizeH="0" baseline="0" dirty="0" smtClean="0">
              <a:ln>
                <a:noFill/>
              </a:ln>
              <a:solidFill>
                <a:schemeClr val="bg1"/>
              </a:solidFill>
              <a:effectLst/>
              <a:latin typeface="Arial" pitchFamily="34" charset="0"/>
            </a:endParaRPr>
          </a:p>
        </p:txBody>
      </p:sp>
      <p:sp>
        <p:nvSpPr>
          <p:cNvPr id="20506"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dirty="0"/>
          </a:p>
        </p:txBody>
      </p:sp>
      <p:pic>
        <p:nvPicPr>
          <p:cNvPr id="20505" name="Picture 25"/>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428596" y="4429132"/>
            <a:ext cx="2012162" cy="371476"/>
          </a:xfrm>
          <a:prstGeom prst="rect">
            <a:avLst/>
          </a:prstGeom>
        </p:spPr>
        <p:style>
          <a:lnRef idx="2">
            <a:schemeClr val="dk1"/>
          </a:lnRef>
          <a:fillRef idx="1">
            <a:schemeClr val="lt1"/>
          </a:fillRef>
          <a:effectRef idx="0">
            <a:schemeClr val="dk1"/>
          </a:effectRef>
          <a:fontRef idx="minor">
            <a:schemeClr val="dk1"/>
          </a:fontRef>
        </p:style>
      </p:pic>
      <p:sp>
        <p:nvSpPr>
          <p:cNvPr id="31" name="30 Rectángulo"/>
          <p:cNvSpPr/>
          <p:nvPr/>
        </p:nvSpPr>
        <p:spPr>
          <a:xfrm>
            <a:off x="357158" y="4857760"/>
            <a:ext cx="2085764"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es-ES" dirty="0"/>
              <a:t>ALTURA DE DIENTE</a:t>
            </a:r>
          </a:p>
        </p:txBody>
      </p:sp>
      <p:sp>
        <p:nvSpPr>
          <p:cNvPr id="20508" name="Rectangle 2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dirty="0"/>
          </a:p>
        </p:txBody>
      </p:sp>
      <p:pic>
        <p:nvPicPr>
          <p:cNvPr id="20507" name="Picture 27"/>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428596" y="5390362"/>
            <a:ext cx="1214446" cy="324654"/>
          </a:xfrm>
          <a:prstGeom prst="rect">
            <a:avLst/>
          </a:prstGeom>
        </p:spPr>
        <p:style>
          <a:lnRef idx="2">
            <a:schemeClr val="dk1"/>
          </a:lnRef>
          <a:fillRef idx="1">
            <a:schemeClr val="lt1"/>
          </a:fillRef>
          <a:effectRef idx="0">
            <a:schemeClr val="dk1"/>
          </a:effectRef>
          <a:fontRef idx="minor">
            <a:schemeClr val="dk1"/>
          </a:fontRef>
        </p:style>
      </p:pic>
      <p:sp>
        <p:nvSpPr>
          <p:cNvPr id="20510" name="Rectangle 3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dirty="0"/>
          </a:p>
        </p:txBody>
      </p:sp>
      <p:pic>
        <p:nvPicPr>
          <p:cNvPr id="20509" name="Picture 29"/>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2000232" y="5367195"/>
            <a:ext cx="1928827" cy="347821"/>
          </a:xfrm>
          <a:prstGeom prst="rect">
            <a:avLst/>
          </a:prstGeom>
        </p:spPr>
        <p:style>
          <a:lnRef idx="2">
            <a:schemeClr val="dk1"/>
          </a:lnRef>
          <a:fillRef idx="1">
            <a:schemeClr val="lt1"/>
          </a:fillRef>
          <a:effectRef idx="0">
            <a:schemeClr val="dk1"/>
          </a:effectRef>
          <a:fontRef idx="minor">
            <a:schemeClr val="dk1"/>
          </a:fontRef>
        </p:style>
      </p:pic>
      <p:sp>
        <p:nvSpPr>
          <p:cNvPr id="20511" name="Rectangle 31"/>
          <p:cNvSpPr>
            <a:spLocks noChangeArrowheads="1"/>
          </p:cNvSpPr>
          <p:nvPr/>
        </p:nvSpPr>
        <p:spPr bwMode="auto">
          <a:xfrm>
            <a:off x="357158" y="5786454"/>
            <a:ext cx="3357586" cy="338554"/>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s-ES" sz="1600" b="0" i="0" u="none" strike="noStrike" cap="none" normalizeH="0" baseline="0" dirty="0" smtClean="0">
                <a:ln>
                  <a:noFill/>
                </a:ln>
                <a:solidFill>
                  <a:schemeClr val="bg1"/>
                </a:solidFill>
                <a:effectLst/>
                <a:latin typeface="Book Antiqua" pitchFamily="18" charset="0"/>
                <a:ea typeface="Calibri" pitchFamily="34" charset="0"/>
                <a:cs typeface="Arial" pitchFamily="34" charset="0"/>
              </a:rPr>
              <a:t>DISTANCIA ENTRE RUEDAS</a:t>
            </a:r>
            <a:endParaRPr kumimoji="0" lang="es-ES" sz="2800" b="0" i="0" u="none" strike="noStrike" cap="none" normalizeH="0" baseline="0" dirty="0" smtClean="0">
              <a:ln>
                <a:noFill/>
              </a:ln>
              <a:solidFill>
                <a:schemeClr val="bg1"/>
              </a:solidFill>
              <a:effectLst/>
              <a:latin typeface="Arial" pitchFamily="34" charset="0"/>
            </a:endParaRPr>
          </a:p>
        </p:txBody>
      </p:sp>
      <p:sp>
        <p:nvSpPr>
          <p:cNvPr id="20513" name="Rectangle 3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Book Antiqua" pitchFamily="18" charset="0"/>
                <a:ea typeface="Times New Roman" pitchFamily="18" charset="0"/>
                <a:cs typeface="Arial" pitchFamily="34" charset="0"/>
              </a:rPr>
              <a:t>       </a:t>
            </a:r>
            <a:endParaRPr kumimoji="0" lang="es-ES" sz="1800" b="0" i="0" u="none" strike="noStrike" cap="none" normalizeH="0" baseline="0" dirty="0" smtClean="0">
              <a:ln>
                <a:noFill/>
              </a:ln>
              <a:solidFill>
                <a:schemeClr val="tx1"/>
              </a:solidFill>
              <a:effectLst/>
              <a:latin typeface="Arial" pitchFamily="34" charset="0"/>
            </a:endParaRPr>
          </a:p>
        </p:txBody>
      </p:sp>
      <p:pic>
        <p:nvPicPr>
          <p:cNvPr id="20512" name="Picture 32"/>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428596" y="6207936"/>
            <a:ext cx="1643074" cy="392909"/>
          </a:xfrm>
          <a:prstGeom prst="rect">
            <a:avLst/>
          </a:prstGeom>
        </p:spPr>
        <p:style>
          <a:lnRef idx="2">
            <a:schemeClr val="dk1"/>
          </a:lnRef>
          <a:fillRef idx="1">
            <a:schemeClr val="lt1"/>
          </a:fillRef>
          <a:effectRef idx="0">
            <a:schemeClr val="dk1"/>
          </a:effectRef>
          <a:fontRef idx="minor">
            <a:schemeClr val="dk1"/>
          </a:fontRef>
        </p:style>
      </p:pic>
      <p:sp>
        <p:nvSpPr>
          <p:cNvPr id="20514" name="Rectangle 34"/>
          <p:cNvSpPr>
            <a:spLocks noChangeArrowheads="1"/>
          </p:cNvSpPr>
          <p:nvPr/>
        </p:nvSpPr>
        <p:spPr bwMode="auto">
          <a:xfrm>
            <a:off x="2143108" y="6215082"/>
            <a:ext cx="1285884" cy="400110"/>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smtClean="0">
                <a:ln>
                  <a:noFill/>
                </a:ln>
                <a:solidFill>
                  <a:schemeClr val="tx1"/>
                </a:solidFill>
                <a:effectLst/>
                <a:latin typeface="Book Antiqua" pitchFamily="18" charset="0"/>
                <a:ea typeface="Times New Roman" pitchFamily="18" charset="0"/>
                <a:cs typeface="Arial" pitchFamily="34" charset="0"/>
              </a:rPr>
              <a:t>      [</a:t>
            </a:r>
            <a:r>
              <a:rPr kumimoji="0" lang="es-ES" sz="1400" b="0" i="1" u="none" strike="noStrike" cap="none" normalizeH="0" baseline="0" dirty="0" smtClean="0">
                <a:ln>
                  <a:noFill/>
                </a:ln>
                <a:solidFill>
                  <a:schemeClr val="tx1"/>
                </a:solidFill>
                <a:effectLst/>
                <a:latin typeface="Book Antiqua" pitchFamily="18" charset="0"/>
                <a:ea typeface="Times New Roman" pitchFamily="18" charset="0"/>
                <a:cs typeface="Arial" pitchFamily="34" charset="0"/>
              </a:rPr>
              <a:t>mm</a:t>
            </a:r>
            <a:r>
              <a:rPr kumimoji="0" lang="es-ES" sz="2000" b="0" i="0" u="none" strike="noStrike" cap="none" normalizeH="0" baseline="0" dirty="0" smtClean="0">
                <a:ln>
                  <a:noFill/>
                </a:ln>
                <a:solidFill>
                  <a:schemeClr val="tx1"/>
                </a:solidFill>
                <a:effectLst/>
                <a:latin typeface="Book Antiqua" pitchFamily="18" charset="0"/>
                <a:ea typeface="Times New Roman" pitchFamily="18" charset="0"/>
                <a:cs typeface="Arial" pitchFamily="34" charset="0"/>
              </a:rPr>
              <a:t>]</a:t>
            </a:r>
            <a:endParaRPr kumimoji="0" lang="es-ES" sz="2400" b="0" i="0" u="none" strike="noStrike" cap="none" normalizeH="0" baseline="0" dirty="0" smtClean="0">
              <a:ln>
                <a:noFill/>
              </a:ln>
              <a:solidFill>
                <a:schemeClr val="tx1"/>
              </a:solidFill>
              <a:effectLst/>
              <a:latin typeface="Arial" pitchFamily="34" charset="0"/>
            </a:endParaRPr>
          </a:p>
        </p:txBody>
      </p:sp>
      <p:pic>
        <p:nvPicPr>
          <p:cNvPr id="2051" name="Picture 3"/>
          <p:cNvPicPr>
            <a:picLocks noChangeAspect="1" noChangeArrowheads="1"/>
          </p:cNvPicPr>
          <p:nvPr/>
        </p:nvPicPr>
        <p:blipFill>
          <a:blip r:embed="rId9"/>
          <a:srcRect/>
          <a:stretch>
            <a:fillRect/>
          </a:stretch>
        </p:blipFill>
        <p:spPr bwMode="auto">
          <a:xfrm>
            <a:off x="4143372" y="3214686"/>
            <a:ext cx="4493130" cy="3500462"/>
          </a:xfrm>
          <a:prstGeom prst="rect">
            <a:avLst/>
          </a:prstGeom>
          <a:noFill/>
          <a:ln w="9525">
            <a:noFill/>
            <a:miter lim="800000"/>
            <a:headEnd/>
            <a:tailEnd/>
          </a:ln>
          <a:effectLst/>
        </p:spPr>
      </p:pic>
    </p:spTree>
  </p:cSld>
  <p:clrMapOvr>
    <a:masterClrMapping/>
  </p:clrMapOvr>
  <p:transition>
    <p:newsfla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158" y="142852"/>
            <a:ext cx="8429684" cy="1143000"/>
          </a:xfrm>
        </p:spPr>
        <p:style>
          <a:lnRef idx="1">
            <a:schemeClr val="accent3"/>
          </a:lnRef>
          <a:fillRef idx="3">
            <a:schemeClr val="accent3"/>
          </a:fillRef>
          <a:effectRef idx="2">
            <a:schemeClr val="accent3"/>
          </a:effectRef>
          <a:fontRef idx="minor">
            <a:schemeClr val="lt1"/>
          </a:fontRef>
        </p:style>
        <p:txBody>
          <a:bodyPr>
            <a:normAutofit fontScale="90000"/>
          </a:bodyPr>
          <a:lstStyle/>
          <a:p>
            <a:pPr algn="ctr"/>
            <a:r>
              <a:rPr lang="es-ES" dirty="0" smtClean="0">
                <a:solidFill>
                  <a:srgbClr val="FFFF00"/>
                </a:solidFill>
              </a:rPr>
              <a:t>RELACIÓN DE TRANSMISIÓN  EN  ENGRANAJE SENCILLO</a:t>
            </a:r>
            <a:endParaRPr lang="es-ES" dirty="0">
              <a:solidFill>
                <a:srgbClr val="FFFF00"/>
              </a:solidFill>
            </a:endParaRPr>
          </a:p>
        </p:txBody>
      </p:sp>
      <p:sp>
        <p:nvSpPr>
          <p:cNvPr id="4" name="3 Rectángulo"/>
          <p:cNvSpPr/>
          <p:nvPr/>
        </p:nvSpPr>
        <p:spPr>
          <a:xfrm>
            <a:off x="785786" y="1357298"/>
            <a:ext cx="1649811"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es-ES" b="1" dirty="0" smtClean="0"/>
              <a:t>Multiplicación</a:t>
            </a:r>
            <a:endParaRPr lang="es-ES" dirty="0"/>
          </a:p>
        </p:txBody>
      </p:sp>
      <p:pic>
        <p:nvPicPr>
          <p:cNvPr id="5" name="4 Imagen"/>
          <p:cNvPicPr/>
          <p:nvPr/>
        </p:nvPicPr>
        <p:blipFill>
          <a:blip r:embed="rId2"/>
          <a:srcRect/>
          <a:stretch>
            <a:fillRect/>
          </a:stretch>
        </p:blipFill>
        <p:spPr bwMode="auto">
          <a:xfrm>
            <a:off x="500034" y="1714488"/>
            <a:ext cx="2214578" cy="2000264"/>
          </a:xfrm>
          <a:prstGeom prst="rect">
            <a:avLst/>
          </a:prstGeom>
          <a:noFill/>
          <a:ln w="9525">
            <a:noFill/>
            <a:miter lim="800000"/>
            <a:headEnd/>
            <a:tailEnd/>
          </a:ln>
        </p:spPr>
      </p:pic>
      <p:sp>
        <p:nvSpPr>
          <p:cNvPr id="6" name="5 Rectángulo"/>
          <p:cNvSpPr/>
          <p:nvPr/>
        </p:nvSpPr>
        <p:spPr>
          <a:xfrm>
            <a:off x="6786578" y="1357298"/>
            <a:ext cx="1245854"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es-ES" b="1" dirty="0" smtClean="0"/>
              <a:t>Reducción</a:t>
            </a:r>
            <a:endParaRPr lang="es-ES" dirty="0"/>
          </a:p>
        </p:txBody>
      </p:sp>
      <p:pic>
        <p:nvPicPr>
          <p:cNvPr id="7" name="6 Imagen"/>
          <p:cNvPicPr/>
          <p:nvPr/>
        </p:nvPicPr>
        <p:blipFill>
          <a:blip r:embed="rId3"/>
          <a:srcRect/>
          <a:stretch>
            <a:fillRect/>
          </a:stretch>
        </p:blipFill>
        <p:spPr bwMode="auto">
          <a:xfrm>
            <a:off x="6429388" y="1714488"/>
            <a:ext cx="2143140" cy="1928826"/>
          </a:xfrm>
          <a:prstGeom prst="rect">
            <a:avLst/>
          </a:prstGeom>
          <a:noFill/>
          <a:ln w="9525">
            <a:noFill/>
            <a:miter lim="800000"/>
            <a:headEnd/>
            <a:tailEnd/>
          </a:ln>
        </p:spPr>
      </p:pic>
      <p:sp>
        <p:nvSpPr>
          <p:cNvPr id="3073" name="Rectangle 1"/>
          <p:cNvSpPr>
            <a:spLocks noChangeArrowheads="1"/>
          </p:cNvSpPr>
          <p:nvPr/>
        </p:nvSpPr>
        <p:spPr bwMode="auto">
          <a:xfrm>
            <a:off x="285720" y="3742141"/>
            <a:ext cx="8643998" cy="615553"/>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Book Antiqua" pitchFamily="18" charset="0"/>
                <a:ea typeface="Calibri" pitchFamily="34" charset="0"/>
                <a:cs typeface="Arial" pitchFamily="34" charset="0"/>
              </a:rPr>
              <a:t>OBSERVACI</a:t>
            </a:r>
            <a:r>
              <a:rPr kumimoji="0" lang="es-ES" sz="1600" b="0" i="0" u="none" strike="noStrike" cap="none" normalizeH="0" baseline="0" dirty="0" smtClean="0">
                <a:ln>
                  <a:noFill/>
                </a:ln>
                <a:solidFill>
                  <a:schemeClr val="tx1"/>
                </a:solidFill>
                <a:effectLst/>
                <a:latin typeface="Calibri"/>
                <a:ea typeface="Calibri" pitchFamily="34" charset="0"/>
                <a:cs typeface="Arial" pitchFamily="34" charset="0"/>
              </a:rPr>
              <a:t>Ó</a:t>
            </a:r>
            <a:r>
              <a:rPr kumimoji="0" lang="es-ES" sz="1600" b="0" i="0" u="none" strike="noStrike" cap="none" normalizeH="0" baseline="0" dirty="0" smtClean="0">
                <a:ln>
                  <a:noFill/>
                </a:ln>
                <a:solidFill>
                  <a:schemeClr val="tx1"/>
                </a:solidFill>
                <a:effectLst/>
                <a:latin typeface="Book Antiqua" pitchFamily="18" charset="0"/>
                <a:ea typeface="Calibri" pitchFamily="34" charset="0"/>
                <a:cs typeface="Arial" pitchFamily="34" charset="0"/>
              </a:rPr>
              <a:t>N: En la transmisi</a:t>
            </a:r>
            <a:r>
              <a:rPr kumimoji="0" lang="es-ES" sz="1600" b="0" i="0" u="none" strike="noStrike" cap="none" normalizeH="0" baseline="0" dirty="0" smtClean="0">
                <a:ln>
                  <a:noFill/>
                </a:ln>
                <a:solidFill>
                  <a:schemeClr val="tx1"/>
                </a:solidFill>
                <a:effectLst/>
                <a:latin typeface="Calibri"/>
                <a:ea typeface="Calibri" pitchFamily="34" charset="0"/>
                <a:cs typeface="Arial" pitchFamily="34" charset="0"/>
              </a:rPr>
              <a:t>ó</a:t>
            </a:r>
            <a:r>
              <a:rPr kumimoji="0" lang="es-ES" sz="1600" b="0" i="0" u="none" strike="noStrike" cap="none" normalizeH="0" baseline="0" dirty="0" smtClean="0">
                <a:ln>
                  <a:noFill/>
                </a:ln>
                <a:solidFill>
                  <a:schemeClr val="tx1"/>
                </a:solidFill>
                <a:effectLst/>
                <a:latin typeface="Book Antiqua" pitchFamily="18" charset="0"/>
                <a:ea typeface="Calibri" pitchFamily="34" charset="0"/>
                <a:cs typeface="Arial" pitchFamily="34" charset="0"/>
              </a:rPr>
              <a:t>n por ruedas dentadas, las motrices tienen siempre n</a:t>
            </a:r>
            <a:r>
              <a:rPr kumimoji="0" lang="es-ES" sz="1600" b="0" i="0" u="none" strike="noStrike" cap="none" normalizeH="0" baseline="0" dirty="0" smtClean="0">
                <a:ln>
                  <a:noFill/>
                </a:ln>
                <a:solidFill>
                  <a:schemeClr val="tx1"/>
                </a:solidFill>
                <a:effectLst/>
                <a:latin typeface="Calibri"/>
                <a:ea typeface="Calibri" pitchFamily="34" charset="0"/>
                <a:cs typeface="Arial" pitchFamily="34" charset="0"/>
              </a:rPr>
              <a:t>ú</a:t>
            </a:r>
            <a:r>
              <a:rPr kumimoji="0" lang="es-ES" sz="1600" b="0" i="0" u="none" strike="noStrike" cap="none" normalizeH="0" baseline="0" dirty="0" smtClean="0">
                <a:ln>
                  <a:noFill/>
                </a:ln>
                <a:solidFill>
                  <a:schemeClr val="tx1"/>
                </a:solidFill>
                <a:effectLst/>
                <a:latin typeface="Book Antiqua" pitchFamily="18" charset="0"/>
                <a:ea typeface="Calibri" pitchFamily="34" charset="0"/>
                <a:cs typeface="Arial" pitchFamily="34" charset="0"/>
              </a:rPr>
              <a:t>meros impares (</a:t>
            </a:r>
            <a:r>
              <a:rPr kumimoji="0" lang="es-ES" b="1" i="1" u="none" strike="noStrike" cap="none" normalizeH="0" baseline="0" dirty="0" smtClean="0">
                <a:ln>
                  <a:noFill/>
                </a:ln>
                <a:solidFill>
                  <a:schemeClr val="tx1"/>
                </a:solidFill>
                <a:effectLst/>
                <a:latin typeface="Book Antiqua" pitchFamily="18" charset="0"/>
                <a:ea typeface="Calibri" pitchFamily="34" charset="0"/>
                <a:cs typeface="Arial" pitchFamily="34" charset="0"/>
              </a:rPr>
              <a:t>n</a:t>
            </a:r>
            <a:r>
              <a:rPr kumimoji="0" lang="es-ES" b="1" i="1" u="none" strike="noStrike" cap="none" normalizeH="0" baseline="-30000" dirty="0" smtClean="0">
                <a:ln>
                  <a:noFill/>
                </a:ln>
                <a:solidFill>
                  <a:schemeClr val="tx1"/>
                </a:solidFill>
                <a:effectLst/>
                <a:latin typeface="Book Antiqua" pitchFamily="18" charset="0"/>
                <a:ea typeface="Calibri" pitchFamily="34" charset="0"/>
                <a:cs typeface="Arial" pitchFamily="34" charset="0"/>
              </a:rPr>
              <a:t>1, </a:t>
            </a:r>
            <a:r>
              <a:rPr kumimoji="0" lang="es-ES" sz="1600" b="1" i="1" u="none" strike="noStrike" cap="none" normalizeH="0" baseline="0" dirty="0" smtClean="0">
                <a:ln>
                  <a:noFill/>
                </a:ln>
                <a:solidFill>
                  <a:schemeClr val="tx1"/>
                </a:solidFill>
                <a:effectLst/>
                <a:latin typeface="Book Antiqua" pitchFamily="18" charset="0"/>
                <a:ea typeface="Calibri" pitchFamily="34" charset="0"/>
                <a:cs typeface="Arial" pitchFamily="34" charset="0"/>
              </a:rPr>
              <a:t>d</a:t>
            </a:r>
            <a:r>
              <a:rPr kumimoji="0" lang="es-ES" sz="1600" b="1" i="1" u="none" strike="noStrike" cap="none" normalizeH="0" baseline="-30000" dirty="0" smtClean="0">
                <a:ln>
                  <a:noFill/>
                </a:ln>
                <a:solidFill>
                  <a:schemeClr val="tx1"/>
                </a:solidFill>
                <a:effectLst/>
                <a:latin typeface="Book Antiqua" pitchFamily="18" charset="0"/>
                <a:ea typeface="Calibri" pitchFamily="34" charset="0"/>
                <a:cs typeface="Arial" pitchFamily="34" charset="0"/>
              </a:rPr>
              <a:t>o1, </a:t>
            </a:r>
            <a:r>
              <a:rPr kumimoji="0" lang="es-ES" b="1" i="1" u="none" strike="noStrike" cap="none" normalizeH="0" baseline="0" dirty="0" smtClean="0">
                <a:ln>
                  <a:noFill/>
                </a:ln>
                <a:solidFill>
                  <a:schemeClr val="tx1"/>
                </a:solidFill>
                <a:effectLst/>
                <a:latin typeface="Book Antiqua" pitchFamily="18" charset="0"/>
                <a:ea typeface="Calibri" pitchFamily="34" charset="0"/>
                <a:cs typeface="Arial" pitchFamily="34" charset="0"/>
              </a:rPr>
              <a:t>z</a:t>
            </a:r>
            <a:r>
              <a:rPr kumimoji="0" lang="es-ES" sz="1600" b="1" i="1" u="none" strike="noStrike" cap="none" normalizeH="0" baseline="-30000" dirty="0" smtClean="0">
                <a:ln>
                  <a:noFill/>
                </a:ln>
                <a:solidFill>
                  <a:schemeClr val="tx1"/>
                </a:solidFill>
                <a:effectLst/>
                <a:latin typeface="Book Antiqua" pitchFamily="18" charset="0"/>
                <a:ea typeface="Calibri" pitchFamily="34" charset="0"/>
                <a:cs typeface="Arial" pitchFamily="34" charset="0"/>
              </a:rPr>
              <a:t>1,</a:t>
            </a:r>
            <a:r>
              <a:rPr kumimoji="0" lang="es-ES" b="1" i="1" u="none" strike="noStrike" cap="none" normalizeH="0" baseline="0" dirty="0" smtClean="0">
                <a:ln>
                  <a:noFill/>
                </a:ln>
                <a:solidFill>
                  <a:schemeClr val="tx1"/>
                </a:solidFill>
                <a:effectLst/>
                <a:latin typeface="Book Antiqua" pitchFamily="18" charset="0"/>
                <a:ea typeface="Calibri" pitchFamily="34" charset="0"/>
                <a:cs typeface="Arial" pitchFamily="34" charset="0"/>
              </a:rPr>
              <a:t> v</a:t>
            </a:r>
            <a:r>
              <a:rPr kumimoji="0" lang="es-ES" b="1" i="1" u="none" strike="noStrike" cap="none" normalizeH="0" baseline="-30000" dirty="0" smtClean="0">
                <a:ln>
                  <a:noFill/>
                </a:ln>
                <a:solidFill>
                  <a:schemeClr val="tx1"/>
                </a:solidFill>
                <a:effectLst/>
                <a:latin typeface="Book Antiqua" pitchFamily="18" charset="0"/>
                <a:ea typeface="Calibri" pitchFamily="34" charset="0"/>
                <a:cs typeface="Arial" pitchFamily="34" charset="0"/>
              </a:rPr>
              <a:t>t1</a:t>
            </a:r>
            <a:r>
              <a:rPr kumimoji="0" lang="es-ES" b="1" i="1" u="none" strike="noStrike" cap="none" normalizeH="0" baseline="0" dirty="0" smtClean="0">
                <a:ln>
                  <a:noFill/>
                </a:ln>
                <a:solidFill>
                  <a:schemeClr val="tx1"/>
                </a:solidFill>
                <a:effectLst/>
                <a:latin typeface="Book Antiqua" pitchFamily="18" charset="0"/>
                <a:ea typeface="Calibri" pitchFamily="34" charset="0"/>
                <a:cs typeface="Arial" pitchFamily="34" charset="0"/>
              </a:rPr>
              <a:t>) </a:t>
            </a:r>
            <a:r>
              <a:rPr kumimoji="0" lang="es-ES" sz="1600" b="1" i="1" u="none" strike="noStrike" cap="none" normalizeH="0" baseline="0" dirty="0" smtClean="0">
                <a:ln>
                  <a:noFill/>
                </a:ln>
                <a:solidFill>
                  <a:schemeClr val="tx1"/>
                </a:solidFill>
                <a:effectLst/>
                <a:latin typeface="Book Antiqua" pitchFamily="18" charset="0"/>
                <a:ea typeface="Calibri" pitchFamily="34" charset="0"/>
                <a:cs typeface="Arial" pitchFamily="34" charset="0"/>
              </a:rPr>
              <a:t>y</a:t>
            </a:r>
            <a:r>
              <a:rPr kumimoji="0" lang="es-ES" sz="1600" b="0" i="0" u="none" strike="noStrike" cap="none" normalizeH="0" baseline="0" dirty="0" smtClean="0">
                <a:ln>
                  <a:noFill/>
                </a:ln>
                <a:solidFill>
                  <a:schemeClr val="tx1"/>
                </a:solidFill>
                <a:effectLst/>
                <a:latin typeface="Book Antiqua" pitchFamily="18" charset="0"/>
                <a:ea typeface="Calibri" pitchFamily="34" charset="0"/>
                <a:cs typeface="Arial" pitchFamily="34" charset="0"/>
              </a:rPr>
              <a:t> las arrastradas n</a:t>
            </a:r>
            <a:r>
              <a:rPr kumimoji="0" lang="es-ES" sz="1600" b="0" i="0" u="none" strike="noStrike" cap="none" normalizeH="0" baseline="0" dirty="0" smtClean="0">
                <a:ln>
                  <a:noFill/>
                </a:ln>
                <a:solidFill>
                  <a:schemeClr val="tx1"/>
                </a:solidFill>
                <a:effectLst/>
                <a:latin typeface="Calibri"/>
                <a:ea typeface="Calibri" pitchFamily="34" charset="0"/>
                <a:cs typeface="Arial" pitchFamily="34" charset="0"/>
              </a:rPr>
              <a:t>ú</a:t>
            </a:r>
            <a:r>
              <a:rPr kumimoji="0" lang="es-ES" sz="1600" b="0" i="0" u="none" strike="noStrike" cap="none" normalizeH="0" baseline="0" dirty="0" smtClean="0">
                <a:ln>
                  <a:noFill/>
                </a:ln>
                <a:solidFill>
                  <a:schemeClr val="tx1"/>
                </a:solidFill>
                <a:effectLst/>
                <a:latin typeface="Book Antiqua" pitchFamily="18" charset="0"/>
                <a:ea typeface="Calibri" pitchFamily="34" charset="0"/>
                <a:cs typeface="Arial" pitchFamily="34" charset="0"/>
              </a:rPr>
              <a:t>meros pares (</a:t>
            </a:r>
            <a:r>
              <a:rPr kumimoji="0" lang="es-ES" b="1" i="1" u="none" strike="noStrike" cap="none" normalizeH="0" baseline="0" dirty="0" smtClean="0">
                <a:ln>
                  <a:noFill/>
                </a:ln>
                <a:solidFill>
                  <a:schemeClr val="tx1"/>
                </a:solidFill>
                <a:effectLst/>
                <a:latin typeface="Book Antiqua" pitchFamily="18" charset="0"/>
                <a:ea typeface="Calibri" pitchFamily="34" charset="0"/>
                <a:cs typeface="Arial" pitchFamily="34" charset="0"/>
              </a:rPr>
              <a:t>n</a:t>
            </a:r>
            <a:r>
              <a:rPr kumimoji="0" lang="es-ES" b="1" i="1" u="none" strike="noStrike" cap="none" normalizeH="0" baseline="-30000" dirty="0" smtClean="0">
                <a:ln>
                  <a:noFill/>
                </a:ln>
                <a:solidFill>
                  <a:schemeClr val="tx1"/>
                </a:solidFill>
                <a:effectLst/>
                <a:latin typeface="Book Antiqua" pitchFamily="18" charset="0"/>
                <a:ea typeface="Calibri" pitchFamily="34" charset="0"/>
                <a:cs typeface="Arial" pitchFamily="34" charset="0"/>
              </a:rPr>
              <a:t>2, </a:t>
            </a:r>
            <a:r>
              <a:rPr kumimoji="0" lang="es-ES" sz="1600" b="1" i="1" u="none" strike="noStrike" cap="none" normalizeH="0" baseline="0" dirty="0" smtClean="0">
                <a:ln>
                  <a:noFill/>
                </a:ln>
                <a:solidFill>
                  <a:schemeClr val="tx1"/>
                </a:solidFill>
                <a:effectLst/>
                <a:latin typeface="Book Antiqua" pitchFamily="18" charset="0"/>
                <a:ea typeface="Calibri" pitchFamily="34" charset="0"/>
                <a:cs typeface="Arial" pitchFamily="34" charset="0"/>
              </a:rPr>
              <a:t>d</a:t>
            </a:r>
            <a:r>
              <a:rPr kumimoji="0" lang="es-ES" sz="1600" b="1" i="1" u="none" strike="noStrike" cap="none" normalizeH="0" baseline="-30000" dirty="0" smtClean="0">
                <a:ln>
                  <a:noFill/>
                </a:ln>
                <a:solidFill>
                  <a:schemeClr val="tx1"/>
                </a:solidFill>
                <a:effectLst/>
                <a:latin typeface="Book Antiqua" pitchFamily="18" charset="0"/>
                <a:ea typeface="Calibri" pitchFamily="34" charset="0"/>
                <a:cs typeface="Arial" pitchFamily="34" charset="0"/>
              </a:rPr>
              <a:t>o2, </a:t>
            </a:r>
            <a:r>
              <a:rPr kumimoji="0" lang="es-ES" b="1" i="1" u="none" strike="noStrike" cap="none" normalizeH="0" baseline="0" dirty="0" smtClean="0">
                <a:ln>
                  <a:noFill/>
                </a:ln>
                <a:solidFill>
                  <a:schemeClr val="tx1"/>
                </a:solidFill>
                <a:effectLst/>
                <a:latin typeface="Book Antiqua" pitchFamily="18" charset="0"/>
                <a:ea typeface="Calibri" pitchFamily="34" charset="0"/>
                <a:cs typeface="Arial" pitchFamily="34" charset="0"/>
              </a:rPr>
              <a:t>z</a:t>
            </a:r>
            <a:r>
              <a:rPr kumimoji="0" lang="es-ES" sz="1600" b="1" i="1" u="none" strike="noStrike" cap="none" normalizeH="0" baseline="-30000" dirty="0" smtClean="0">
                <a:ln>
                  <a:noFill/>
                </a:ln>
                <a:solidFill>
                  <a:schemeClr val="tx1"/>
                </a:solidFill>
                <a:effectLst/>
                <a:latin typeface="Book Antiqua" pitchFamily="18" charset="0"/>
                <a:ea typeface="Calibri" pitchFamily="34" charset="0"/>
                <a:cs typeface="Arial" pitchFamily="34" charset="0"/>
              </a:rPr>
              <a:t>2,</a:t>
            </a:r>
            <a:r>
              <a:rPr kumimoji="0" lang="es-ES" b="1" i="1" u="none" strike="noStrike" cap="none" normalizeH="0" baseline="0" dirty="0" smtClean="0">
                <a:ln>
                  <a:noFill/>
                </a:ln>
                <a:solidFill>
                  <a:schemeClr val="tx1"/>
                </a:solidFill>
                <a:effectLst/>
                <a:latin typeface="Book Antiqua" pitchFamily="18" charset="0"/>
                <a:ea typeface="Calibri" pitchFamily="34" charset="0"/>
                <a:cs typeface="Arial" pitchFamily="34" charset="0"/>
              </a:rPr>
              <a:t> v</a:t>
            </a:r>
            <a:r>
              <a:rPr kumimoji="0" lang="es-ES" b="1" i="1" u="none" strike="noStrike" cap="none" normalizeH="0" baseline="-30000" dirty="0" smtClean="0">
                <a:ln>
                  <a:noFill/>
                </a:ln>
                <a:solidFill>
                  <a:schemeClr val="tx1"/>
                </a:solidFill>
                <a:effectLst/>
                <a:latin typeface="Book Antiqua" pitchFamily="18" charset="0"/>
                <a:ea typeface="Calibri" pitchFamily="34" charset="0"/>
                <a:cs typeface="Arial" pitchFamily="34" charset="0"/>
              </a:rPr>
              <a:t>t2</a:t>
            </a:r>
            <a:r>
              <a:rPr kumimoji="0" lang="es-ES" b="1" i="1" u="none" strike="noStrike" cap="none" normalizeH="0" baseline="0" dirty="0" smtClean="0">
                <a:ln>
                  <a:noFill/>
                </a:ln>
                <a:solidFill>
                  <a:schemeClr val="tx1"/>
                </a:solidFill>
                <a:effectLst/>
                <a:latin typeface="Book Antiqua" pitchFamily="18" charset="0"/>
                <a:ea typeface="Calibri" pitchFamily="34" charset="0"/>
                <a:cs typeface="Arial" pitchFamily="34" charset="0"/>
              </a:rPr>
              <a:t>).</a:t>
            </a:r>
            <a:endParaRPr kumimoji="0" lang="es-ES" sz="2800" b="0" i="0" u="none" strike="noStrike" cap="none" normalizeH="0" baseline="0" dirty="0" smtClean="0">
              <a:ln>
                <a:noFill/>
              </a:ln>
              <a:solidFill>
                <a:schemeClr val="tx1"/>
              </a:solidFill>
              <a:effectLst/>
              <a:latin typeface="Arial" pitchFamily="34" charset="0"/>
            </a:endParaRPr>
          </a:p>
        </p:txBody>
      </p:sp>
      <p:pic>
        <p:nvPicPr>
          <p:cNvPr id="9" name="Picture 2"/>
          <p:cNvPicPr>
            <a:picLocks noChangeAspect="1" noChangeArrowheads="1"/>
          </p:cNvPicPr>
          <p:nvPr/>
        </p:nvPicPr>
        <p:blipFill>
          <a:blip r:embed="rId4"/>
          <a:srcRect/>
          <a:stretch>
            <a:fillRect/>
          </a:stretch>
        </p:blipFill>
        <p:spPr bwMode="auto">
          <a:xfrm>
            <a:off x="6143636" y="4500570"/>
            <a:ext cx="2643206" cy="2094233"/>
          </a:xfrm>
          <a:prstGeom prst="rect">
            <a:avLst/>
          </a:prstGeom>
          <a:noFill/>
          <a:ln w="9525">
            <a:noFill/>
            <a:miter lim="800000"/>
            <a:headEnd/>
            <a:tailEnd/>
          </a:ln>
          <a:effectLst/>
        </p:spPr>
      </p:pic>
      <p:sp>
        <p:nvSpPr>
          <p:cNvPr id="3075"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dirty="0"/>
          </a:p>
        </p:txBody>
      </p:sp>
      <p:pic>
        <p:nvPicPr>
          <p:cNvPr id="3074" name="Picture 2"/>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2000232" y="6000768"/>
            <a:ext cx="2514618" cy="571504"/>
          </a:xfrm>
          <a:prstGeom prst="rect">
            <a:avLst/>
          </a:prstGeom>
        </p:spPr>
        <p:style>
          <a:lnRef idx="2">
            <a:schemeClr val="dk1"/>
          </a:lnRef>
          <a:fillRef idx="1">
            <a:schemeClr val="lt1"/>
          </a:fillRef>
          <a:effectRef idx="0">
            <a:schemeClr val="dk1"/>
          </a:effectRef>
          <a:fontRef idx="minor">
            <a:schemeClr val="dk1"/>
          </a:fontRef>
        </p:style>
      </p:pic>
      <p:sp>
        <p:nvSpPr>
          <p:cNvPr id="307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dirty="0"/>
          </a:p>
        </p:txBody>
      </p:sp>
      <p:pic>
        <p:nvPicPr>
          <p:cNvPr id="3076" name="Picture 4"/>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2928926" y="4429132"/>
            <a:ext cx="1042995" cy="357190"/>
          </a:xfrm>
          <a:prstGeom prst="rect">
            <a:avLst/>
          </a:prstGeom>
        </p:spPr>
        <p:style>
          <a:lnRef idx="2">
            <a:schemeClr val="dk1"/>
          </a:lnRef>
          <a:fillRef idx="1">
            <a:schemeClr val="lt1"/>
          </a:fillRef>
          <a:effectRef idx="0">
            <a:schemeClr val="dk1"/>
          </a:effectRef>
          <a:fontRef idx="minor">
            <a:schemeClr val="dk1"/>
          </a:fontRef>
        </p:style>
      </p:pic>
      <p:sp>
        <p:nvSpPr>
          <p:cNvPr id="3079"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dirty="0"/>
          </a:p>
        </p:txBody>
      </p:sp>
      <p:pic>
        <p:nvPicPr>
          <p:cNvPr id="3078" name="Picture 6"/>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1071538" y="5000636"/>
            <a:ext cx="2439882" cy="642942"/>
          </a:xfrm>
          <a:prstGeom prst="rect">
            <a:avLst/>
          </a:prstGeom>
        </p:spPr>
        <p:style>
          <a:lnRef idx="2">
            <a:schemeClr val="dk1"/>
          </a:lnRef>
          <a:fillRef idx="1">
            <a:schemeClr val="lt1"/>
          </a:fillRef>
          <a:effectRef idx="0">
            <a:schemeClr val="dk1"/>
          </a:effectRef>
          <a:fontRef idx="minor">
            <a:schemeClr val="dk1"/>
          </a:fontRef>
        </p:style>
      </p:pic>
      <p:sp>
        <p:nvSpPr>
          <p:cNvPr id="3081"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dirty="0"/>
          </a:p>
        </p:txBody>
      </p:sp>
      <p:pic>
        <p:nvPicPr>
          <p:cNvPr id="3080" name="Picture 8"/>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3929058" y="5143512"/>
            <a:ext cx="1265530" cy="352426"/>
          </a:xfrm>
          <a:prstGeom prst="rect">
            <a:avLst/>
          </a:prstGeom>
        </p:spPr>
        <p:style>
          <a:lnRef idx="2">
            <a:schemeClr val="dk1"/>
          </a:lnRef>
          <a:fillRef idx="1">
            <a:schemeClr val="lt1"/>
          </a:fillRef>
          <a:effectRef idx="0">
            <a:schemeClr val="dk1"/>
          </a:effectRef>
          <a:fontRef idx="minor">
            <a:schemeClr val="dk1"/>
          </a:fontRef>
        </p:style>
      </p:pic>
    </p:spTree>
  </p:cSld>
  <p:clrMapOvr>
    <a:masterClrMapping/>
  </p:clrMapOvr>
  <p:transition>
    <p:newsfla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85786" y="142852"/>
            <a:ext cx="7772400" cy="703282"/>
          </a:xfrm>
        </p:spPr>
        <p:style>
          <a:lnRef idx="1">
            <a:schemeClr val="accent3"/>
          </a:lnRef>
          <a:fillRef idx="3">
            <a:schemeClr val="accent3"/>
          </a:fillRef>
          <a:effectRef idx="2">
            <a:schemeClr val="accent3"/>
          </a:effectRef>
          <a:fontRef idx="minor">
            <a:schemeClr val="lt1"/>
          </a:fontRef>
        </p:style>
        <p:txBody>
          <a:bodyPr>
            <a:normAutofit fontScale="90000"/>
          </a:bodyPr>
          <a:lstStyle/>
          <a:p>
            <a:pPr algn="ctr"/>
            <a:r>
              <a:rPr lang="es-ES" b="1" dirty="0" smtClean="0">
                <a:solidFill>
                  <a:srgbClr val="FFFF00"/>
                </a:solidFill>
              </a:rPr>
              <a:t>ENGRANAJES DOBLES</a:t>
            </a:r>
            <a:endParaRPr lang="es-ES" b="1" dirty="0">
              <a:solidFill>
                <a:srgbClr val="FFFF00"/>
              </a:solidFill>
            </a:endParaRPr>
          </a:p>
        </p:txBody>
      </p:sp>
      <p:pic>
        <p:nvPicPr>
          <p:cNvPr id="1028" name="Picture 4"/>
          <p:cNvPicPr>
            <a:picLocks noGrp="1" noChangeAspect="1" noChangeArrowheads="1"/>
          </p:cNvPicPr>
          <p:nvPr>
            <p:ph sz="quarter" idx="1"/>
          </p:nvPr>
        </p:nvPicPr>
        <p:blipFill>
          <a:blip r:embed="rId2"/>
          <a:srcRect/>
          <a:stretch>
            <a:fillRect/>
          </a:stretch>
        </p:blipFill>
        <p:spPr bwMode="auto">
          <a:xfrm>
            <a:off x="2748451" y="1447799"/>
            <a:ext cx="6109829" cy="5323521"/>
          </a:xfrm>
          <a:prstGeom prst="rect">
            <a:avLst/>
          </a:prstGeom>
          <a:noFill/>
          <a:ln w="9525">
            <a:noFill/>
            <a:miter lim="800000"/>
            <a:headEnd/>
            <a:tailEnd/>
          </a:ln>
          <a:effectLst/>
        </p:spPr>
      </p:pic>
      <p:sp>
        <p:nvSpPr>
          <p:cNvPr id="1030" name="Rectangle 6"/>
          <p:cNvSpPr>
            <a:spLocks noChangeArrowheads="1"/>
          </p:cNvSpPr>
          <p:nvPr/>
        </p:nvSpPr>
        <p:spPr bwMode="auto">
          <a:xfrm>
            <a:off x="214282" y="5500702"/>
            <a:ext cx="2428892" cy="830997"/>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Book Antiqua" pitchFamily="18" charset="0"/>
                <a:ea typeface="Calibri" pitchFamily="34" charset="0"/>
                <a:cs typeface="Arial" pitchFamily="34" charset="0"/>
              </a:rPr>
              <a:t>NOTA: En los dobles engranajes las ruedas dentadas 2 y 3 van montadas en un mismo eje, por lo cual  </a:t>
            </a:r>
            <a:endParaRPr kumimoji="0" lang="es-ES" sz="2000" b="0" i="0" u="none" strike="noStrike" cap="none" normalizeH="0" baseline="0" dirty="0" smtClean="0">
              <a:ln>
                <a:noFill/>
              </a:ln>
              <a:solidFill>
                <a:schemeClr val="tx1"/>
              </a:solidFill>
              <a:effectLst/>
              <a:latin typeface="Arial" pitchFamily="34" charset="0"/>
            </a:endParaRPr>
          </a:p>
        </p:txBody>
      </p:sp>
      <p:pic>
        <p:nvPicPr>
          <p:cNvPr id="1029" name="Picture 5"/>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85786" y="6143644"/>
            <a:ext cx="495300" cy="190500"/>
          </a:xfrm>
          <a:prstGeom prst="rect">
            <a:avLst/>
          </a:prstGeom>
          <a:noFill/>
        </p:spPr>
      </p:pic>
      <p:sp>
        <p:nvSpPr>
          <p:cNvPr id="1031" name="Rectangle 7"/>
          <p:cNvSpPr>
            <a:spLocks noChangeArrowheads="1"/>
          </p:cNvSpPr>
          <p:nvPr/>
        </p:nvSpPr>
        <p:spPr bwMode="auto">
          <a:xfrm>
            <a:off x="630238"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Book Antiqua" pitchFamily="18" charset="0"/>
                <a:ea typeface="Times New Roman" pitchFamily="18" charset="0"/>
                <a:cs typeface="Arial" pitchFamily="34" charset="0"/>
              </a:rPr>
              <a:t>.</a:t>
            </a:r>
            <a:endParaRPr kumimoji="0" lang="es-ES" sz="1800" b="0" i="0" u="none" strike="noStrike" cap="none" normalizeH="0" baseline="0" dirty="0" smtClean="0">
              <a:ln>
                <a:noFill/>
              </a:ln>
              <a:solidFill>
                <a:schemeClr val="tx1"/>
              </a:solidFill>
              <a:effectLst/>
              <a:latin typeface="Arial" pitchFamily="34" charset="0"/>
            </a:endParaRPr>
          </a:p>
        </p:txBody>
      </p:sp>
      <p:sp>
        <p:nvSpPr>
          <p:cNvPr id="1033"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dirty="0"/>
          </a:p>
        </p:txBody>
      </p:sp>
      <p:pic>
        <p:nvPicPr>
          <p:cNvPr id="1032" name="Picture 8"/>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42844" y="2095494"/>
            <a:ext cx="2563182" cy="619126"/>
          </a:xfrm>
          <a:prstGeom prst="rect">
            <a:avLst/>
          </a:prstGeom>
        </p:spPr>
        <p:style>
          <a:lnRef idx="2">
            <a:schemeClr val="dk1"/>
          </a:lnRef>
          <a:fillRef idx="1">
            <a:schemeClr val="lt1"/>
          </a:fillRef>
          <a:effectRef idx="0">
            <a:schemeClr val="dk1"/>
          </a:effectRef>
          <a:fontRef idx="minor">
            <a:schemeClr val="dk1"/>
          </a:fontRef>
        </p:style>
      </p:pic>
      <p:sp>
        <p:nvSpPr>
          <p:cNvPr id="1034" name="Rectangle 10"/>
          <p:cNvSpPr>
            <a:spLocks noChangeArrowheads="1"/>
          </p:cNvSpPr>
          <p:nvPr/>
        </p:nvSpPr>
        <p:spPr bwMode="auto">
          <a:xfrm>
            <a:off x="142844" y="1661686"/>
            <a:ext cx="2286016" cy="338554"/>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chemeClr val="tx1"/>
                </a:solidFill>
                <a:effectLst/>
                <a:latin typeface="Book Antiqua" pitchFamily="18" charset="0"/>
                <a:ea typeface="Calibri" pitchFamily="34" charset="0"/>
                <a:cs typeface="Arial" pitchFamily="34" charset="0"/>
              </a:rPr>
              <a:t>1er Sistema de c</a:t>
            </a:r>
            <a:r>
              <a:rPr kumimoji="0" lang="es-ES" sz="1600" b="1" i="0" u="none" strike="noStrike" cap="none" normalizeH="0" baseline="0" dirty="0" smtClean="0">
                <a:ln>
                  <a:noFill/>
                </a:ln>
                <a:solidFill>
                  <a:schemeClr val="tx1"/>
                </a:solidFill>
                <a:effectLst/>
                <a:latin typeface="Calibri"/>
                <a:ea typeface="Calibri" pitchFamily="34" charset="0"/>
                <a:cs typeface="Arial" pitchFamily="34" charset="0"/>
              </a:rPr>
              <a:t>á</a:t>
            </a:r>
            <a:r>
              <a:rPr kumimoji="0" lang="es-ES" sz="1600" b="1" i="0" u="none" strike="noStrike" cap="none" normalizeH="0" baseline="0" dirty="0" smtClean="0">
                <a:ln>
                  <a:noFill/>
                </a:ln>
                <a:solidFill>
                  <a:schemeClr val="tx1"/>
                </a:solidFill>
                <a:effectLst/>
                <a:latin typeface="Book Antiqua" pitchFamily="18" charset="0"/>
                <a:ea typeface="Calibri" pitchFamily="34" charset="0"/>
                <a:cs typeface="Arial" pitchFamily="34" charset="0"/>
              </a:rPr>
              <a:t>lculo</a:t>
            </a:r>
            <a:endParaRPr kumimoji="0" lang="es-ES" sz="2800" b="0" i="0" u="none" strike="noStrike" cap="none" normalizeH="0" baseline="0" dirty="0" smtClean="0">
              <a:ln>
                <a:noFill/>
              </a:ln>
              <a:solidFill>
                <a:schemeClr val="tx1"/>
              </a:solidFill>
              <a:effectLst/>
              <a:latin typeface="Arial" pitchFamily="34" charset="0"/>
            </a:endParaRPr>
          </a:p>
        </p:txBody>
      </p:sp>
      <p:sp>
        <p:nvSpPr>
          <p:cNvPr id="1035" name="Rectangle 11"/>
          <p:cNvSpPr>
            <a:spLocks noChangeArrowheads="1"/>
          </p:cNvSpPr>
          <p:nvPr/>
        </p:nvSpPr>
        <p:spPr bwMode="auto">
          <a:xfrm>
            <a:off x="142844" y="3304760"/>
            <a:ext cx="2428892" cy="338554"/>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chemeClr val="tx1"/>
                </a:solidFill>
                <a:effectLst/>
                <a:latin typeface="Book Antiqua" pitchFamily="18" charset="0"/>
                <a:ea typeface="Calibri" pitchFamily="34" charset="0"/>
                <a:cs typeface="Arial" pitchFamily="34" charset="0"/>
              </a:rPr>
              <a:t>2do Sistema de c</a:t>
            </a:r>
            <a:r>
              <a:rPr kumimoji="0" lang="es-ES" sz="1600" b="1" i="0" u="none" strike="noStrike" cap="none" normalizeH="0" baseline="0" dirty="0" smtClean="0">
                <a:ln>
                  <a:noFill/>
                </a:ln>
                <a:solidFill>
                  <a:schemeClr val="tx1"/>
                </a:solidFill>
                <a:effectLst/>
                <a:latin typeface="Calibri"/>
                <a:ea typeface="Calibri" pitchFamily="34" charset="0"/>
                <a:cs typeface="Arial" pitchFamily="34" charset="0"/>
              </a:rPr>
              <a:t>á</a:t>
            </a:r>
            <a:r>
              <a:rPr kumimoji="0" lang="es-ES" sz="1600" b="1" i="0" u="none" strike="noStrike" cap="none" normalizeH="0" baseline="0" dirty="0" smtClean="0">
                <a:ln>
                  <a:noFill/>
                </a:ln>
                <a:solidFill>
                  <a:schemeClr val="tx1"/>
                </a:solidFill>
                <a:effectLst/>
                <a:latin typeface="Book Antiqua" pitchFamily="18" charset="0"/>
                <a:ea typeface="Calibri" pitchFamily="34" charset="0"/>
                <a:cs typeface="Arial" pitchFamily="34" charset="0"/>
              </a:rPr>
              <a:t>lculo</a:t>
            </a:r>
            <a:endParaRPr kumimoji="0" lang="es-ES" sz="2800" b="0" i="0" u="none" strike="noStrike" cap="none" normalizeH="0" baseline="0" dirty="0" smtClean="0">
              <a:ln>
                <a:noFill/>
              </a:ln>
              <a:solidFill>
                <a:schemeClr val="tx1"/>
              </a:solidFill>
              <a:effectLst/>
              <a:latin typeface="Arial" pitchFamily="34" charset="0"/>
            </a:endParaRPr>
          </a:p>
        </p:txBody>
      </p:sp>
      <p:sp>
        <p:nvSpPr>
          <p:cNvPr id="1037"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dirty="0"/>
          </a:p>
        </p:txBody>
      </p:sp>
      <p:pic>
        <p:nvPicPr>
          <p:cNvPr id="1036" name="Picture 12"/>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177834" y="3786190"/>
            <a:ext cx="2322464" cy="642942"/>
          </a:xfrm>
          <a:prstGeom prst="rect">
            <a:avLst/>
          </a:prstGeom>
        </p:spPr>
        <p:style>
          <a:lnRef idx="2">
            <a:schemeClr val="dk1"/>
          </a:lnRef>
          <a:fillRef idx="1">
            <a:schemeClr val="lt1"/>
          </a:fillRef>
          <a:effectRef idx="0">
            <a:schemeClr val="dk1"/>
          </a:effectRef>
          <a:fontRef idx="minor">
            <a:schemeClr val="dk1"/>
          </a:fontRef>
        </p:style>
      </p:pic>
      <p:sp>
        <p:nvSpPr>
          <p:cNvPr id="18" name="17 Rectángulo"/>
          <p:cNvSpPr/>
          <p:nvPr/>
        </p:nvSpPr>
        <p:spPr>
          <a:xfrm>
            <a:off x="142844" y="928670"/>
            <a:ext cx="5357850" cy="461665"/>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es-ES" b="1" dirty="0" smtClean="0">
                <a:solidFill>
                  <a:srgbClr val="FFFF00"/>
                </a:solidFill>
              </a:rPr>
              <a:t>A: CÁLCULO DEL NUMERO DE REVOLUCIONES  </a:t>
            </a:r>
            <a:r>
              <a:rPr lang="es-ES" sz="2400" b="1" i="1" dirty="0" smtClean="0">
                <a:solidFill>
                  <a:srgbClr val="FFFF00"/>
                </a:solidFill>
              </a:rPr>
              <a:t>n</a:t>
            </a:r>
            <a:r>
              <a:rPr lang="es-ES" sz="2400" b="1" i="1" baseline="-25000" dirty="0" smtClean="0">
                <a:solidFill>
                  <a:srgbClr val="FFFF00"/>
                </a:solidFill>
              </a:rPr>
              <a:t>4</a:t>
            </a:r>
            <a:endParaRPr lang="es-ES" b="1" dirty="0">
              <a:solidFill>
                <a:srgbClr val="FFFF00"/>
              </a:solidFill>
            </a:endParaRPr>
          </a:p>
        </p:txBody>
      </p:sp>
    </p:spTree>
  </p:cSld>
  <p:clrMapOvr>
    <a:masterClrMapping/>
  </p:clrMapOvr>
  <p:transition>
    <p:newsfla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714348" y="142852"/>
            <a:ext cx="7829550" cy="846158"/>
          </a:xfrm>
        </p:spPr>
        <p:style>
          <a:lnRef idx="1">
            <a:schemeClr val="accent3"/>
          </a:lnRef>
          <a:fillRef idx="3">
            <a:schemeClr val="accent3"/>
          </a:fillRef>
          <a:effectRef idx="2">
            <a:schemeClr val="accent3"/>
          </a:effectRef>
          <a:fontRef idx="minor">
            <a:schemeClr val="lt1"/>
          </a:fontRef>
        </p:style>
        <p:txBody>
          <a:bodyPr>
            <a:normAutofit/>
          </a:bodyPr>
          <a:lstStyle/>
          <a:p>
            <a:pPr algn="ctr"/>
            <a:r>
              <a:rPr lang="es-ES" b="1" dirty="0" smtClean="0">
                <a:solidFill>
                  <a:srgbClr val="FFFF00"/>
                </a:solidFill>
              </a:rPr>
              <a:t>ENGRANAJES DOBLES</a:t>
            </a:r>
            <a:endParaRPr lang="es-ES" b="1" dirty="0">
              <a:solidFill>
                <a:srgbClr val="FFFF00"/>
              </a:solidFill>
            </a:endParaRPr>
          </a:p>
        </p:txBody>
      </p:sp>
      <p:sp>
        <p:nvSpPr>
          <p:cNvPr id="6" name="5 Rectángulo"/>
          <p:cNvSpPr/>
          <p:nvPr/>
        </p:nvSpPr>
        <p:spPr>
          <a:xfrm>
            <a:off x="214282" y="1109947"/>
            <a:ext cx="7143800" cy="523220"/>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es-ES" sz="2000" b="1" dirty="0" smtClean="0">
                <a:solidFill>
                  <a:srgbClr val="FFFF00"/>
                </a:solidFill>
              </a:rPr>
              <a:t>B: CÁLCULO DE LA RELACIÓN DE TRANSMISIÓN TOTAL</a:t>
            </a:r>
            <a:r>
              <a:rPr lang="es-ES" sz="2000" b="1" i="1" dirty="0" smtClean="0"/>
              <a:t>  </a:t>
            </a:r>
            <a:r>
              <a:rPr lang="es-ES" sz="2800" b="1" i="1" dirty="0" smtClean="0"/>
              <a:t>i</a:t>
            </a:r>
            <a:r>
              <a:rPr lang="es-ES" sz="2800" b="1" i="1" baseline="-25000" dirty="0" smtClean="0"/>
              <a:t>Total</a:t>
            </a:r>
            <a:endParaRPr lang="es-ES" sz="2000" b="1" dirty="0">
              <a:solidFill>
                <a:srgbClr val="FFFF00"/>
              </a:solidFill>
            </a:endParaRPr>
          </a:p>
        </p:txBody>
      </p:sp>
      <p:sp>
        <p:nvSpPr>
          <p:cNvPr id="23553" name="Rectangle 1"/>
          <p:cNvSpPr>
            <a:spLocks noChangeArrowheads="1"/>
          </p:cNvSpPr>
          <p:nvPr/>
        </p:nvSpPr>
        <p:spPr bwMode="auto">
          <a:xfrm>
            <a:off x="214282" y="1714488"/>
            <a:ext cx="2428892" cy="338554"/>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chemeClr val="bg1"/>
                </a:solidFill>
                <a:effectLst/>
                <a:latin typeface="Book Antiqua" pitchFamily="18" charset="0"/>
                <a:ea typeface="Calibri" pitchFamily="34" charset="0"/>
                <a:cs typeface="Arial" pitchFamily="34" charset="0"/>
              </a:rPr>
              <a:t>1er Sistema de c</a:t>
            </a:r>
            <a:r>
              <a:rPr kumimoji="0" lang="es-ES" sz="1600" b="1" i="0" u="none" strike="noStrike" cap="none" normalizeH="0" baseline="0" dirty="0" smtClean="0">
                <a:ln>
                  <a:noFill/>
                </a:ln>
                <a:solidFill>
                  <a:schemeClr val="bg1"/>
                </a:solidFill>
                <a:effectLst/>
                <a:latin typeface="Calibri"/>
                <a:ea typeface="Calibri" pitchFamily="34" charset="0"/>
                <a:cs typeface="Arial" pitchFamily="34" charset="0"/>
              </a:rPr>
              <a:t>á</a:t>
            </a:r>
            <a:r>
              <a:rPr kumimoji="0" lang="es-ES" sz="1600" b="1" i="0" u="none" strike="noStrike" cap="none" normalizeH="0" baseline="0" dirty="0" smtClean="0">
                <a:ln>
                  <a:noFill/>
                </a:ln>
                <a:solidFill>
                  <a:schemeClr val="bg1"/>
                </a:solidFill>
                <a:effectLst/>
                <a:latin typeface="Book Antiqua" pitchFamily="18" charset="0"/>
                <a:ea typeface="Calibri" pitchFamily="34" charset="0"/>
                <a:cs typeface="Arial" pitchFamily="34" charset="0"/>
              </a:rPr>
              <a:t>lculo</a:t>
            </a:r>
            <a:endParaRPr kumimoji="0" lang="es-ES" sz="2800" b="0" i="0" u="none" strike="noStrike" cap="none" normalizeH="0" baseline="0" dirty="0" smtClean="0">
              <a:ln>
                <a:noFill/>
              </a:ln>
              <a:solidFill>
                <a:schemeClr val="bg1"/>
              </a:solidFill>
              <a:effectLst/>
              <a:latin typeface="Arial" pitchFamily="34" charset="0"/>
            </a:endParaRPr>
          </a:p>
        </p:txBody>
      </p:sp>
      <p:pic>
        <p:nvPicPr>
          <p:cNvPr id="23556" name="Picture 4"/>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500033" y="2143116"/>
            <a:ext cx="1277947" cy="500066"/>
          </a:xfrm>
          <a:prstGeom prst="rect">
            <a:avLst/>
          </a:prstGeom>
        </p:spPr>
        <p:style>
          <a:lnRef idx="2">
            <a:schemeClr val="dk1"/>
          </a:lnRef>
          <a:fillRef idx="1">
            <a:schemeClr val="lt1"/>
          </a:fillRef>
          <a:effectRef idx="0">
            <a:schemeClr val="dk1"/>
          </a:effectRef>
          <a:fontRef idx="minor">
            <a:schemeClr val="dk1"/>
          </a:fontRef>
        </p:style>
      </p:pic>
      <p:pic>
        <p:nvPicPr>
          <p:cNvPr id="23555"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000232" y="2143116"/>
            <a:ext cx="1277946" cy="500066"/>
          </a:xfrm>
          <a:prstGeom prst="rect">
            <a:avLst/>
          </a:prstGeom>
        </p:spPr>
        <p:style>
          <a:lnRef idx="2">
            <a:schemeClr val="dk1"/>
          </a:lnRef>
          <a:fillRef idx="1">
            <a:schemeClr val="lt1"/>
          </a:fillRef>
          <a:effectRef idx="0">
            <a:schemeClr val="dk1"/>
          </a:effectRef>
          <a:fontRef idx="minor">
            <a:schemeClr val="dk1"/>
          </a:fontRef>
        </p:style>
      </p:pic>
      <p:pic>
        <p:nvPicPr>
          <p:cNvPr id="23554" name="Picture 2"/>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786182" y="2143116"/>
            <a:ext cx="1800238" cy="428628"/>
          </a:xfrm>
          <a:prstGeom prst="rect">
            <a:avLst/>
          </a:prstGeom>
        </p:spPr>
        <p:style>
          <a:lnRef idx="2">
            <a:schemeClr val="dk1"/>
          </a:lnRef>
          <a:fillRef idx="1">
            <a:schemeClr val="lt1"/>
          </a:fillRef>
          <a:effectRef idx="0">
            <a:schemeClr val="dk1"/>
          </a:effectRef>
          <a:fontRef idx="minor">
            <a:schemeClr val="dk1"/>
          </a:fontRef>
        </p:style>
      </p:pic>
      <p:sp>
        <p:nvSpPr>
          <p:cNvPr id="23558" name="Rectangle 6"/>
          <p:cNvSpPr>
            <a:spLocks noChangeArrowheads="1"/>
          </p:cNvSpPr>
          <p:nvPr/>
        </p:nvSpPr>
        <p:spPr bwMode="auto">
          <a:xfrm>
            <a:off x="630238"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chemeClr val="tx1"/>
                </a:solidFill>
                <a:effectLst/>
                <a:latin typeface="Book Antiqua" pitchFamily="18" charset="0"/>
                <a:ea typeface="Times New Roman" pitchFamily="18" charset="0"/>
                <a:cs typeface="Arial" pitchFamily="34" charset="0"/>
              </a:rPr>
              <a:t>    </a:t>
            </a:r>
            <a:r>
              <a:rPr kumimoji="0" lang="es-ES" sz="1100" b="0" i="0" u="none" strike="noStrike" cap="none" normalizeH="0" baseline="0" dirty="0" smtClean="0">
                <a:ln>
                  <a:noFill/>
                </a:ln>
                <a:solidFill>
                  <a:schemeClr val="tx1"/>
                </a:solidFill>
                <a:effectLst/>
                <a:latin typeface="Book Antiqua" pitchFamily="18" charset="0"/>
                <a:ea typeface="Times New Roman" pitchFamily="18" charset="0"/>
                <a:cs typeface="Arial" pitchFamily="34" charset="0"/>
              </a:rPr>
              <a:t>e   </a:t>
            </a:r>
            <a:r>
              <a:rPr kumimoji="0" lang="es-ES" sz="1400" b="0" i="0" u="none" strike="noStrike" cap="none" normalizeH="0" baseline="0" dirty="0" smtClean="0">
                <a:ln>
                  <a:noFill/>
                </a:ln>
                <a:solidFill>
                  <a:schemeClr val="tx1"/>
                </a:solidFill>
                <a:effectLst/>
                <a:latin typeface="Book Antiqua" pitchFamily="18" charset="0"/>
                <a:ea typeface="Times New Roman" pitchFamily="18" charset="0"/>
                <a:cs typeface="Arial" pitchFamily="34" charset="0"/>
              </a:rPr>
              <a:t> </a:t>
            </a:r>
            <a:endParaRPr kumimoji="0" lang="es-ES" sz="1800" b="0" i="0" u="none" strike="noStrike" cap="none" normalizeH="0" baseline="0" dirty="0" smtClean="0">
              <a:ln>
                <a:noFill/>
              </a:ln>
              <a:solidFill>
                <a:schemeClr val="tx1"/>
              </a:solidFill>
              <a:effectLst/>
              <a:latin typeface="Arial" pitchFamily="34" charset="0"/>
            </a:endParaRPr>
          </a:p>
        </p:txBody>
      </p:sp>
      <p:sp>
        <p:nvSpPr>
          <p:cNvPr id="23559" name="Rectangle 7"/>
          <p:cNvSpPr>
            <a:spLocks noChangeArrowheads="1"/>
          </p:cNvSpPr>
          <p:nvPr/>
        </p:nvSpPr>
        <p:spPr bwMode="auto">
          <a:xfrm>
            <a:off x="630238" y="1143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endParaRPr>
          </a:p>
        </p:txBody>
      </p:sp>
      <p:sp>
        <p:nvSpPr>
          <p:cNvPr id="23560" name="Rectangle 8"/>
          <p:cNvSpPr>
            <a:spLocks noChangeArrowheads="1"/>
          </p:cNvSpPr>
          <p:nvPr/>
        </p:nvSpPr>
        <p:spPr bwMode="auto">
          <a:xfrm>
            <a:off x="269875" y="13811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endParaRPr>
          </a:p>
        </p:txBody>
      </p:sp>
      <p:sp>
        <p:nvSpPr>
          <p:cNvPr id="16" name="Rectangle 1"/>
          <p:cNvSpPr>
            <a:spLocks noChangeArrowheads="1"/>
          </p:cNvSpPr>
          <p:nvPr/>
        </p:nvSpPr>
        <p:spPr bwMode="auto">
          <a:xfrm>
            <a:off x="214282" y="2857496"/>
            <a:ext cx="2428892" cy="338554"/>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s-ES" sz="1600" b="1" i="0" u="none" strike="noStrike" cap="none" normalizeH="0" baseline="0" dirty="0" smtClean="0">
                <a:ln>
                  <a:noFill/>
                </a:ln>
                <a:solidFill>
                  <a:schemeClr val="bg1"/>
                </a:solidFill>
                <a:effectLst/>
                <a:latin typeface="Book Antiqua" pitchFamily="18" charset="0"/>
                <a:ea typeface="Calibri" pitchFamily="34" charset="0"/>
                <a:cs typeface="Arial" pitchFamily="34" charset="0"/>
              </a:rPr>
              <a:t>2do Sistema de c</a:t>
            </a:r>
            <a:r>
              <a:rPr kumimoji="0" lang="es-ES" sz="1600" b="1" i="0" u="none" strike="noStrike" cap="none" normalizeH="0" baseline="0" dirty="0" smtClean="0">
                <a:ln>
                  <a:noFill/>
                </a:ln>
                <a:solidFill>
                  <a:schemeClr val="bg1"/>
                </a:solidFill>
                <a:effectLst/>
                <a:latin typeface="Calibri"/>
                <a:ea typeface="Calibri" pitchFamily="34" charset="0"/>
                <a:cs typeface="Arial" pitchFamily="34" charset="0"/>
              </a:rPr>
              <a:t>á</a:t>
            </a:r>
            <a:r>
              <a:rPr kumimoji="0" lang="es-ES" sz="1600" b="1" i="0" u="none" strike="noStrike" cap="none" normalizeH="0" baseline="0" dirty="0" smtClean="0">
                <a:ln>
                  <a:noFill/>
                </a:ln>
                <a:solidFill>
                  <a:schemeClr val="bg1"/>
                </a:solidFill>
                <a:effectLst/>
                <a:latin typeface="Book Antiqua" pitchFamily="18" charset="0"/>
                <a:ea typeface="Calibri" pitchFamily="34" charset="0"/>
                <a:cs typeface="Arial" pitchFamily="34" charset="0"/>
              </a:rPr>
              <a:t>lculo</a:t>
            </a:r>
            <a:endParaRPr kumimoji="0" lang="es-ES" sz="2800" b="0" i="0" u="none" strike="noStrike" cap="none" normalizeH="0" baseline="0" dirty="0" smtClean="0">
              <a:ln>
                <a:noFill/>
              </a:ln>
              <a:solidFill>
                <a:schemeClr val="bg1"/>
              </a:solidFill>
              <a:effectLst/>
              <a:latin typeface="Arial" pitchFamily="34" charset="0"/>
            </a:endParaRPr>
          </a:p>
        </p:txBody>
      </p:sp>
      <p:pic>
        <p:nvPicPr>
          <p:cNvPr id="23565" name="Picture 1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500034" y="3286124"/>
            <a:ext cx="1472660" cy="576258"/>
          </a:xfrm>
          <a:prstGeom prst="rect">
            <a:avLst/>
          </a:prstGeom>
        </p:spPr>
        <p:style>
          <a:lnRef idx="2">
            <a:schemeClr val="dk1"/>
          </a:lnRef>
          <a:fillRef idx="1">
            <a:schemeClr val="lt1"/>
          </a:fillRef>
          <a:effectRef idx="0">
            <a:schemeClr val="dk1"/>
          </a:effectRef>
          <a:fontRef idx="minor">
            <a:schemeClr val="dk1"/>
          </a:fontRef>
        </p:style>
      </p:pic>
      <p:pic>
        <p:nvPicPr>
          <p:cNvPr id="23564" name="Picture 1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214546" y="3286124"/>
            <a:ext cx="1500198" cy="587034"/>
          </a:xfrm>
          <a:prstGeom prst="rect">
            <a:avLst/>
          </a:prstGeom>
        </p:spPr>
        <p:style>
          <a:lnRef idx="2">
            <a:schemeClr val="dk1"/>
          </a:lnRef>
          <a:fillRef idx="1">
            <a:schemeClr val="lt1"/>
          </a:fillRef>
          <a:effectRef idx="0">
            <a:schemeClr val="dk1"/>
          </a:effectRef>
          <a:fontRef idx="minor">
            <a:schemeClr val="dk1"/>
          </a:fontRef>
        </p:style>
      </p:pic>
      <p:pic>
        <p:nvPicPr>
          <p:cNvPr id="23563" name="Picture 11"/>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4000496" y="3286124"/>
            <a:ext cx="3911230" cy="642942"/>
          </a:xfrm>
          <a:prstGeom prst="rect">
            <a:avLst/>
          </a:prstGeom>
        </p:spPr>
        <p:style>
          <a:lnRef idx="2">
            <a:schemeClr val="dk1"/>
          </a:lnRef>
          <a:fillRef idx="1">
            <a:schemeClr val="lt1"/>
          </a:fillRef>
          <a:effectRef idx="0">
            <a:schemeClr val="dk1"/>
          </a:effectRef>
          <a:fontRef idx="minor">
            <a:schemeClr val="dk1"/>
          </a:fontRef>
        </p:style>
      </p:pic>
      <p:pic>
        <p:nvPicPr>
          <p:cNvPr id="23562" name="Picture 10"/>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500034" y="4429132"/>
            <a:ext cx="875116" cy="357190"/>
          </a:xfrm>
          <a:prstGeom prst="rect">
            <a:avLst/>
          </a:prstGeom>
        </p:spPr>
        <p:style>
          <a:lnRef idx="2">
            <a:schemeClr val="dk1"/>
          </a:lnRef>
          <a:fillRef idx="1">
            <a:schemeClr val="lt1"/>
          </a:fillRef>
          <a:effectRef idx="0">
            <a:schemeClr val="dk1"/>
          </a:effectRef>
          <a:fontRef idx="minor">
            <a:schemeClr val="dk1"/>
          </a:fontRef>
        </p:style>
      </p:pic>
      <p:sp>
        <p:nvSpPr>
          <p:cNvPr id="23566"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endParaRPr>
          </a:p>
        </p:txBody>
      </p:sp>
      <p:sp>
        <p:nvSpPr>
          <p:cNvPr id="23567" name="Rectangle 15"/>
          <p:cNvSpPr>
            <a:spLocks noChangeArrowheads="1"/>
          </p:cNvSpPr>
          <p:nvPr/>
        </p:nvSpPr>
        <p:spPr bwMode="auto">
          <a:xfrm>
            <a:off x="630238"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chemeClr val="tx1"/>
                </a:solidFill>
                <a:effectLst/>
                <a:latin typeface="Book Antiqua" pitchFamily="18" charset="0"/>
                <a:ea typeface="Calibri" pitchFamily="34" charset="0"/>
                <a:cs typeface="Arial" pitchFamily="34" charset="0"/>
              </a:rPr>
              <a:t>    </a:t>
            </a:r>
            <a:r>
              <a:rPr kumimoji="0" lang="es-ES" sz="1100" b="0" i="0" u="none" strike="noStrike" cap="none" normalizeH="0" baseline="0" dirty="0" smtClean="0">
                <a:ln>
                  <a:noFill/>
                </a:ln>
                <a:solidFill>
                  <a:schemeClr val="tx1"/>
                </a:solidFill>
                <a:effectLst/>
                <a:latin typeface="Book Antiqua" pitchFamily="18" charset="0"/>
                <a:ea typeface="Calibri" pitchFamily="34" charset="0"/>
                <a:cs typeface="Arial" pitchFamily="34" charset="0"/>
              </a:rPr>
              <a:t>e</a:t>
            </a:r>
            <a:r>
              <a:rPr kumimoji="0" lang="es-ES" sz="1400" b="0" i="0" u="none" strike="noStrike" cap="none" normalizeH="0" baseline="0" dirty="0" smtClean="0">
                <a:ln>
                  <a:noFill/>
                </a:ln>
                <a:solidFill>
                  <a:schemeClr val="tx1"/>
                </a:solidFill>
                <a:effectLst/>
                <a:latin typeface="Book Antiqua" pitchFamily="18" charset="0"/>
                <a:ea typeface="Calibri" pitchFamily="34" charset="0"/>
                <a:cs typeface="Arial" pitchFamily="34" charset="0"/>
              </a:rPr>
              <a:t>    </a:t>
            </a:r>
            <a:endParaRPr kumimoji="0" lang="es-ES" sz="1800" b="0" i="0" u="none" strike="noStrike" cap="none" normalizeH="0" baseline="0" dirty="0" smtClean="0">
              <a:ln>
                <a:noFill/>
              </a:ln>
              <a:solidFill>
                <a:schemeClr val="tx1"/>
              </a:solidFill>
              <a:effectLst/>
              <a:latin typeface="Arial" pitchFamily="34" charset="0"/>
            </a:endParaRPr>
          </a:p>
        </p:txBody>
      </p:sp>
      <p:sp>
        <p:nvSpPr>
          <p:cNvPr id="23568" name="Rectangle 16"/>
          <p:cNvSpPr>
            <a:spLocks noChangeArrowheads="1"/>
          </p:cNvSpPr>
          <p:nvPr/>
        </p:nvSpPr>
        <p:spPr bwMode="auto">
          <a:xfrm>
            <a:off x="630238" y="1143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endParaRPr>
          </a:p>
        </p:txBody>
      </p:sp>
      <p:sp>
        <p:nvSpPr>
          <p:cNvPr id="23569" name="Rectangle 17"/>
          <p:cNvSpPr>
            <a:spLocks noChangeArrowheads="1"/>
          </p:cNvSpPr>
          <p:nvPr/>
        </p:nvSpPr>
        <p:spPr bwMode="auto">
          <a:xfrm>
            <a:off x="630238" y="14859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chemeClr val="tx1"/>
                </a:solidFill>
                <a:effectLst/>
                <a:latin typeface="Book Antiqua" pitchFamily="18" charset="0"/>
                <a:ea typeface="Times New Roman" pitchFamily="18" charset="0"/>
                <a:cs typeface="Arial" pitchFamily="34" charset="0"/>
              </a:rPr>
              <a:t>       </a:t>
            </a:r>
            <a:r>
              <a:rPr kumimoji="0" lang="es-ES" sz="1100" b="0" i="0" u="none" strike="noStrike" cap="none" normalizeH="0" baseline="0" dirty="0" smtClean="0">
                <a:ln>
                  <a:noFill/>
                </a:ln>
                <a:solidFill>
                  <a:schemeClr val="tx1"/>
                </a:solidFill>
                <a:effectLst/>
                <a:latin typeface="Book Antiqua" pitchFamily="18" charset="0"/>
                <a:ea typeface="Times New Roman" pitchFamily="18" charset="0"/>
                <a:cs typeface="Arial" pitchFamily="34" charset="0"/>
              </a:rPr>
              <a:t>y         </a:t>
            </a:r>
            <a:r>
              <a:rPr kumimoji="0" lang="es-ES" sz="1400" b="0" i="0" u="none" strike="noStrike" cap="none" normalizeH="0" baseline="0" dirty="0" smtClean="0">
                <a:ln>
                  <a:noFill/>
                </a:ln>
                <a:solidFill>
                  <a:schemeClr val="tx1"/>
                </a:solidFill>
                <a:effectLst/>
                <a:latin typeface="Book Antiqua" pitchFamily="18" charset="0"/>
                <a:ea typeface="Times New Roman" pitchFamily="18" charset="0"/>
                <a:cs typeface="Arial" pitchFamily="34" charset="0"/>
              </a:rPr>
              <a:t> </a:t>
            </a:r>
            <a:endParaRPr kumimoji="0" lang="es-ES" sz="1800" b="0" i="0" u="none" strike="noStrike" cap="none" normalizeH="0" baseline="0" dirty="0" smtClean="0">
              <a:ln>
                <a:noFill/>
              </a:ln>
              <a:solidFill>
                <a:schemeClr val="tx1"/>
              </a:solidFill>
              <a:effectLst/>
              <a:latin typeface="Arial" pitchFamily="34" charset="0"/>
            </a:endParaRPr>
          </a:p>
        </p:txBody>
      </p:sp>
      <p:sp>
        <p:nvSpPr>
          <p:cNvPr id="23570" name="Rectangle 18"/>
          <p:cNvSpPr>
            <a:spLocks noChangeArrowheads="1"/>
          </p:cNvSpPr>
          <p:nvPr/>
        </p:nvSpPr>
        <p:spPr bwMode="auto">
          <a:xfrm>
            <a:off x="630238" y="1676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endParaRPr>
          </a:p>
        </p:txBody>
      </p:sp>
      <p:sp>
        <p:nvSpPr>
          <p:cNvPr id="23571" name="Rectangle 19"/>
          <p:cNvSpPr>
            <a:spLocks noChangeArrowheads="1"/>
          </p:cNvSpPr>
          <p:nvPr/>
        </p:nvSpPr>
        <p:spPr bwMode="auto">
          <a:xfrm>
            <a:off x="630238" y="21145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endParaRPr>
          </a:p>
        </p:txBody>
      </p:sp>
      <p:sp>
        <p:nvSpPr>
          <p:cNvPr id="28" name="27 Rectángulo"/>
          <p:cNvSpPr/>
          <p:nvPr/>
        </p:nvSpPr>
        <p:spPr>
          <a:xfrm>
            <a:off x="71406" y="4886278"/>
            <a:ext cx="9001156" cy="400110"/>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r>
              <a:rPr lang="es-ES" sz="2000" dirty="0" smtClean="0"/>
              <a:t>Las fórmulas son válidas no solo para dobles engranajes, sino también para engranajes múltiples.</a:t>
            </a:r>
            <a:endParaRPr lang="es-ES" sz="2000" dirty="0"/>
          </a:p>
        </p:txBody>
      </p:sp>
      <p:pic>
        <p:nvPicPr>
          <p:cNvPr id="23576" name="Picture 24"/>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500034" y="5357826"/>
            <a:ext cx="2071702" cy="357190"/>
          </a:xfrm>
          <a:prstGeom prst="rect">
            <a:avLst/>
          </a:prstGeom>
        </p:spPr>
        <p:style>
          <a:lnRef idx="2">
            <a:schemeClr val="dk1"/>
          </a:lnRef>
          <a:fillRef idx="1">
            <a:schemeClr val="lt1"/>
          </a:fillRef>
          <a:effectRef idx="0">
            <a:schemeClr val="dk1"/>
          </a:effectRef>
          <a:fontRef idx="minor">
            <a:schemeClr val="dk1"/>
          </a:fontRef>
        </p:style>
      </p:pic>
      <p:pic>
        <p:nvPicPr>
          <p:cNvPr id="23575" name="Picture 23"/>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3460742" y="5357826"/>
            <a:ext cx="1968514" cy="571504"/>
          </a:xfrm>
          <a:prstGeom prst="rect">
            <a:avLst/>
          </a:prstGeom>
        </p:spPr>
        <p:style>
          <a:lnRef idx="2">
            <a:schemeClr val="dk1"/>
          </a:lnRef>
          <a:fillRef idx="1">
            <a:schemeClr val="lt1"/>
          </a:fillRef>
          <a:effectRef idx="0">
            <a:schemeClr val="dk1"/>
          </a:effectRef>
          <a:fontRef idx="minor">
            <a:schemeClr val="dk1"/>
          </a:fontRef>
        </p:style>
      </p:pic>
      <p:pic>
        <p:nvPicPr>
          <p:cNvPr id="23574" name="Picture 22"/>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6286512" y="5357826"/>
            <a:ext cx="1233246" cy="571504"/>
          </a:xfrm>
          <a:prstGeom prst="rect">
            <a:avLst/>
          </a:prstGeom>
        </p:spPr>
        <p:style>
          <a:lnRef idx="2">
            <a:schemeClr val="dk1"/>
          </a:lnRef>
          <a:fillRef idx="1">
            <a:schemeClr val="lt1"/>
          </a:fillRef>
          <a:effectRef idx="0">
            <a:schemeClr val="dk1"/>
          </a:effectRef>
          <a:fontRef idx="minor">
            <a:schemeClr val="dk1"/>
          </a:fontRef>
        </p:style>
      </p:pic>
      <p:pic>
        <p:nvPicPr>
          <p:cNvPr id="23573" name="Picture 21"/>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500034" y="6072206"/>
            <a:ext cx="2095515" cy="571504"/>
          </a:xfrm>
          <a:prstGeom prst="rect">
            <a:avLst/>
          </a:prstGeom>
        </p:spPr>
        <p:style>
          <a:lnRef idx="2">
            <a:schemeClr val="dk1"/>
          </a:lnRef>
          <a:fillRef idx="1">
            <a:schemeClr val="lt1"/>
          </a:fillRef>
          <a:effectRef idx="0">
            <a:schemeClr val="dk1"/>
          </a:effectRef>
          <a:fontRef idx="minor">
            <a:schemeClr val="dk1"/>
          </a:fontRef>
        </p:style>
      </p:pic>
      <p:pic>
        <p:nvPicPr>
          <p:cNvPr id="23572" name="Picture 20"/>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2643174" y="6072206"/>
            <a:ext cx="702133" cy="571504"/>
          </a:xfrm>
          <a:prstGeom prst="rect">
            <a:avLst/>
          </a:prstGeom>
        </p:spPr>
        <p:style>
          <a:lnRef idx="2">
            <a:schemeClr val="dk1"/>
          </a:lnRef>
          <a:fillRef idx="1">
            <a:schemeClr val="lt1"/>
          </a:fillRef>
          <a:effectRef idx="0">
            <a:schemeClr val="dk1"/>
          </a:effectRef>
          <a:fontRef idx="minor">
            <a:schemeClr val="dk1"/>
          </a:fontRef>
        </p:style>
      </p:pic>
      <p:sp>
        <p:nvSpPr>
          <p:cNvPr id="23577"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dirty="0"/>
          </a:p>
        </p:txBody>
      </p:sp>
      <p:sp>
        <p:nvSpPr>
          <p:cNvPr id="23578" name="Rectangle 26"/>
          <p:cNvSpPr>
            <a:spLocks noChangeArrowheads="1"/>
          </p:cNvSpPr>
          <p:nvPr/>
        </p:nvSpPr>
        <p:spPr bwMode="auto">
          <a:xfrm>
            <a:off x="0" y="695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Book Antiqua" pitchFamily="18" charset="0"/>
                <a:ea typeface="Times New Roman" pitchFamily="18" charset="0"/>
                <a:cs typeface="Arial" pitchFamily="34" charset="0"/>
              </a:rPr>
              <a:t>     </a:t>
            </a:r>
            <a:r>
              <a:rPr kumimoji="0" lang="es-ES" sz="1100" b="1" i="0" u="none" strike="noStrike" cap="none" normalizeH="0" baseline="0" dirty="0" smtClean="0">
                <a:ln>
                  <a:noFill/>
                </a:ln>
                <a:solidFill>
                  <a:schemeClr val="tx1"/>
                </a:solidFill>
                <a:effectLst/>
                <a:latin typeface="Calibri"/>
                <a:ea typeface="Times New Roman" pitchFamily="18" charset="0"/>
                <a:cs typeface="Arial" pitchFamily="34" charset="0"/>
              </a:rPr>
              <a:t>ó</a:t>
            </a:r>
            <a:r>
              <a:rPr kumimoji="0" lang="es-ES" sz="1400" b="1" i="0" u="none" strike="noStrike" cap="none" normalizeH="0" baseline="0" dirty="0" smtClean="0">
                <a:ln>
                  <a:noFill/>
                </a:ln>
                <a:solidFill>
                  <a:schemeClr val="tx1"/>
                </a:solidFill>
                <a:effectLst/>
                <a:latin typeface="Book Antiqua" pitchFamily="18" charset="0"/>
                <a:ea typeface="Times New Roman" pitchFamily="18" charset="0"/>
                <a:cs typeface="Arial" pitchFamily="34" charset="0"/>
              </a:rPr>
              <a:t>      </a:t>
            </a:r>
            <a:endParaRPr kumimoji="0" lang="es-ES" sz="1800" b="0" i="0" u="none" strike="noStrike" cap="none" normalizeH="0" baseline="0" dirty="0" smtClean="0">
              <a:ln>
                <a:noFill/>
              </a:ln>
              <a:solidFill>
                <a:schemeClr val="tx1"/>
              </a:solidFill>
              <a:effectLst/>
              <a:latin typeface="Arial" pitchFamily="34" charset="0"/>
            </a:endParaRPr>
          </a:p>
        </p:txBody>
      </p:sp>
      <p:sp>
        <p:nvSpPr>
          <p:cNvPr id="23579" name="Rectangle 27"/>
          <p:cNvSpPr>
            <a:spLocks noChangeArrowheads="1"/>
          </p:cNvSpPr>
          <p:nvPr/>
        </p:nvSpPr>
        <p:spPr bwMode="auto">
          <a:xfrm>
            <a:off x="0" y="1495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endParaRPr>
          </a:p>
        </p:txBody>
      </p:sp>
      <p:sp>
        <p:nvSpPr>
          <p:cNvPr id="23580" name="Rectangle 28"/>
          <p:cNvSpPr>
            <a:spLocks noChangeArrowheads="1"/>
          </p:cNvSpPr>
          <p:nvPr/>
        </p:nvSpPr>
        <p:spPr bwMode="auto">
          <a:xfrm>
            <a:off x="0" y="23145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Book Antiqua" pitchFamily="18" charset="0"/>
                <a:ea typeface="Times New Roman" pitchFamily="18" charset="0"/>
                <a:cs typeface="Arial" pitchFamily="34" charset="0"/>
              </a:rPr>
              <a:t>       </a:t>
            </a:r>
            <a:r>
              <a:rPr kumimoji="0" lang="es-ES" sz="1100" b="1" i="0" u="none" strike="noStrike" cap="none" normalizeH="0" baseline="0" dirty="0" smtClean="0">
                <a:ln>
                  <a:noFill/>
                </a:ln>
                <a:solidFill>
                  <a:schemeClr val="tx1"/>
                </a:solidFill>
                <a:effectLst/>
                <a:latin typeface="Book Antiqua" pitchFamily="18" charset="0"/>
                <a:ea typeface="Times New Roman" pitchFamily="18" charset="0"/>
                <a:cs typeface="Arial" pitchFamily="34" charset="0"/>
              </a:rPr>
              <a:t>y</a:t>
            </a:r>
            <a:r>
              <a:rPr kumimoji="0" lang="es-ES" sz="1400" b="1" i="0" u="none" strike="noStrike" cap="none" normalizeH="0" baseline="0" dirty="0" smtClean="0">
                <a:ln>
                  <a:noFill/>
                </a:ln>
                <a:solidFill>
                  <a:schemeClr val="tx1"/>
                </a:solidFill>
                <a:effectLst/>
                <a:latin typeface="Book Antiqua" pitchFamily="18" charset="0"/>
                <a:ea typeface="Times New Roman" pitchFamily="18" charset="0"/>
                <a:cs typeface="Arial" pitchFamily="34" charset="0"/>
              </a:rPr>
              <a:t>      </a:t>
            </a:r>
            <a:endParaRPr kumimoji="0" lang="es-ES" sz="1800" b="0" i="0" u="none" strike="noStrike" cap="none" normalizeH="0" baseline="0" dirty="0" smtClean="0">
              <a:ln>
                <a:noFill/>
              </a:ln>
              <a:solidFill>
                <a:schemeClr val="tx1"/>
              </a:solidFill>
              <a:effectLst/>
              <a:latin typeface="Arial" pitchFamily="34" charset="0"/>
            </a:endParaRPr>
          </a:p>
        </p:txBody>
      </p:sp>
      <p:sp>
        <p:nvSpPr>
          <p:cNvPr id="23581" name="Rectangle 29"/>
          <p:cNvSpPr>
            <a:spLocks noChangeArrowheads="1"/>
          </p:cNvSpPr>
          <p:nvPr/>
        </p:nvSpPr>
        <p:spPr bwMode="auto">
          <a:xfrm>
            <a:off x="0" y="3114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Book Antiqua" pitchFamily="18" charset="0"/>
                <a:ea typeface="Times New Roman" pitchFamily="18" charset="0"/>
                <a:cs typeface="Arial" pitchFamily="34" charset="0"/>
              </a:rPr>
              <a:t> </a:t>
            </a:r>
            <a:endParaRPr kumimoji="0" lang="es-ES" sz="1800" b="0" i="0" u="none" strike="noStrike" cap="none" normalizeH="0" baseline="0" dirty="0" smtClean="0">
              <a:ln>
                <a:noFill/>
              </a:ln>
              <a:solidFill>
                <a:schemeClr val="tx1"/>
              </a:solidFill>
              <a:effectLst/>
              <a:latin typeface="Arial" pitchFamily="34" charset="0"/>
            </a:endParaRPr>
          </a:p>
        </p:txBody>
      </p:sp>
      <p:sp>
        <p:nvSpPr>
          <p:cNvPr id="23582" name="Rectangle 30"/>
          <p:cNvSpPr>
            <a:spLocks noChangeArrowheads="1"/>
          </p:cNvSpPr>
          <p:nvPr/>
        </p:nvSpPr>
        <p:spPr bwMode="auto">
          <a:xfrm>
            <a:off x="0" y="39052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endParaRPr>
          </a:p>
        </p:txBody>
      </p:sp>
      <p:pic>
        <p:nvPicPr>
          <p:cNvPr id="40" name="39 Imagen"/>
          <p:cNvPicPr/>
          <p:nvPr/>
        </p:nvPicPr>
        <p:blipFill>
          <a:blip r:embed="rId12">
            <a:lum contrast="10000"/>
          </a:blip>
          <a:srcRect/>
          <a:stretch>
            <a:fillRect/>
          </a:stretch>
        </p:blipFill>
        <p:spPr bwMode="auto">
          <a:xfrm>
            <a:off x="6429388" y="1714488"/>
            <a:ext cx="2566991" cy="1428760"/>
          </a:xfrm>
          <a:prstGeom prst="rect">
            <a:avLst/>
          </a:prstGeom>
          <a:noFill/>
          <a:ln w="9525">
            <a:noFill/>
            <a:miter lim="800000"/>
            <a:headEnd/>
            <a:tailEnd/>
          </a:ln>
        </p:spPr>
      </p:pic>
      <p:sp>
        <p:nvSpPr>
          <p:cNvPr id="51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dirty="0"/>
          </a:p>
        </p:txBody>
      </p:sp>
      <p:pic>
        <p:nvPicPr>
          <p:cNvPr id="5121" name="Picture 1"/>
          <p:cNvPicPr>
            <a:picLocks noChangeAspect="1" noChangeArrowheads="1"/>
          </p:cNvPicPr>
          <p:nvPr/>
        </p:nvPicPr>
        <p:blipFill>
          <a:blip r:embed="rId13">
            <a:clrChange>
              <a:clrFrom>
                <a:srgbClr val="FFFFFF"/>
              </a:clrFrom>
              <a:clrTo>
                <a:srgbClr val="FFFFFF">
                  <a:alpha val="0"/>
                </a:srgbClr>
              </a:clrTo>
            </a:clrChange>
          </a:blip>
          <a:srcRect/>
          <a:stretch>
            <a:fillRect/>
          </a:stretch>
        </p:blipFill>
        <p:spPr bwMode="auto">
          <a:xfrm>
            <a:off x="2428860" y="4001659"/>
            <a:ext cx="3786850" cy="784663"/>
          </a:xfrm>
          <a:prstGeom prst="rect">
            <a:avLst/>
          </a:prstGeom>
        </p:spPr>
        <p:style>
          <a:lnRef idx="2">
            <a:schemeClr val="dk1"/>
          </a:lnRef>
          <a:fillRef idx="1">
            <a:schemeClr val="lt1"/>
          </a:fillRef>
          <a:effectRef idx="0">
            <a:schemeClr val="dk1"/>
          </a:effectRef>
          <a:fontRef idx="minor">
            <a:schemeClr val="dk1"/>
          </a:fontRef>
        </p:style>
      </p:pic>
    </p:spTree>
  </p:cSld>
  <p:clrMapOvr>
    <a:masterClrMapping/>
  </p:clrMapOvr>
  <p:transition>
    <p:newsfla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158" y="71414"/>
            <a:ext cx="8329642" cy="1071562"/>
          </a:xfrm>
          <a:solidFill>
            <a:srgbClr val="002060"/>
          </a:solidFill>
        </p:spPr>
        <p:txBody>
          <a:bodyPr>
            <a:normAutofit fontScale="90000"/>
          </a:bodyPr>
          <a:lstStyle/>
          <a:p>
            <a:pPr lvl="0" algn="ctr"/>
            <a:r>
              <a:rPr lang="es-ES" sz="3200" b="1" dirty="0" smtClean="0">
                <a:solidFill>
                  <a:srgbClr val="FFC000"/>
                </a:solidFill>
              </a:rPr>
              <a:t>CÁLCULO DE TRANSMISIONES EN CAJAS DE VELOCIDADES MECÁNICO</a:t>
            </a:r>
            <a:endParaRPr lang="es-ES" sz="3200" dirty="0">
              <a:solidFill>
                <a:srgbClr val="FFC000"/>
              </a:solidFill>
            </a:endParaRPr>
          </a:p>
        </p:txBody>
      </p:sp>
      <p:sp>
        <p:nvSpPr>
          <p:cNvPr id="1025" name="Rectangle 1"/>
          <p:cNvSpPr>
            <a:spLocks noChangeArrowheads="1"/>
          </p:cNvSpPr>
          <p:nvPr/>
        </p:nvSpPr>
        <p:spPr bwMode="auto">
          <a:xfrm>
            <a:off x="71406" y="1142984"/>
            <a:ext cx="8929718" cy="1631216"/>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chemeClr val="tx1"/>
                </a:solidFill>
                <a:effectLst/>
                <a:latin typeface="Book Antiqua" pitchFamily="18" charset="0"/>
                <a:ea typeface="Calibri" pitchFamily="34" charset="0"/>
                <a:cs typeface="Arial" pitchFamily="34" charset="0"/>
              </a:rPr>
              <a:t>NOTACIONES</a:t>
            </a:r>
            <a:endParaRPr kumimoji="0" lang="es-ES" sz="105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400" b="1" i="1" u="none" strike="noStrike" cap="none" normalizeH="0" baseline="0" dirty="0" smtClean="0">
                <a:ln>
                  <a:noFill/>
                </a:ln>
                <a:solidFill>
                  <a:schemeClr val="tx1"/>
                </a:solidFill>
                <a:effectLst/>
                <a:latin typeface="Book Antiqua" pitchFamily="18" charset="0"/>
                <a:ea typeface="Calibri" pitchFamily="34" charset="0"/>
                <a:cs typeface="Arial" pitchFamily="34" charset="0"/>
              </a:rPr>
              <a:t>n</a:t>
            </a:r>
            <a:r>
              <a:rPr kumimoji="0" lang="es-ES" sz="1400" b="1" i="1" u="none" strike="noStrike" cap="none" normalizeH="0" baseline="-30000" dirty="0" smtClean="0">
                <a:ln>
                  <a:noFill/>
                </a:ln>
                <a:solidFill>
                  <a:schemeClr val="tx1"/>
                </a:solidFill>
                <a:effectLst/>
                <a:latin typeface="Book Antiqua" pitchFamily="18" charset="0"/>
                <a:ea typeface="Calibri" pitchFamily="34" charset="0"/>
                <a:cs typeface="Arial" pitchFamily="34" charset="0"/>
              </a:rPr>
              <a:t>M</a:t>
            </a:r>
            <a:r>
              <a:rPr kumimoji="0" lang="es-ES" sz="1400" b="0" i="0" u="none" strike="noStrike" cap="none" normalizeH="0" baseline="0" dirty="0" smtClean="0">
                <a:ln>
                  <a:noFill/>
                </a:ln>
                <a:solidFill>
                  <a:schemeClr val="tx1"/>
                </a:solidFill>
                <a:effectLst/>
                <a:latin typeface="Book Antiqua" pitchFamily="18" charset="0"/>
                <a:ea typeface="Calibri" pitchFamily="34" charset="0"/>
                <a:cs typeface="Arial" pitchFamily="34" charset="0"/>
              </a:rPr>
              <a:t>=n</a:t>
            </a:r>
            <a:r>
              <a:rPr kumimoji="0" lang="es-ES" sz="1400" b="0" i="0" u="none" strike="noStrike" cap="none" normalizeH="0" baseline="0" dirty="0" smtClean="0">
                <a:ln>
                  <a:noFill/>
                </a:ln>
                <a:solidFill>
                  <a:schemeClr val="tx1"/>
                </a:solidFill>
                <a:effectLst/>
                <a:latin typeface="Calibri"/>
                <a:ea typeface="Calibri" pitchFamily="34" charset="0"/>
                <a:cs typeface="Arial" pitchFamily="34" charset="0"/>
              </a:rPr>
              <a:t>ú</a:t>
            </a:r>
            <a:r>
              <a:rPr kumimoji="0" lang="es-ES" sz="1400" b="0" i="0" u="none" strike="noStrike" cap="none" normalizeH="0" baseline="0" dirty="0" smtClean="0">
                <a:ln>
                  <a:noFill/>
                </a:ln>
                <a:solidFill>
                  <a:schemeClr val="tx1"/>
                </a:solidFill>
                <a:effectLst/>
                <a:latin typeface="Book Antiqua" pitchFamily="18" charset="0"/>
                <a:ea typeface="Calibri" pitchFamily="34" charset="0"/>
                <a:cs typeface="Arial" pitchFamily="34" charset="0"/>
              </a:rPr>
              <a:t>mero de revoluciones del motor [1/min]</a:t>
            </a:r>
            <a:endParaRPr kumimoji="0" lang="es-ES" sz="105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400" b="1" i="1" u="none" strike="noStrike" cap="none" normalizeH="0" baseline="0" dirty="0" smtClean="0">
                <a:ln>
                  <a:noFill/>
                </a:ln>
                <a:solidFill>
                  <a:schemeClr val="tx1"/>
                </a:solidFill>
                <a:effectLst/>
                <a:latin typeface="Book Antiqua" pitchFamily="18" charset="0"/>
                <a:ea typeface="Calibri" pitchFamily="34" charset="0"/>
                <a:cs typeface="Arial" pitchFamily="34" charset="0"/>
              </a:rPr>
              <a:t>n</a:t>
            </a:r>
            <a:r>
              <a:rPr kumimoji="0" lang="es-ES" sz="1400" b="1" i="1" u="none" strike="noStrike" cap="none" normalizeH="0" baseline="-30000" dirty="0" smtClean="0">
                <a:ln>
                  <a:noFill/>
                </a:ln>
                <a:solidFill>
                  <a:schemeClr val="tx1"/>
                </a:solidFill>
                <a:effectLst/>
                <a:latin typeface="Book Antiqua" pitchFamily="18" charset="0"/>
                <a:ea typeface="Calibri" pitchFamily="34" charset="0"/>
                <a:cs typeface="Arial" pitchFamily="34" charset="0"/>
              </a:rPr>
              <a:t>p</a:t>
            </a:r>
            <a:r>
              <a:rPr kumimoji="0" lang="es-ES" sz="1400" b="0" i="0" u="none" strike="noStrike" cap="none" normalizeH="0" baseline="0" dirty="0" smtClean="0">
                <a:ln>
                  <a:noFill/>
                </a:ln>
                <a:solidFill>
                  <a:schemeClr val="tx1"/>
                </a:solidFill>
                <a:effectLst/>
                <a:latin typeface="Book Antiqua" pitchFamily="18" charset="0"/>
                <a:ea typeface="Calibri" pitchFamily="34" charset="0"/>
                <a:cs typeface="Arial" pitchFamily="34" charset="0"/>
              </a:rPr>
              <a:t>= n</a:t>
            </a:r>
            <a:r>
              <a:rPr kumimoji="0" lang="es-ES" sz="1400" b="0" i="0" u="none" strike="noStrike" cap="none" normalizeH="0" baseline="0" dirty="0" smtClean="0">
                <a:ln>
                  <a:noFill/>
                </a:ln>
                <a:solidFill>
                  <a:schemeClr val="tx1"/>
                </a:solidFill>
                <a:effectLst/>
                <a:latin typeface="Calibri"/>
                <a:ea typeface="Calibri" pitchFamily="34" charset="0"/>
                <a:cs typeface="Arial" pitchFamily="34" charset="0"/>
              </a:rPr>
              <a:t>ú</a:t>
            </a:r>
            <a:r>
              <a:rPr kumimoji="0" lang="es-ES" sz="1400" b="0" i="0" u="none" strike="noStrike" cap="none" normalizeH="0" baseline="0" dirty="0" smtClean="0">
                <a:ln>
                  <a:noFill/>
                </a:ln>
                <a:solidFill>
                  <a:schemeClr val="tx1"/>
                </a:solidFill>
                <a:effectLst/>
                <a:latin typeface="Book Antiqua" pitchFamily="18" charset="0"/>
                <a:ea typeface="Calibri" pitchFamily="34" charset="0"/>
                <a:cs typeface="Arial" pitchFamily="34" charset="0"/>
              </a:rPr>
              <a:t>mero de revoluciones del </a:t>
            </a:r>
            <a:r>
              <a:rPr kumimoji="0" lang="es-ES" sz="1400" b="0" i="0" u="none" strike="noStrike" cap="none" normalizeH="0" baseline="0" dirty="0" smtClean="0">
                <a:ln>
                  <a:noFill/>
                </a:ln>
                <a:solidFill>
                  <a:schemeClr val="tx1"/>
                </a:solidFill>
                <a:effectLst/>
                <a:latin typeface="Calibri"/>
                <a:ea typeface="Calibri" pitchFamily="34" charset="0"/>
                <a:cs typeface="Arial" pitchFamily="34" charset="0"/>
              </a:rPr>
              <a:t>á</a:t>
            </a:r>
            <a:r>
              <a:rPr kumimoji="0" lang="es-ES" sz="1400" b="0" i="0" u="none" strike="noStrike" cap="none" normalizeH="0" baseline="0" dirty="0" smtClean="0">
                <a:ln>
                  <a:noFill/>
                </a:ln>
                <a:solidFill>
                  <a:schemeClr val="tx1"/>
                </a:solidFill>
                <a:effectLst/>
                <a:latin typeface="Book Antiqua" pitchFamily="18" charset="0"/>
                <a:ea typeface="Calibri" pitchFamily="34" charset="0"/>
                <a:cs typeface="Arial" pitchFamily="34" charset="0"/>
              </a:rPr>
              <a:t>rbol principal [1/min]</a:t>
            </a:r>
            <a:endParaRPr kumimoji="0" lang="es-ES" sz="105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600" b="1" i="1" u="none" strike="noStrike" cap="none" normalizeH="0" baseline="0" dirty="0" smtClean="0">
                <a:ln>
                  <a:noFill/>
                </a:ln>
                <a:solidFill>
                  <a:schemeClr val="tx1"/>
                </a:solidFill>
                <a:effectLst/>
                <a:latin typeface="Book Antiqua" pitchFamily="18" charset="0"/>
                <a:ea typeface="Calibri" pitchFamily="34" charset="0"/>
                <a:cs typeface="Arial" pitchFamily="34" charset="0"/>
              </a:rPr>
              <a:t>i</a:t>
            </a:r>
            <a:r>
              <a:rPr kumimoji="0" lang="es-ES" sz="1400" b="1" i="1" u="none" strike="noStrike" cap="none" normalizeH="0" baseline="-30000" dirty="0" smtClean="0">
                <a:ln>
                  <a:noFill/>
                </a:ln>
                <a:solidFill>
                  <a:schemeClr val="tx1"/>
                </a:solidFill>
                <a:effectLst/>
                <a:latin typeface="Book Antiqua" pitchFamily="18" charset="0"/>
                <a:ea typeface="Calibri" pitchFamily="34" charset="0"/>
                <a:cs typeface="Arial" pitchFamily="34" charset="0"/>
              </a:rPr>
              <a:t>caja </a:t>
            </a:r>
            <a:r>
              <a:rPr kumimoji="0" lang="es-ES" sz="1400" b="0" i="0" u="none" strike="noStrike" cap="none" normalizeH="0" baseline="-30000" dirty="0" smtClean="0">
                <a:ln>
                  <a:noFill/>
                </a:ln>
                <a:solidFill>
                  <a:schemeClr val="tx1"/>
                </a:solidFill>
                <a:effectLst/>
                <a:latin typeface="Book Antiqua" pitchFamily="18" charset="0"/>
                <a:ea typeface="Calibri" pitchFamily="34" charset="0"/>
                <a:cs typeface="Arial" pitchFamily="34" charset="0"/>
              </a:rPr>
              <a:t>I, II, III, IV, R</a:t>
            </a:r>
            <a:r>
              <a:rPr kumimoji="0" lang="es-ES" sz="1400" b="0" i="0" u="none" strike="noStrike" cap="none" normalizeH="0" baseline="0" dirty="0" smtClean="0">
                <a:ln>
                  <a:noFill/>
                </a:ln>
                <a:solidFill>
                  <a:schemeClr val="tx1"/>
                </a:solidFill>
                <a:effectLst/>
                <a:latin typeface="Book Antiqua" pitchFamily="18" charset="0"/>
                <a:ea typeface="Calibri" pitchFamily="34" charset="0"/>
                <a:cs typeface="Arial" pitchFamily="34" charset="0"/>
              </a:rPr>
              <a:t>=Relaciones de transmisi</a:t>
            </a:r>
            <a:r>
              <a:rPr kumimoji="0" lang="es-ES" sz="1400" b="0" i="0" u="none" strike="noStrike" cap="none" normalizeH="0" baseline="0" dirty="0" smtClean="0">
                <a:ln>
                  <a:noFill/>
                </a:ln>
                <a:solidFill>
                  <a:schemeClr val="tx1"/>
                </a:solidFill>
                <a:effectLst/>
                <a:latin typeface="Calibri"/>
                <a:ea typeface="Calibri" pitchFamily="34" charset="0"/>
                <a:cs typeface="Arial" pitchFamily="34" charset="0"/>
              </a:rPr>
              <a:t>ó</a:t>
            </a:r>
            <a:r>
              <a:rPr kumimoji="0" lang="es-ES" sz="1400" b="0" i="0" u="none" strike="noStrike" cap="none" normalizeH="0" baseline="0" dirty="0" smtClean="0">
                <a:ln>
                  <a:noFill/>
                </a:ln>
                <a:solidFill>
                  <a:schemeClr val="tx1"/>
                </a:solidFill>
                <a:effectLst/>
                <a:latin typeface="Book Antiqua" pitchFamily="18" charset="0"/>
                <a:ea typeface="Calibri" pitchFamily="34" charset="0"/>
                <a:cs typeface="Arial" pitchFamily="34" charset="0"/>
              </a:rPr>
              <a:t>n de las distintas marchas incluida la marcha atr</a:t>
            </a:r>
            <a:r>
              <a:rPr kumimoji="0" lang="es-ES" sz="1400" b="0" i="0" u="none" strike="noStrike" cap="none" normalizeH="0" baseline="0" dirty="0" smtClean="0">
                <a:ln>
                  <a:noFill/>
                </a:ln>
                <a:solidFill>
                  <a:schemeClr val="tx1"/>
                </a:solidFill>
                <a:effectLst/>
                <a:latin typeface="Calibri"/>
                <a:ea typeface="Calibri" pitchFamily="34" charset="0"/>
                <a:cs typeface="Arial" pitchFamily="34" charset="0"/>
              </a:rPr>
              <a:t>á</a:t>
            </a:r>
            <a:r>
              <a:rPr kumimoji="0" lang="es-ES" sz="1400" b="0" i="0" u="none" strike="noStrike" cap="none" normalizeH="0" baseline="0" dirty="0" smtClean="0">
                <a:ln>
                  <a:noFill/>
                </a:ln>
                <a:solidFill>
                  <a:schemeClr val="tx1"/>
                </a:solidFill>
                <a:effectLst/>
                <a:latin typeface="Book Antiqua" pitchFamily="18" charset="0"/>
                <a:ea typeface="Calibri" pitchFamily="34" charset="0"/>
                <a:cs typeface="Arial" pitchFamily="34" charset="0"/>
              </a:rPr>
              <a:t>s (R).</a:t>
            </a:r>
            <a:endParaRPr kumimoji="0" lang="es-ES" sz="105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400" b="1" i="1" u="none" strike="noStrike" cap="none" normalizeH="0" baseline="0" dirty="0" smtClean="0">
                <a:ln>
                  <a:noFill/>
                </a:ln>
                <a:solidFill>
                  <a:schemeClr val="tx1"/>
                </a:solidFill>
                <a:effectLst/>
                <a:latin typeface="Book Antiqua" pitchFamily="18" charset="0"/>
                <a:ea typeface="Calibri" pitchFamily="34" charset="0"/>
                <a:cs typeface="Arial" pitchFamily="34" charset="0"/>
              </a:rPr>
              <a:t>Z</a:t>
            </a:r>
            <a:r>
              <a:rPr kumimoji="0" lang="es-ES" sz="1400" b="1" i="1" u="none" strike="noStrike" cap="none" normalizeH="0" baseline="-30000" dirty="0" smtClean="0">
                <a:ln>
                  <a:noFill/>
                </a:ln>
                <a:solidFill>
                  <a:schemeClr val="tx1"/>
                </a:solidFill>
                <a:effectLst/>
                <a:latin typeface="Book Antiqua" pitchFamily="18" charset="0"/>
                <a:ea typeface="Calibri" pitchFamily="34" charset="0"/>
                <a:cs typeface="Arial" pitchFamily="34" charset="0"/>
              </a:rPr>
              <a:t>1</a:t>
            </a:r>
            <a:r>
              <a:rPr kumimoji="0" lang="es-ES" sz="1400" b="1" i="1" u="none" strike="noStrike" cap="none" normalizeH="0" baseline="0" dirty="0" smtClean="0">
                <a:ln>
                  <a:noFill/>
                </a:ln>
                <a:solidFill>
                  <a:schemeClr val="tx1"/>
                </a:solidFill>
                <a:effectLst/>
                <a:latin typeface="Book Antiqua" pitchFamily="18" charset="0"/>
                <a:ea typeface="Calibri" pitchFamily="34" charset="0"/>
                <a:cs typeface="Arial" pitchFamily="34" charset="0"/>
              </a:rPr>
              <a:t>, Z</a:t>
            </a:r>
            <a:r>
              <a:rPr kumimoji="0" lang="es-ES" sz="1400" b="1" i="1" u="none" strike="noStrike" cap="none" normalizeH="0" baseline="-30000" dirty="0" smtClean="0">
                <a:ln>
                  <a:noFill/>
                </a:ln>
                <a:solidFill>
                  <a:schemeClr val="tx1"/>
                </a:solidFill>
                <a:effectLst/>
                <a:latin typeface="Book Antiqua" pitchFamily="18" charset="0"/>
                <a:ea typeface="Calibri" pitchFamily="34" charset="0"/>
                <a:cs typeface="Arial" pitchFamily="34" charset="0"/>
              </a:rPr>
              <a:t>2</a:t>
            </a:r>
            <a:r>
              <a:rPr kumimoji="0" lang="es-ES" sz="1400" b="1" i="1" u="none" strike="noStrike" cap="none" normalizeH="0" baseline="0" dirty="0" smtClean="0">
                <a:ln>
                  <a:noFill/>
                </a:ln>
                <a:solidFill>
                  <a:schemeClr val="tx1"/>
                </a:solidFill>
                <a:effectLst/>
                <a:latin typeface="Book Antiqua" pitchFamily="18" charset="0"/>
                <a:ea typeface="Calibri" pitchFamily="34" charset="0"/>
                <a:cs typeface="Arial" pitchFamily="34" charset="0"/>
              </a:rPr>
              <a:t>, Z</a:t>
            </a:r>
            <a:r>
              <a:rPr kumimoji="0" lang="es-ES" sz="1400" b="1" i="1" u="none" strike="noStrike" cap="none" normalizeH="0" baseline="-30000" dirty="0" smtClean="0">
                <a:ln>
                  <a:noFill/>
                </a:ln>
                <a:solidFill>
                  <a:schemeClr val="tx1"/>
                </a:solidFill>
                <a:effectLst/>
                <a:latin typeface="Book Antiqua" pitchFamily="18" charset="0"/>
                <a:ea typeface="Calibri" pitchFamily="34" charset="0"/>
                <a:cs typeface="Arial" pitchFamily="34" charset="0"/>
              </a:rPr>
              <a:t>3</a:t>
            </a:r>
            <a:r>
              <a:rPr kumimoji="0" lang="es-ES" sz="1400" b="1" i="1" u="none" strike="noStrike" cap="none" normalizeH="0" baseline="0" dirty="0" smtClean="0">
                <a:ln>
                  <a:noFill/>
                </a:ln>
                <a:solidFill>
                  <a:schemeClr val="tx1"/>
                </a:solidFill>
                <a:effectLst/>
                <a:latin typeface="Book Antiqua" pitchFamily="18" charset="0"/>
                <a:ea typeface="Calibri" pitchFamily="34" charset="0"/>
                <a:cs typeface="Arial" pitchFamily="34" charset="0"/>
              </a:rPr>
              <a:t>, </a:t>
            </a:r>
            <a:r>
              <a:rPr kumimoji="0" lang="es-ES" sz="1400" b="1" i="1" u="none" strike="noStrike" cap="none" normalizeH="0" baseline="-30000" dirty="0" smtClean="0">
                <a:ln>
                  <a:noFill/>
                </a:ln>
                <a:solidFill>
                  <a:schemeClr val="tx1"/>
                </a:solidFill>
                <a:effectLst/>
                <a:latin typeface="Book Antiqua" pitchFamily="18" charset="0"/>
                <a:ea typeface="Calibri" pitchFamily="34" charset="0"/>
                <a:cs typeface="Arial" pitchFamily="34" charset="0"/>
              </a:rPr>
              <a:t>etc. </a:t>
            </a:r>
            <a:r>
              <a:rPr kumimoji="0" lang="es-ES" sz="1400" b="1" i="1" u="none" strike="noStrike" cap="none" normalizeH="0" baseline="0" dirty="0" smtClean="0">
                <a:ln>
                  <a:noFill/>
                </a:ln>
                <a:solidFill>
                  <a:schemeClr val="tx1"/>
                </a:solidFill>
                <a:effectLst/>
                <a:latin typeface="Book Antiqua" pitchFamily="18" charset="0"/>
                <a:ea typeface="Calibri" pitchFamily="34" charset="0"/>
                <a:cs typeface="Arial" pitchFamily="34" charset="0"/>
              </a:rPr>
              <a:t>=</a:t>
            </a:r>
            <a:r>
              <a:rPr kumimoji="0" lang="es-ES" sz="1400" b="0" i="0" u="none" strike="noStrike" cap="none" normalizeH="0" baseline="0" dirty="0" smtClean="0">
                <a:ln>
                  <a:noFill/>
                </a:ln>
                <a:solidFill>
                  <a:schemeClr val="tx1"/>
                </a:solidFill>
                <a:effectLst/>
                <a:latin typeface="Book Antiqua" pitchFamily="18" charset="0"/>
                <a:ea typeface="Calibri" pitchFamily="34" charset="0"/>
                <a:cs typeface="Arial" pitchFamily="34" charset="0"/>
              </a:rPr>
              <a:t>N</a:t>
            </a:r>
            <a:r>
              <a:rPr kumimoji="0" lang="es-ES" sz="1400" b="0" i="0" u="none" strike="noStrike" cap="none" normalizeH="0" baseline="0" dirty="0" smtClean="0">
                <a:ln>
                  <a:noFill/>
                </a:ln>
                <a:solidFill>
                  <a:schemeClr val="tx1"/>
                </a:solidFill>
                <a:effectLst/>
                <a:latin typeface="Calibri"/>
                <a:ea typeface="Calibri" pitchFamily="34" charset="0"/>
                <a:cs typeface="Arial" pitchFamily="34" charset="0"/>
              </a:rPr>
              <a:t>ú</a:t>
            </a:r>
            <a:r>
              <a:rPr kumimoji="0" lang="es-ES" sz="1400" b="0" i="0" u="none" strike="noStrike" cap="none" normalizeH="0" baseline="0" dirty="0" smtClean="0">
                <a:ln>
                  <a:noFill/>
                </a:ln>
                <a:solidFill>
                  <a:schemeClr val="tx1"/>
                </a:solidFill>
                <a:effectLst/>
                <a:latin typeface="Book Antiqua" pitchFamily="18" charset="0"/>
                <a:ea typeface="Calibri" pitchFamily="34" charset="0"/>
                <a:cs typeface="Arial" pitchFamily="34" charset="0"/>
              </a:rPr>
              <a:t>mero de dientes de las distintas ruedas de cambio.</a:t>
            </a:r>
            <a:endParaRPr kumimoji="0" lang="es-ES" sz="105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400" b="1" i="1" u="none" strike="noStrike" cap="none" normalizeH="0" baseline="0" dirty="0" smtClean="0">
                <a:ln>
                  <a:noFill/>
                </a:ln>
                <a:solidFill>
                  <a:schemeClr val="tx1"/>
                </a:solidFill>
                <a:effectLst/>
                <a:latin typeface="Book Antiqua" pitchFamily="18" charset="0"/>
                <a:ea typeface="Calibri" pitchFamily="34" charset="0"/>
                <a:cs typeface="Arial" pitchFamily="34" charset="0"/>
              </a:rPr>
              <a:t>Z</a:t>
            </a:r>
            <a:r>
              <a:rPr kumimoji="0" lang="es-ES" sz="1400" b="1" i="1" u="none" strike="noStrike" cap="none" normalizeH="0" baseline="-30000" dirty="0" smtClean="0">
                <a:ln>
                  <a:noFill/>
                </a:ln>
                <a:solidFill>
                  <a:schemeClr val="tx1"/>
                </a:solidFill>
                <a:effectLst/>
                <a:latin typeface="Book Antiqua" pitchFamily="18" charset="0"/>
                <a:ea typeface="Calibri" pitchFamily="34" charset="0"/>
                <a:cs typeface="Arial" pitchFamily="34" charset="0"/>
              </a:rPr>
              <a:t>RP</a:t>
            </a:r>
            <a:r>
              <a:rPr kumimoji="0" lang="es-ES" sz="1400" b="1" i="1" u="none" strike="noStrike" cap="none" normalizeH="0" baseline="0" dirty="0" smtClean="0">
                <a:ln>
                  <a:noFill/>
                </a:ln>
                <a:solidFill>
                  <a:schemeClr val="tx1"/>
                </a:solidFill>
                <a:effectLst/>
                <a:latin typeface="Book Antiqua" pitchFamily="18" charset="0"/>
                <a:ea typeface="Calibri" pitchFamily="34" charset="0"/>
                <a:cs typeface="Arial" pitchFamily="34" charset="0"/>
              </a:rPr>
              <a:t> =</a:t>
            </a:r>
            <a:r>
              <a:rPr kumimoji="0" lang="es-ES" sz="1400" b="0" i="0" u="none" strike="noStrike" cap="none" normalizeH="0" baseline="0" dirty="0" smtClean="0">
                <a:ln>
                  <a:noFill/>
                </a:ln>
                <a:solidFill>
                  <a:schemeClr val="tx1"/>
                </a:solidFill>
                <a:effectLst/>
                <a:latin typeface="Book Antiqua" pitchFamily="18" charset="0"/>
                <a:ea typeface="Calibri" pitchFamily="34" charset="0"/>
                <a:cs typeface="Arial" pitchFamily="34" charset="0"/>
              </a:rPr>
              <a:t>Rueda de marcha atr</a:t>
            </a:r>
            <a:r>
              <a:rPr kumimoji="0" lang="es-ES" sz="1400" b="0" i="0" u="none" strike="noStrike" cap="none" normalizeH="0" baseline="0" dirty="0" smtClean="0">
                <a:ln>
                  <a:noFill/>
                </a:ln>
                <a:solidFill>
                  <a:schemeClr val="tx1"/>
                </a:solidFill>
                <a:effectLst/>
                <a:latin typeface="Calibri"/>
                <a:ea typeface="Calibri" pitchFamily="34" charset="0"/>
                <a:cs typeface="Arial" pitchFamily="34" charset="0"/>
              </a:rPr>
              <a:t>á</a:t>
            </a:r>
            <a:r>
              <a:rPr kumimoji="0" lang="es-ES" sz="1400" b="0" i="0" u="none" strike="noStrike" cap="none" normalizeH="0" baseline="0" dirty="0" smtClean="0">
                <a:ln>
                  <a:noFill/>
                </a:ln>
                <a:solidFill>
                  <a:schemeClr val="tx1"/>
                </a:solidFill>
                <a:effectLst/>
                <a:latin typeface="Book Antiqua" pitchFamily="18" charset="0"/>
                <a:ea typeface="Calibri" pitchFamily="34" charset="0"/>
                <a:cs typeface="Arial" pitchFamily="34" charset="0"/>
              </a:rPr>
              <a:t>s en el </a:t>
            </a:r>
            <a:r>
              <a:rPr kumimoji="0" lang="es-ES" sz="1400" b="0" i="0" u="none" strike="noStrike" cap="none" normalizeH="0" baseline="0" dirty="0" smtClean="0">
                <a:ln>
                  <a:noFill/>
                </a:ln>
                <a:solidFill>
                  <a:schemeClr val="tx1"/>
                </a:solidFill>
                <a:effectLst/>
                <a:latin typeface="Calibri"/>
                <a:ea typeface="Calibri" pitchFamily="34" charset="0"/>
                <a:cs typeface="Arial" pitchFamily="34" charset="0"/>
              </a:rPr>
              <a:t>á</a:t>
            </a:r>
            <a:r>
              <a:rPr kumimoji="0" lang="es-ES" sz="1400" b="0" i="0" u="none" strike="noStrike" cap="none" normalizeH="0" baseline="0" dirty="0" smtClean="0">
                <a:ln>
                  <a:noFill/>
                </a:ln>
                <a:solidFill>
                  <a:schemeClr val="tx1"/>
                </a:solidFill>
                <a:effectLst/>
                <a:latin typeface="Book Antiqua" pitchFamily="18" charset="0"/>
                <a:ea typeface="Calibri" pitchFamily="34" charset="0"/>
                <a:cs typeface="Arial" pitchFamily="34" charset="0"/>
              </a:rPr>
              <a:t>rbol principal</a:t>
            </a:r>
            <a:endParaRPr kumimoji="0" lang="es-ES" sz="105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400" b="1" i="1" u="none" strike="noStrike" cap="none" normalizeH="0" baseline="0" dirty="0" smtClean="0">
                <a:ln>
                  <a:noFill/>
                </a:ln>
                <a:solidFill>
                  <a:schemeClr val="tx1"/>
                </a:solidFill>
                <a:effectLst/>
                <a:latin typeface="Book Antiqua" pitchFamily="18" charset="0"/>
                <a:ea typeface="Calibri" pitchFamily="34" charset="0"/>
                <a:cs typeface="Arial" pitchFamily="34" charset="0"/>
              </a:rPr>
              <a:t>Z</a:t>
            </a:r>
            <a:r>
              <a:rPr kumimoji="0" lang="es-ES" sz="1400" b="1" i="1" u="none" strike="noStrike" cap="none" normalizeH="0" baseline="-30000" dirty="0" smtClean="0">
                <a:ln>
                  <a:noFill/>
                </a:ln>
                <a:solidFill>
                  <a:schemeClr val="tx1"/>
                </a:solidFill>
                <a:effectLst/>
                <a:latin typeface="Book Antiqua" pitchFamily="18" charset="0"/>
                <a:ea typeface="Calibri" pitchFamily="34" charset="0"/>
                <a:cs typeface="Arial" pitchFamily="34" charset="0"/>
              </a:rPr>
              <a:t>RI</a:t>
            </a:r>
            <a:r>
              <a:rPr kumimoji="0" lang="es-ES" sz="1400" b="1" i="1" u="none" strike="noStrike" cap="none" normalizeH="0" baseline="0" dirty="0" smtClean="0">
                <a:ln>
                  <a:noFill/>
                </a:ln>
                <a:solidFill>
                  <a:schemeClr val="tx1"/>
                </a:solidFill>
                <a:effectLst/>
                <a:latin typeface="Book Antiqua" pitchFamily="18" charset="0"/>
                <a:ea typeface="Calibri" pitchFamily="34" charset="0"/>
                <a:cs typeface="Arial" pitchFamily="34" charset="0"/>
              </a:rPr>
              <a:t> </a:t>
            </a:r>
            <a:r>
              <a:rPr kumimoji="0" lang="es-ES" sz="1400" b="0" i="0" u="none" strike="noStrike" cap="none" normalizeH="0" baseline="0" dirty="0" smtClean="0">
                <a:ln>
                  <a:noFill/>
                </a:ln>
                <a:solidFill>
                  <a:schemeClr val="tx1"/>
                </a:solidFill>
                <a:effectLst/>
                <a:latin typeface="Book Antiqua" pitchFamily="18" charset="0"/>
                <a:ea typeface="Calibri" pitchFamily="34" charset="0"/>
                <a:cs typeface="Arial" pitchFamily="34" charset="0"/>
              </a:rPr>
              <a:t>= Rueda de marcha atr</a:t>
            </a:r>
            <a:r>
              <a:rPr kumimoji="0" lang="es-ES" sz="1400" b="0" i="0" u="none" strike="noStrike" cap="none" normalizeH="0" baseline="0" dirty="0" smtClean="0">
                <a:ln>
                  <a:noFill/>
                </a:ln>
                <a:solidFill>
                  <a:schemeClr val="tx1"/>
                </a:solidFill>
                <a:effectLst/>
                <a:latin typeface="Calibri"/>
                <a:ea typeface="Calibri" pitchFamily="34" charset="0"/>
                <a:cs typeface="Arial" pitchFamily="34" charset="0"/>
              </a:rPr>
              <a:t>á</a:t>
            </a:r>
            <a:r>
              <a:rPr kumimoji="0" lang="es-ES" sz="1400" b="0" i="0" u="none" strike="noStrike" cap="none" normalizeH="0" baseline="0" dirty="0" smtClean="0">
                <a:ln>
                  <a:noFill/>
                </a:ln>
                <a:solidFill>
                  <a:schemeClr val="tx1"/>
                </a:solidFill>
                <a:effectLst/>
                <a:latin typeface="Book Antiqua" pitchFamily="18" charset="0"/>
                <a:ea typeface="Calibri" pitchFamily="34" charset="0"/>
                <a:cs typeface="Arial" pitchFamily="34" charset="0"/>
              </a:rPr>
              <a:t>s en el </a:t>
            </a:r>
            <a:r>
              <a:rPr kumimoji="0" lang="es-ES" sz="1400" b="0" i="0" u="none" strike="noStrike" cap="none" normalizeH="0" baseline="0" dirty="0" smtClean="0">
                <a:ln>
                  <a:noFill/>
                </a:ln>
                <a:solidFill>
                  <a:schemeClr val="tx1"/>
                </a:solidFill>
                <a:effectLst/>
                <a:latin typeface="Calibri"/>
                <a:ea typeface="Calibri" pitchFamily="34" charset="0"/>
                <a:cs typeface="Arial" pitchFamily="34" charset="0"/>
              </a:rPr>
              <a:t>á</a:t>
            </a:r>
            <a:r>
              <a:rPr kumimoji="0" lang="es-ES" sz="1400" b="0" i="0" u="none" strike="noStrike" cap="none" normalizeH="0" baseline="0" dirty="0" smtClean="0">
                <a:ln>
                  <a:noFill/>
                </a:ln>
                <a:solidFill>
                  <a:schemeClr val="tx1"/>
                </a:solidFill>
                <a:effectLst/>
                <a:latin typeface="Book Antiqua" pitchFamily="18" charset="0"/>
                <a:ea typeface="Calibri" pitchFamily="34" charset="0"/>
                <a:cs typeface="Arial" pitchFamily="34" charset="0"/>
              </a:rPr>
              <a:t>rbol intermedio</a:t>
            </a:r>
            <a:endParaRPr kumimoji="0" lang="es-ES" sz="2400" b="0" i="0" u="none" strike="noStrike" cap="none" normalizeH="0" baseline="0" dirty="0" smtClean="0">
              <a:ln>
                <a:noFill/>
              </a:ln>
              <a:solidFill>
                <a:schemeClr val="tx1"/>
              </a:solidFill>
              <a:effectLst/>
              <a:latin typeface="Arial" pitchFamily="34" charset="0"/>
            </a:endParaRPr>
          </a:p>
        </p:txBody>
      </p:sp>
      <p:pic>
        <p:nvPicPr>
          <p:cNvPr id="5" name="Picture 3"/>
          <p:cNvPicPr>
            <a:picLocks noChangeAspect="1" noChangeArrowheads="1"/>
          </p:cNvPicPr>
          <p:nvPr/>
        </p:nvPicPr>
        <p:blipFill>
          <a:blip r:embed="rId2"/>
          <a:srcRect/>
          <a:stretch>
            <a:fillRect/>
          </a:stretch>
        </p:blipFill>
        <p:spPr bwMode="auto">
          <a:xfrm>
            <a:off x="857224" y="2786059"/>
            <a:ext cx="7504562" cy="4000528"/>
          </a:xfrm>
          <a:prstGeom prst="rect">
            <a:avLst/>
          </a:prstGeom>
          <a:noFill/>
          <a:ln w="9525">
            <a:noFill/>
            <a:miter lim="800000"/>
            <a:headEnd/>
            <a:tailEnd/>
          </a:ln>
          <a:effectLst/>
        </p:spPr>
      </p:pic>
    </p:spTree>
  </p:cSld>
  <p:clrMapOvr>
    <a:masterClrMapping/>
  </p:clrMapOvr>
  <p:transition>
    <p:newsfla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quarter" idx="1"/>
          </p:nvPr>
        </p:nvPicPr>
        <p:blipFill>
          <a:blip r:embed="rId2"/>
          <a:srcRect/>
          <a:stretch>
            <a:fillRect/>
          </a:stretch>
        </p:blipFill>
        <p:spPr bwMode="auto">
          <a:xfrm>
            <a:off x="133393" y="1149959"/>
            <a:ext cx="8867763" cy="5565189"/>
          </a:xfrm>
          <a:prstGeom prst="rect">
            <a:avLst/>
          </a:prstGeom>
          <a:noFill/>
          <a:ln w="9525">
            <a:noFill/>
            <a:miter lim="800000"/>
            <a:headEnd/>
            <a:tailEnd/>
          </a:ln>
          <a:effectLst/>
        </p:spPr>
      </p:pic>
      <p:sp>
        <p:nvSpPr>
          <p:cNvPr id="5" name="1 Título"/>
          <p:cNvSpPr>
            <a:spLocks noGrp="1"/>
          </p:cNvSpPr>
          <p:nvPr>
            <p:ph type="title"/>
          </p:nvPr>
        </p:nvSpPr>
        <p:spPr>
          <a:xfrm>
            <a:off x="214282" y="71414"/>
            <a:ext cx="8715436" cy="1000132"/>
          </a:xfrm>
          <a:solidFill>
            <a:srgbClr val="002060"/>
          </a:solidFill>
        </p:spPr>
        <p:txBody>
          <a:bodyPr>
            <a:noAutofit/>
          </a:bodyPr>
          <a:lstStyle/>
          <a:p>
            <a:pPr algn="ctr"/>
            <a:r>
              <a:rPr lang="es-ES" sz="3200" b="1" dirty="0" smtClean="0">
                <a:solidFill>
                  <a:srgbClr val="FFC000"/>
                </a:solidFill>
              </a:rPr>
              <a:t>Tren de engranajes de una caja manual/mecánica</a:t>
            </a:r>
            <a:endParaRPr lang="es-ES" sz="3200" b="1" dirty="0">
              <a:solidFill>
                <a:srgbClr val="FFC000"/>
              </a:solidFill>
            </a:endParaRPr>
          </a:p>
        </p:txBody>
      </p:sp>
      <p:sp>
        <p:nvSpPr>
          <p:cNvPr id="7" name="6 Rectángulo"/>
          <p:cNvSpPr/>
          <p:nvPr/>
        </p:nvSpPr>
        <p:spPr>
          <a:xfrm>
            <a:off x="6858016" y="4214818"/>
            <a:ext cx="1343638" cy="369332"/>
          </a:xfrm>
          <a:prstGeom prst="rect">
            <a:avLst/>
          </a:prstGeom>
        </p:spPr>
        <p:txBody>
          <a:bodyPr wrap="none">
            <a:spAutoFit/>
          </a:bodyPr>
          <a:lstStyle/>
          <a:p>
            <a:r>
              <a:rPr lang="es-ES" b="1" dirty="0" smtClean="0">
                <a:solidFill>
                  <a:srgbClr val="FF0000"/>
                </a:solidFill>
                <a:latin typeface="Agency FB" pitchFamily="34" charset="0"/>
              </a:rPr>
              <a:t>Árbol principal</a:t>
            </a:r>
            <a:endParaRPr lang="es-ES" b="1" dirty="0">
              <a:solidFill>
                <a:srgbClr val="FF0000"/>
              </a:solidFill>
              <a:latin typeface="Agency FB" pitchFamily="34" charset="0"/>
            </a:endParaRPr>
          </a:p>
        </p:txBody>
      </p:sp>
      <p:sp>
        <p:nvSpPr>
          <p:cNvPr id="8" name="7 Rectángulo"/>
          <p:cNvSpPr/>
          <p:nvPr/>
        </p:nvSpPr>
        <p:spPr>
          <a:xfrm>
            <a:off x="214282" y="2643182"/>
            <a:ext cx="958917" cy="369332"/>
          </a:xfrm>
          <a:prstGeom prst="rect">
            <a:avLst/>
          </a:prstGeom>
        </p:spPr>
        <p:txBody>
          <a:bodyPr wrap="none">
            <a:spAutoFit/>
          </a:bodyPr>
          <a:lstStyle/>
          <a:p>
            <a:r>
              <a:rPr lang="es-ES" b="1" dirty="0" smtClean="0">
                <a:solidFill>
                  <a:srgbClr val="FF0000"/>
                </a:solidFill>
                <a:latin typeface="Agency FB" pitchFamily="34" charset="0"/>
              </a:rPr>
              <a:t>Eje Motriz</a:t>
            </a:r>
            <a:endParaRPr lang="es-ES" b="1" dirty="0">
              <a:solidFill>
                <a:srgbClr val="FF0000"/>
              </a:solidFill>
              <a:latin typeface="Agency FB" pitchFamily="34" charset="0"/>
            </a:endParaRPr>
          </a:p>
        </p:txBody>
      </p:sp>
      <p:sp>
        <p:nvSpPr>
          <p:cNvPr id="9" name="8 Rectángulo"/>
          <p:cNvSpPr/>
          <p:nvPr/>
        </p:nvSpPr>
        <p:spPr>
          <a:xfrm>
            <a:off x="491486" y="5572140"/>
            <a:ext cx="1508746" cy="369332"/>
          </a:xfrm>
          <a:prstGeom prst="rect">
            <a:avLst/>
          </a:prstGeom>
        </p:spPr>
        <p:txBody>
          <a:bodyPr wrap="none">
            <a:spAutoFit/>
          </a:bodyPr>
          <a:lstStyle/>
          <a:p>
            <a:r>
              <a:rPr lang="es-ES" b="1" dirty="0" smtClean="0">
                <a:solidFill>
                  <a:srgbClr val="FF0000"/>
                </a:solidFill>
                <a:latin typeface="Agency FB" pitchFamily="34" charset="0"/>
              </a:rPr>
              <a:t>Árbol intermedio</a:t>
            </a:r>
            <a:endParaRPr lang="es-ES" b="1" dirty="0">
              <a:solidFill>
                <a:srgbClr val="FF0000"/>
              </a:solidFill>
              <a:latin typeface="Agency FB" pitchFamily="34" charset="0"/>
            </a:endParaRPr>
          </a:p>
        </p:txBody>
      </p:sp>
      <p:cxnSp>
        <p:nvCxnSpPr>
          <p:cNvPr id="11" name="10 Conector recto"/>
          <p:cNvCxnSpPr/>
          <p:nvPr/>
        </p:nvCxnSpPr>
        <p:spPr>
          <a:xfrm rot="5400000">
            <a:off x="1535885" y="5179231"/>
            <a:ext cx="571504" cy="2143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newsfla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4282" y="153950"/>
            <a:ext cx="8786874" cy="774720"/>
          </a:xfrm>
          <a:solidFill>
            <a:srgbClr val="002060"/>
          </a:solidFill>
        </p:spPr>
        <p:txBody>
          <a:bodyPr>
            <a:normAutofit fontScale="90000"/>
          </a:bodyPr>
          <a:lstStyle/>
          <a:p>
            <a:pPr algn="ctr"/>
            <a:r>
              <a:rPr lang="es-ES" b="1" dirty="0" smtClean="0">
                <a:solidFill>
                  <a:srgbClr val="FFC000"/>
                </a:solidFill>
              </a:rPr>
              <a:t>Tren de engranajes de una caja mecánica</a:t>
            </a:r>
            <a:endParaRPr lang="es-ES" b="1" dirty="0">
              <a:solidFill>
                <a:srgbClr val="FFC000"/>
              </a:solidFill>
            </a:endParaRPr>
          </a:p>
        </p:txBody>
      </p:sp>
      <p:pic>
        <p:nvPicPr>
          <p:cNvPr id="1026" name="Picture 2"/>
          <p:cNvPicPr>
            <a:picLocks noGrp="1" noChangeAspect="1" noChangeArrowheads="1"/>
          </p:cNvPicPr>
          <p:nvPr>
            <p:ph sz="quarter" idx="1"/>
          </p:nvPr>
        </p:nvPicPr>
        <p:blipFill>
          <a:blip r:embed="rId2"/>
          <a:srcRect/>
          <a:stretch>
            <a:fillRect/>
          </a:stretch>
        </p:blipFill>
        <p:spPr bwMode="auto">
          <a:xfrm>
            <a:off x="36291" y="1071546"/>
            <a:ext cx="9022983" cy="3786214"/>
          </a:xfrm>
          <a:prstGeom prst="rect">
            <a:avLst/>
          </a:prstGeom>
          <a:noFill/>
          <a:ln w="9525">
            <a:noFill/>
            <a:miter lim="800000"/>
            <a:headEnd/>
            <a:tailEnd/>
          </a:ln>
          <a:effectLst/>
        </p:spPr>
      </p:pic>
    </p:spTree>
  </p:cSld>
  <p:clrMapOvr>
    <a:masterClrMapping/>
  </p:clrMapOvr>
  <p:transition>
    <p:newsfla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28595" y="714356"/>
            <a:ext cx="3680463" cy="547688"/>
          </a:xfrm>
          <a:prstGeom prst="rect">
            <a:avLst/>
          </a:prstGeom>
        </p:spPr>
        <p:style>
          <a:lnRef idx="2">
            <a:schemeClr val="dk1"/>
          </a:lnRef>
          <a:fillRef idx="1">
            <a:schemeClr val="lt1"/>
          </a:fillRef>
          <a:effectRef idx="0">
            <a:schemeClr val="dk1"/>
          </a:effectRef>
          <a:fontRef idx="minor">
            <a:schemeClr val="dk1"/>
          </a:fontRef>
        </p:style>
      </p:pic>
      <p:pic>
        <p:nvPicPr>
          <p:cNvPr id="32769"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28596" y="1571612"/>
            <a:ext cx="1111678" cy="566738"/>
          </a:xfrm>
          <a:prstGeom prst="rect">
            <a:avLst/>
          </a:prstGeom>
        </p:spPr>
        <p:style>
          <a:lnRef idx="2">
            <a:schemeClr val="dk1"/>
          </a:lnRef>
          <a:fillRef idx="1">
            <a:schemeClr val="lt1"/>
          </a:fillRef>
          <a:effectRef idx="0">
            <a:schemeClr val="dk1"/>
          </a:effectRef>
          <a:fontRef idx="minor">
            <a:schemeClr val="dk1"/>
          </a:fontRef>
        </p:style>
      </p:pic>
      <p:sp>
        <p:nvSpPr>
          <p:cNvPr id="32773" name="Rectangle 5"/>
          <p:cNvSpPr>
            <a:spLocks noChangeArrowheads="1"/>
          </p:cNvSpPr>
          <p:nvPr/>
        </p:nvSpPr>
        <p:spPr bwMode="auto">
          <a:xfrm>
            <a:off x="900113" y="1885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endParaRPr>
          </a:p>
        </p:txBody>
      </p:sp>
      <p:sp>
        <p:nvSpPr>
          <p:cNvPr id="9" name="Rectangle 3"/>
          <p:cNvSpPr>
            <a:spLocks noGrp="1" noChangeArrowheads="1"/>
          </p:cNvSpPr>
          <p:nvPr>
            <p:ph type="title"/>
          </p:nvPr>
        </p:nvSpPr>
        <p:spPr bwMode="auto">
          <a:xfrm>
            <a:off x="285720" y="142852"/>
            <a:ext cx="6596678" cy="307777"/>
          </a:xfrm>
          <a:prstGeom prst="rect">
            <a:avLst/>
          </a:prstGeom>
          <a:solidFill>
            <a:srgbClr val="002060"/>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lang="es-ES" sz="1400" dirty="0" smtClean="0">
                <a:solidFill>
                  <a:srgbClr val="FFC000"/>
                </a:solidFill>
                <a:latin typeface="Book Antiqua" pitchFamily="18" charset="0"/>
                <a:ea typeface="Calibri" pitchFamily="34" charset="0"/>
                <a:cs typeface="Arial" pitchFamily="34" charset="0"/>
              </a:rPr>
              <a:t> </a:t>
            </a:r>
            <a:r>
              <a:rPr kumimoji="0" lang="es-ES" sz="1400" b="0" i="0" u="none" strike="noStrike" cap="none" normalizeH="0" baseline="0" dirty="0" smtClean="0">
                <a:ln>
                  <a:noFill/>
                </a:ln>
                <a:solidFill>
                  <a:srgbClr val="FFC000"/>
                </a:solidFill>
                <a:effectLst/>
                <a:latin typeface="Book Antiqua" pitchFamily="18" charset="0"/>
                <a:ea typeface="Calibri" pitchFamily="34" charset="0"/>
                <a:cs typeface="Arial" pitchFamily="34" charset="0"/>
              </a:rPr>
              <a:t>C</a:t>
            </a:r>
            <a:r>
              <a:rPr kumimoji="0" lang="es-ES" sz="1400" b="0" i="0" u="none" strike="noStrike" cap="none" normalizeH="0" baseline="0" dirty="0" smtClean="0">
                <a:ln>
                  <a:noFill/>
                </a:ln>
                <a:solidFill>
                  <a:srgbClr val="FFC000"/>
                </a:solidFill>
                <a:effectLst/>
                <a:latin typeface="Calibri"/>
                <a:ea typeface="Calibri" pitchFamily="34" charset="0"/>
                <a:cs typeface="Arial" pitchFamily="34" charset="0"/>
              </a:rPr>
              <a:t>Á</a:t>
            </a:r>
            <a:r>
              <a:rPr kumimoji="0" lang="es-ES" sz="1400" b="0" i="0" u="none" strike="noStrike" cap="none" normalizeH="0" baseline="0" dirty="0" smtClean="0">
                <a:ln>
                  <a:noFill/>
                </a:ln>
                <a:solidFill>
                  <a:srgbClr val="FFC000"/>
                </a:solidFill>
                <a:effectLst/>
                <a:latin typeface="Book Antiqua" pitchFamily="18" charset="0"/>
                <a:ea typeface="Calibri" pitchFamily="34" charset="0"/>
                <a:cs typeface="Arial" pitchFamily="34" charset="0"/>
              </a:rPr>
              <a:t>LCULO DE LA RELACI</a:t>
            </a:r>
            <a:r>
              <a:rPr kumimoji="0" lang="es-ES" sz="1400" b="0" i="0" u="none" strike="noStrike" cap="none" normalizeH="0" baseline="0" dirty="0" smtClean="0">
                <a:ln>
                  <a:noFill/>
                </a:ln>
                <a:solidFill>
                  <a:srgbClr val="FFC000"/>
                </a:solidFill>
                <a:effectLst/>
                <a:latin typeface="Calibri"/>
                <a:ea typeface="Calibri" pitchFamily="34" charset="0"/>
                <a:cs typeface="Arial" pitchFamily="34" charset="0"/>
              </a:rPr>
              <a:t>Ó</a:t>
            </a:r>
            <a:r>
              <a:rPr kumimoji="0" lang="es-ES" sz="1400" b="0" i="0" u="none" strike="noStrike" cap="none" normalizeH="0" baseline="0" dirty="0" smtClean="0">
                <a:ln>
                  <a:noFill/>
                </a:ln>
                <a:solidFill>
                  <a:srgbClr val="FFC000"/>
                </a:solidFill>
                <a:effectLst/>
                <a:latin typeface="Book Antiqua" pitchFamily="18" charset="0"/>
                <a:ea typeface="Calibri" pitchFamily="34" charset="0"/>
                <a:cs typeface="Arial" pitchFamily="34" charset="0"/>
              </a:rPr>
              <a:t>N DE TRANSMISI</a:t>
            </a:r>
            <a:r>
              <a:rPr kumimoji="0" lang="es-ES" sz="1400" b="0" i="0" u="none" strike="noStrike" cap="none" normalizeH="0" baseline="0" dirty="0" smtClean="0">
                <a:ln>
                  <a:noFill/>
                </a:ln>
                <a:solidFill>
                  <a:srgbClr val="FFC000"/>
                </a:solidFill>
                <a:effectLst/>
                <a:latin typeface="Calibri"/>
                <a:ea typeface="Calibri" pitchFamily="34" charset="0"/>
                <a:cs typeface="Arial" pitchFamily="34" charset="0"/>
              </a:rPr>
              <a:t>Ó</a:t>
            </a:r>
            <a:r>
              <a:rPr kumimoji="0" lang="es-ES" sz="1400" b="0" i="0" u="none" strike="noStrike" cap="none" normalizeH="0" baseline="0" dirty="0" smtClean="0">
                <a:ln>
                  <a:noFill/>
                </a:ln>
                <a:solidFill>
                  <a:srgbClr val="FFC000"/>
                </a:solidFill>
                <a:effectLst/>
                <a:latin typeface="Book Antiqua" pitchFamily="18" charset="0"/>
                <a:ea typeface="Calibri" pitchFamily="34" charset="0"/>
                <a:cs typeface="Arial" pitchFamily="34" charset="0"/>
              </a:rPr>
              <a:t>N POR LAS REVOLUCIONES</a:t>
            </a:r>
            <a:endParaRPr kumimoji="0" lang="es-ES" sz="2400" b="0" i="0" u="none" strike="noStrike" cap="none" normalizeH="0" baseline="0" dirty="0" smtClean="0">
              <a:ln>
                <a:noFill/>
              </a:ln>
              <a:solidFill>
                <a:srgbClr val="FFC000"/>
              </a:solidFill>
              <a:effectLst/>
              <a:latin typeface="Arial" pitchFamily="34" charset="0"/>
            </a:endParaRPr>
          </a:p>
        </p:txBody>
      </p:sp>
      <p:sp>
        <p:nvSpPr>
          <p:cNvPr id="32774" name="Rectangle 6"/>
          <p:cNvSpPr>
            <a:spLocks noChangeArrowheads="1"/>
          </p:cNvSpPr>
          <p:nvPr/>
        </p:nvSpPr>
        <p:spPr bwMode="auto">
          <a:xfrm>
            <a:off x="320787" y="2621157"/>
            <a:ext cx="7180171" cy="307777"/>
          </a:xfrm>
          <a:prstGeom prst="rect">
            <a:avLst/>
          </a:prstGeom>
          <a:solidFill>
            <a:srgbClr val="002060"/>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s-ES" sz="1400" b="0" i="0" u="none" strike="noStrike" cap="none" normalizeH="0" baseline="0" dirty="0" smtClean="0">
                <a:ln>
                  <a:noFill/>
                </a:ln>
                <a:solidFill>
                  <a:srgbClr val="FFC000"/>
                </a:solidFill>
                <a:effectLst/>
                <a:latin typeface="Book Antiqua" pitchFamily="18" charset="0"/>
                <a:ea typeface="Calibri" pitchFamily="34" charset="0"/>
                <a:cs typeface="Arial" pitchFamily="34" charset="0"/>
              </a:rPr>
              <a:t> C</a:t>
            </a:r>
            <a:r>
              <a:rPr kumimoji="0" lang="es-ES" sz="1400" b="0" i="0" u="none" strike="noStrike" cap="none" normalizeH="0" baseline="0" dirty="0" smtClean="0">
                <a:ln>
                  <a:noFill/>
                </a:ln>
                <a:solidFill>
                  <a:srgbClr val="FFC000"/>
                </a:solidFill>
                <a:effectLst/>
                <a:latin typeface="Calibri"/>
                <a:ea typeface="Calibri" pitchFamily="34" charset="0"/>
                <a:cs typeface="Arial" pitchFamily="34" charset="0"/>
              </a:rPr>
              <a:t>Á</a:t>
            </a:r>
            <a:r>
              <a:rPr kumimoji="0" lang="es-ES" sz="1400" b="0" i="0" u="none" strike="noStrike" cap="none" normalizeH="0" baseline="0" dirty="0" smtClean="0">
                <a:ln>
                  <a:noFill/>
                </a:ln>
                <a:solidFill>
                  <a:srgbClr val="FFC000"/>
                </a:solidFill>
                <a:effectLst/>
                <a:latin typeface="Book Antiqua" pitchFamily="18" charset="0"/>
                <a:ea typeface="Calibri" pitchFamily="34" charset="0"/>
                <a:cs typeface="Arial" pitchFamily="34" charset="0"/>
              </a:rPr>
              <a:t>LCULO DE LA RELACI</a:t>
            </a:r>
            <a:r>
              <a:rPr kumimoji="0" lang="es-ES" sz="1400" b="0" i="0" u="none" strike="noStrike" cap="none" normalizeH="0" baseline="0" dirty="0" smtClean="0">
                <a:ln>
                  <a:noFill/>
                </a:ln>
                <a:solidFill>
                  <a:srgbClr val="FFC000"/>
                </a:solidFill>
                <a:effectLst/>
                <a:latin typeface="Calibri"/>
                <a:ea typeface="Calibri" pitchFamily="34" charset="0"/>
                <a:cs typeface="Arial" pitchFamily="34" charset="0"/>
              </a:rPr>
              <a:t>Ó</a:t>
            </a:r>
            <a:r>
              <a:rPr kumimoji="0" lang="es-ES" sz="1400" b="0" i="0" u="none" strike="noStrike" cap="none" normalizeH="0" baseline="0" dirty="0" smtClean="0">
                <a:ln>
                  <a:noFill/>
                </a:ln>
                <a:solidFill>
                  <a:srgbClr val="FFC000"/>
                </a:solidFill>
                <a:effectLst/>
                <a:latin typeface="Book Antiqua" pitchFamily="18" charset="0"/>
                <a:ea typeface="Calibri" pitchFamily="34" charset="0"/>
                <a:cs typeface="Arial" pitchFamily="34" charset="0"/>
              </a:rPr>
              <a:t>N DE TRANSMISI</a:t>
            </a:r>
            <a:r>
              <a:rPr kumimoji="0" lang="es-ES" sz="1400" b="0" i="0" u="none" strike="noStrike" cap="none" normalizeH="0" baseline="0" dirty="0" smtClean="0">
                <a:ln>
                  <a:noFill/>
                </a:ln>
                <a:solidFill>
                  <a:srgbClr val="FFC000"/>
                </a:solidFill>
                <a:effectLst/>
                <a:latin typeface="Calibri"/>
                <a:ea typeface="Calibri" pitchFamily="34" charset="0"/>
                <a:cs typeface="Arial" pitchFamily="34" charset="0"/>
              </a:rPr>
              <a:t>Ó</a:t>
            </a:r>
            <a:r>
              <a:rPr kumimoji="0" lang="es-ES" sz="1400" b="0" i="0" u="none" strike="noStrike" cap="none" normalizeH="0" baseline="0" dirty="0" smtClean="0">
                <a:ln>
                  <a:noFill/>
                </a:ln>
                <a:solidFill>
                  <a:srgbClr val="FFC000"/>
                </a:solidFill>
                <a:effectLst/>
                <a:latin typeface="Book Antiqua" pitchFamily="18" charset="0"/>
                <a:ea typeface="Calibri" pitchFamily="34" charset="0"/>
                <a:cs typeface="Arial" pitchFamily="34" charset="0"/>
              </a:rPr>
              <a:t>N POR LOS N</a:t>
            </a:r>
            <a:r>
              <a:rPr kumimoji="0" lang="es-ES" sz="1400" b="0" i="0" u="none" strike="noStrike" cap="none" normalizeH="0" baseline="0" dirty="0" smtClean="0">
                <a:ln>
                  <a:noFill/>
                </a:ln>
                <a:solidFill>
                  <a:srgbClr val="FFC000"/>
                </a:solidFill>
                <a:effectLst/>
                <a:latin typeface="Calibri"/>
                <a:ea typeface="Calibri" pitchFamily="34" charset="0"/>
                <a:cs typeface="Arial" pitchFamily="34" charset="0"/>
              </a:rPr>
              <a:t>Ú</a:t>
            </a:r>
            <a:r>
              <a:rPr kumimoji="0" lang="es-ES" sz="1400" b="0" i="0" u="none" strike="noStrike" cap="none" normalizeH="0" baseline="0" dirty="0" smtClean="0">
                <a:ln>
                  <a:noFill/>
                </a:ln>
                <a:solidFill>
                  <a:srgbClr val="FFC000"/>
                </a:solidFill>
                <a:effectLst/>
                <a:latin typeface="Book Antiqua" pitchFamily="18" charset="0"/>
                <a:ea typeface="Calibri" pitchFamily="34" charset="0"/>
                <a:cs typeface="Arial" pitchFamily="34" charset="0"/>
              </a:rPr>
              <a:t>MEROS DE DIENTES</a:t>
            </a:r>
            <a:endParaRPr kumimoji="0" lang="es-ES" sz="2400" b="0" i="0" u="none" strike="noStrike" cap="none" normalizeH="0" baseline="0" dirty="0" smtClean="0">
              <a:ln>
                <a:noFill/>
              </a:ln>
              <a:solidFill>
                <a:srgbClr val="FFC000"/>
              </a:solidFill>
              <a:effectLst/>
              <a:latin typeface="Arial" pitchFamily="34" charset="0"/>
            </a:endParaRPr>
          </a:p>
        </p:txBody>
      </p:sp>
      <p:pic>
        <p:nvPicPr>
          <p:cNvPr id="32779" name="Picture 1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500034" y="3071810"/>
            <a:ext cx="2597565" cy="500066"/>
          </a:xfrm>
          <a:prstGeom prst="rect">
            <a:avLst/>
          </a:prstGeom>
        </p:spPr>
        <p:style>
          <a:lnRef idx="2">
            <a:schemeClr val="dk1"/>
          </a:lnRef>
          <a:fillRef idx="1">
            <a:schemeClr val="lt1"/>
          </a:fillRef>
          <a:effectRef idx="0">
            <a:schemeClr val="dk1"/>
          </a:effectRef>
          <a:fontRef idx="minor">
            <a:schemeClr val="dk1"/>
          </a:fontRef>
        </p:style>
      </p:pic>
      <p:pic>
        <p:nvPicPr>
          <p:cNvPr id="32778" name="Picture 10"/>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500034" y="3929065"/>
            <a:ext cx="2722589" cy="500067"/>
          </a:xfrm>
          <a:prstGeom prst="rect">
            <a:avLst/>
          </a:prstGeom>
        </p:spPr>
        <p:style>
          <a:lnRef idx="2">
            <a:schemeClr val="dk1"/>
          </a:lnRef>
          <a:fillRef idx="1">
            <a:schemeClr val="lt1"/>
          </a:fillRef>
          <a:effectRef idx="0">
            <a:schemeClr val="dk1"/>
          </a:effectRef>
          <a:fontRef idx="minor">
            <a:schemeClr val="dk1"/>
          </a:fontRef>
        </p:style>
      </p:pic>
      <p:pic>
        <p:nvPicPr>
          <p:cNvPr id="32777" name="Picture 9"/>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4500562" y="3071810"/>
            <a:ext cx="2359007" cy="500066"/>
          </a:xfrm>
          <a:prstGeom prst="rect">
            <a:avLst/>
          </a:prstGeom>
        </p:spPr>
        <p:style>
          <a:lnRef idx="2">
            <a:schemeClr val="dk1"/>
          </a:lnRef>
          <a:fillRef idx="1">
            <a:schemeClr val="lt1"/>
          </a:fillRef>
          <a:effectRef idx="0">
            <a:schemeClr val="dk1"/>
          </a:effectRef>
          <a:fontRef idx="minor">
            <a:schemeClr val="dk1"/>
          </a:fontRef>
        </p:style>
      </p:pic>
      <p:pic>
        <p:nvPicPr>
          <p:cNvPr id="32776" name="Picture 8"/>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4500562" y="3929066"/>
            <a:ext cx="2528906" cy="500066"/>
          </a:xfrm>
          <a:prstGeom prst="rect">
            <a:avLst/>
          </a:prstGeom>
        </p:spPr>
        <p:style>
          <a:lnRef idx="2">
            <a:schemeClr val="dk1"/>
          </a:lnRef>
          <a:fillRef idx="1">
            <a:schemeClr val="lt1"/>
          </a:fillRef>
          <a:effectRef idx="0">
            <a:schemeClr val="dk1"/>
          </a:effectRef>
          <a:fontRef idx="minor">
            <a:schemeClr val="dk1"/>
          </a:fontRef>
        </p:style>
      </p:pic>
      <p:pic>
        <p:nvPicPr>
          <p:cNvPr id="32775" name="Picture 7"/>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500034" y="4786322"/>
            <a:ext cx="3361557" cy="500066"/>
          </a:xfrm>
          <a:prstGeom prst="rect">
            <a:avLst/>
          </a:prstGeom>
        </p:spPr>
        <p:style>
          <a:lnRef idx="2">
            <a:schemeClr val="dk1"/>
          </a:lnRef>
          <a:fillRef idx="1">
            <a:schemeClr val="lt1"/>
          </a:fillRef>
          <a:effectRef idx="0">
            <a:schemeClr val="dk1"/>
          </a:effectRef>
          <a:fontRef idx="minor">
            <a:schemeClr val="dk1"/>
          </a:fontRef>
        </p:style>
      </p:pic>
      <p:sp>
        <p:nvSpPr>
          <p:cNvPr id="32780"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dirty="0"/>
          </a:p>
        </p:txBody>
      </p:sp>
      <p:sp>
        <p:nvSpPr>
          <p:cNvPr id="32785" name="Rectangle 17"/>
          <p:cNvSpPr>
            <a:spLocks noChangeArrowheads="1"/>
          </p:cNvSpPr>
          <p:nvPr/>
        </p:nvSpPr>
        <p:spPr bwMode="auto">
          <a:xfrm>
            <a:off x="630238" y="40862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endParaRPr>
          </a:p>
        </p:txBody>
      </p:sp>
      <p:sp>
        <p:nvSpPr>
          <p:cNvPr id="32786" name="Rectangle 18"/>
          <p:cNvSpPr>
            <a:spLocks noChangeArrowheads="1"/>
          </p:cNvSpPr>
          <p:nvPr/>
        </p:nvSpPr>
        <p:spPr bwMode="auto">
          <a:xfrm>
            <a:off x="214282" y="5500702"/>
            <a:ext cx="8715436" cy="1169551"/>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Book Antiqua" pitchFamily="18" charset="0"/>
                <a:ea typeface="Calibri" pitchFamily="34" charset="0"/>
                <a:cs typeface="Arial" pitchFamily="34" charset="0"/>
              </a:rPr>
              <a:t>Observaci</a:t>
            </a:r>
            <a:r>
              <a:rPr kumimoji="0" lang="es-ES" sz="1400" b="1" i="0" u="none" strike="noStrike" cap="none" normalizeH="0" baseline="0" dirty="0" smtClean="0">
                <a:ln>
                  <a:noFill/>
                </a:ln>
                <a:solidFill>
                  <a:schemeClr val="tx1"/>
                </a:solidFill>
                <a:effectLst/>
                <a:latin typeface="Calibri"/>
                <a:ea typeface="Calibri" pitchFamily="34" charset="0"/>
                <a:cs typeface="Arial" pitchFamily="34" charset="0"/>
              </a:rPr>
              <a:t>ó</a:t>
            </a:r>
            <a:r>
              <a:rPr kumimoji="0" lang="es-ES" sz="1400" b="1" i="0" u="none" strike="noStrike" cap="none" normalizeH="0" baseline="0" dirty="0" smtClean="0">
                <a:ln>
                  <a:noFill/>
                </a:ln>
                <a:solidFill>
                  <a:schemeClr val="tx1"/>
                </a:solidFill>
                <a:effectLst/>
                <a:latin typeface="Book Antiqua" pitchFamily="18" charset="0"/>
                <a:ea typeface="Calibri" pitchFamily="34" charset="0"/>
                <a:cs typeface="Arial" pitchFamily="34" charset="0"/>
              </a:rPr>
              <a:t>n</a:t>
            </a:r>
            <a:endParaRPr kumimoji="0" lang="es-ES" sz="105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sz="1400" b="0" i="0" u="none" strike="noStrike" cap="none" normalizeH="0" baseline="0" dirty="0" smtClean="0">
                <a:ln>
                  <a:noFill/>
                </a:ln>
                <a:solidFill>
                  <a:schemeClr val="tx1"/>
                </a:solidFill>
                <a:effectLst/>
                <a:latin typeface="Book Antiqua" pitchFamily="18" charset="0"/>
                <a:ea typeface="Calibri" pitchFamily="34" charset="0"/>
                <a:cs typeface="Arial" pitchFamily="34" charset="0"/>
              </a:rPr>
              <a:t>En directa (Tercera o cuarta) el valor de la relaci</a:t>
            </a:r>
            <a:r>
              <a:rPr kumimoji="0" lang="es-ES" sz="1400" b="0" i="0" u="none" strike="noStrike" cap="none" normalizeH="0" baseline="0" dirty="0" smtClean="0">
                <a:ln>
                  <a:noFill/>
                </a:ln>
                <a:solidFill>
                  <a:schemeClr val="tx1"/>
                </a:solidFill>
                <a:effectLst/>
                <a:latin typeface="Calibri"/>
                <a:ea typeface="Calibri" pitchFamily="34" charset="0"/>
                <a:cs typeface="Arial" pitchFamily="34" charset="0"/>
              </a:rPr>
              <a:t>ó</a:t>
            </a:r>
            <a:r>
              <a:rPr kumimoji="0" lang="es-ES" sz="1400" b="0" i="0" u="none" strike="noStrike" cap="none" normalizeH="0" baseline="0" dirty="0" smtClean="0">
                <a:ln>
                  <a:noFill/>
                </a:ln>
                <a:solidFill>
                  <a:schemeClr val="tx1"/>
                </a:solidFill>
                <a:effectLst/>
                <a:latin typeface="Book Antiqua" pitchFamily="18" charset="0"/>
                <a:ea typeface="Calibri" pitchFamily="34" charset="0"/>
                <a:cs typeface="Arial" pitchFamily="34" charset="0"/>
              </a:rPr>
              <a:t>n de transmisi</a:t>
            </a:r>
            <a:r>
              <a:rPr kumimoji="0" lang="es-ES" sz="1400" b="0" i="0" u="none" strike="noStrike" cap="none" normalizeH="0" baseline="0" dirty="0" smtClean="0">
                <a:ln>
                  <a:noFill/>
                </a:ln>
                <a:solidFill>
                  <a:schemeClr val="tx1"/>
                </a:solidFill>
                <a:effectLst/>
                <a:latin typeface="Calibri"/>
                <a:ea typeface="Calibri" pitchFamily="34" charset="0"/>
                <a:cs typeface="Arial" pitchFamily="34" charset="0"/>
              </a:rPr>
              <a:t>ó</a:t>
            </a:r>
            <a:r>
              <a:rPr kumimoji="0" lang="es-ES" sz="1400" b="0" i="0" u="none" strike="noStrike" cap="none" normalizeH="0" baseline="0" dirty="0" smtClean="0">
                <a:ln>
                  <a:noFill/>
                </a:ln>
                <a:solidFill>
                  <a:schemeClr val="tx1"/>
                </a:solidFill>
                <a:effectLst/>
                <a:latin typeface="Book Antiqua" pitchFamily="18" charset="0"/>
                <a:ea typeface="Calibri" pitchFamily="34" charset="0"/>
                <a:cs typeface="Arial" pitchFamily="34" charset="0"/>
              </a:rPr>
              <a:t>n es casi siempre de 1:1 (por eso se llama </a:t>
            </a:r>
            <a:r>
              <a:rPr kumimoji="0" lang="es-ES" sz="1400" b="0" i="0" u="none" strike="noStrike" cap="none" normalizeH="0" baseline="0" dirty="0" smtClean="0">
                <a:ln>
                  <a:noFill/>
                </a:ln>
                <a:solidFill>
                  <a:schemeClr val="tx1"/>
                </a:solidFill>
                <a:effectLst/>
                <a:latin typeface="Calibri"/>
                <a:ea typeface="Calibri" pitchFamily="34" charset="0"/>
                <a:cs typeface="Arial" pitchFamily="34" charset="0"/>
              </a:rPr>
              <a:t>“</a:t>
            </a:r>
            <a:r>
              <a:rPr kumimoji="0" lang="es-ES" sz="1400" b="0" i="0" u="none" strike="noStrike" cap="none" normalizeH="0" baseline="0" dirty="0" smtClean="0">
                <a:ln>
                  <a:noFill/>
                </a:ln>
                <a:solidFill>
                  <a:schemeClr val="tx1"/>
                </a:solidFill>
                <a:effectLst/>
                <a:latin typeface="Book Antiqua" pitchFamily="18" charset="0"/>
                <a:ea typeface="Calibri" pitchFamily="34" charset="0"/>
                <a:cs typeface="Arial" pitchFamily="34" charset="0"/>
              </a:rPr>
              <a:t>directa</a:t>
            </a:r>
            <a:r>
              <a:rPr kumimoji="0" lang="es-ES" sz="1400" b="0" i="0" u="none" strike="noStrike" cap="none" normalizeH="0" baseline="0" dirty="0" smtClean="0">
                <a:ln>
                  <a:noFill/>
                </a:ln>
                <a:solidFill>
                  <a:schemeClr val="tx1"/>
                </a:solidFill>
                <a:effectLst/>
                <a:latin typeface="Calibri"/>
                <a:ea typeface="Calibri" pitchFamily="34" charset="0"/>
                <a:cs typeface="Arial" pitchFamily="34" charset="0"/>
              </a:rPr>
              <a:t>”</a:t>
            </a:r>
            <a:r>
              <a:rPr kumimoji="0" lang="es-ES" sz="1400" b="0" i="0" u="none" strike="noStrike" cap="none" normalizeH="0" baseline="0" dirty="0" smtClean="0">
                <a:ln>
                  <a:noFill/>
                </a:ln>
                <a:solidFill>
                  <a:schemeClr val="tx1"/>
                </a:solidFill>
                <a:effectLst/>
                <a:latin typeface="Book Antiqua" pitchFamily="18" charset="0"/>
                <a:ea typeface="Calibri" pitchFamily="34" charset="0"/>
                <a:cs typeface="Arial" pitchFamily="34" charset="0"/>
              </a:rPr>
              <a:t>); a veces</a:t>
            </a:r>
          </a:p>
          <a:p>
            <a:pPr marL="0" marR="0" lvl="0" indent="0" algn="l" defTabSz="914400" rtl="0" eaLnBrk="0" fontAlgn="base" latinLnBrk="0" hangingPunct="0">
              <a:lnSpc>
                <a:spcPct val="100000"/>
              </a:lnSpc>
              <a:spcBef>
                <a:spcPct val="0"/>
              </a:spcBef>
              <a:spcAft>
                <a:spcPct val="0"/>
              </a:spcAft>
              <a:buClrTx/>
              <a:buSzTx/>
              <a:tabLst/>
            </a:pPr>
            <a:r>
              <a:rPr lang="es-ES" sz="1400" dirty="0" smtClean="0">
                <a:solidFill>
                  <a:schemeClr val="tx1"/>
                </a:solidFill>
                <a:latin typeface="Book Antiqua" pitchFamily="18" charset="0"/>
                <a:ea typeface="Calibri" pitchFamily="34" charset="0"/>
                <a:cs typeface="Arial" pitchFamily="34" charset="0"/>
              </a:rPr>
              <a:t> </a:t>
            </a:r>
            <a:r>
              <a:rPr kumimoji="0" lang="es-ES" sz="1400" b="0" i="0" u="none" strike="noStrike" cap="none" normalizeH="0" dirty="0" smtClean="0">
                <a:ln>
                  <a:noFill/>
                </a:ln>
                <a:solidFill>
                  <a:schemeClr val="tx1"/>
                </a:solidFill>
                <a:effectLst/>
                <a:latin typeface="Book Antiqua" pitchFamily="18" charset="0"/>
                <a:ea typeface="Calibri" pitchFamily="34" charset="0"/>
                <a:cs typeface="Arial" pitchFamily="34" charset="0"/>
              </a:rPr>
              <a:t>  </a:t>
            </a:r>
            <a:r>
              <a:rPr kumimoji="0" lang="es-ES" sz="1400" b="0" i="0" u="none" strike="noStrike" cap="none" normalizeH="0" baseline="0" dirty="0" smtClean="0">
                <a:ln>
                  <a:noFill/>
                </a:ln>
                <a:solidFill>
                  <a:schemeClr val="tx1"/>
                </a:solidFill>
                <a:effectLst/>
                <a:latin typeface="Book Antiqua" pitchFamily="18" charset="0"/>
                <a:ea typeface="Calibri" pitchFamily="34" charset="0"/>
                <a:cs typeface="Arial" pitchFamily="34" charset="0"/>
              </a:rPr>
              <a:t>de 0,8 a 0,9:1.</a:t>
            </a:r>
            <a:endParaRPr kumimoji="0" lang="es-ES" sz="105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sz="1400" b="0" i="0" u="none" strike="noStrike" cap="none" normalizeH="0" baseline="0" dirty="0" smtClean="0">
                <a:ln>
                  <a:noFill/>
                </a:ln>
                <a:solidFill>
                  <a:schemeClr val="tx1"/>
                </a:solidFill>
                <a:effectLst/>
                <a:latin typeface="Book Antiqua" pitchFamily="18" charset="0"/>
                <a:ea typeface="Calibri" pitchFamily="34" charset="0"/>
                <a:cs typeface="Arial" pitchFamily="34" charset="0"/>
              </a:rPr>
              <a:t>La rueda intermedia en la marcha atr</a:t>
            </a:r>
            <a:r>
              <a:rPr kumimoji="0" lang="es-ES" sz="1400" b="0" i="0" u="none" strike="noStrike" cap="none" normalizeH="0" baseline="0" dirty="0" smtClean="0">
                <a:ln>
                  <a:noFill/>
                </a:ln>
                <a:solidFill>
                  <a:schemeClr val="tx1"/>
                </a:solidFill>
                <a:effectLst/>
                <a:latin typeface="Calibri"/>
                <a:ea typeface="Calibri" pitchFamily="34" charset="0"/>
                <a:cs typeface="Arial" pitchFamily="34" charset="0"/>
              </a:rPr>
              <a:t>á</a:t>
            </a:r>
            <a:r>
              <a:rPr kumimoji="0" lang="es-ES" sz="1400" b="0" i="0" u="none" strike="noStrike" cap="none" normalizeH="0" baseline="0" dirty="0" smtClean="0">
                <a:ln>
                  <a:noFill/>
                </a:ln>
                <a:solidFill>
                  <a:schemeClr val="tx1"/>
                </a:solidFill>
                <a:effectLst/>
                <a:latin typeface="Book Antiqua" pitchFamily="18" charset="0"/>
                <a:ea typeface="Calibri" pitchFamily="34" charset="0"/>
                <a:cs typeface="Arial" pitchFamily="34" charset="0"/>
              </a:rPr>
              <a:t>s no modifica la relaci</a:t>
            </a:r>
            <a:r>
              <a:rPr kumimoji="0" lang="es-ES" sz="1400" b="0" i="0" u="none" strike="noStrike" cap="none" normalizeH="0" baseline="0" dirty="0" smtClean="0">
                <a:ln>
                  <a:noFill/>
                </a:ln>
                <a:solidFill>
                  <a:schemeClr val="tx1"/>
                </a:solidFill>
                <a:effectLst/>
                <a:latin typeface="Calibri"/>
                <a:ea typeface="Calibri" pitchFamily="34" charset="0"/>
                <a:cs typeface="Arial" pitchFamily="34" charset="0"/>
              </a:rPr>
              <a:t>ó</a:t>
            </a:r>
            <a:r>
              <a:rPr kumimoji="0" lang="es-ES" sz="1400" b="0" i="0" u="none" strike="noStrike" cap="none" normalizeH="0" baseline="0" dirty="0" smtClean="0">
                <a:ln>
                  <a:noFill/>
                </a:ln>
                <a:solidFill>
                  <a:schemeClr val="tx1"/>
                </a:solidFill>
                <a:effectLst/>
                <a:latin typeface="Book Antiqua" pitchFamily="18" charset="0"/>
                <a:ea typeface="Calibri" pitchFamily="34" charset="0"/>
                <a:cs typeface="Arial" pitchFamily="34" charset="0"/>
              </a:rPr>
              <a:t>n de transmisi</a:t>
            </a:r>
            <a:r>
              <a:rPr kumimoji="0" lang="es-ES" sz="1400" b="0" i="0" u="none" strike="noStrike" cap="none" normalizeH="0" baseline="0" dirty="0" smtClean="0">
                <a:ln>
                  <a:noFill/>
                </a:ln>
                <a:solidFill>
                  <a:schemeClr val="tx1"/>
                </a:solidFill>
                <a:effectLst/>
                <a:latin typeface="Calibri"/>
                <a:ea typeface="Calibri" pitchFamily="34" charset="0"/>
                <a:cs typeface="Arial" pitchFamily="34" charset="0"/>
              </a:rPr>
              <a:t>ó</a:t>
            </a:r>
            <a:r>
              <a:rPr kumimoji="0" lang="es-ES" sz="1400" b="0" i="0" u="none" strike="noStrike" cap="none" normalizeH="0" baseline="0" dirty="0" smtClean="0">
                <a:ln>
                  <a:noFill/>
                </a:ln>
                <a:solidFill>
                  <a:schemeClr val="tx1"/>
                </a:solidFill>
                <a:effectLst/>
                <a:latin typeface="Book Antiqua" pitchFamily="18" charset="0"/>
                <a:ea typeface="Calibri" pitchFamily="34" charset="0"/>
                <a:cs typeface="Arial" pitchFamily="34" charset="0"/>
              </a:rPr>
              <a:t>n sino el sentido de giro.</a:t>
            </a:r>
            <a:endParaRPr kumimoji="0" lang="es-ES" sz="2400" b="0" i="0" u="none" strike="noStrike" cap="none" normalizeH="0" baseline="0" dirty="0" smtClean="0">
              <a:ln>
                <a:noFill/>
              </a:ln>
              <a:solidFill>
                <a:schemeClr val="tx1"/>
              </a:solidFill>
              <a:effectLst/>
              <a:latin typeface="Arial" pitchFamily="34" charset="0"/>
            </a:endParaRPr>
          </a:p>
        </p:txBody>
      </p:sp>
      <p:pic>
        <p:nvPicPr>
          <p:cNvPr id="23" name="Picture 3"/>
          <p:cNvPicPr>
            <a:picLocks noChangeAspect="1" noChangeArrowheads="1"/>
          </p:cNvPicPr>
          <p:nvPr/>
        </p:nvPicPr>
        <p:blipFill>
          <a:blip r:embed="rId9"/>
          <a:srcRect/>
          <a:stretch>
            <a:fillRect/>
          </a:stretch>
        </p:blipFill>
        <p:spPr bwMode="auto">
          <a:xfrm>
            <a:off x="4800854" y="500042"/>
            <a:ext cx="4002862" cy="2071702"/>
          </a:xfrm>
          <a:prstGeom prst="rect">
            <a:avLst/>
          </a:prstGeom>
          <a:noFill/>
          <a:ln w="9525">
            <a:noFill/>
            <a:miter lim="800000"/>
            <a:headEnd/>
            <a:tailEnd/>
          </a:ln>
          <a:effectLst/>
        </p:spPr>
      </p:pic>
    </p:spTree>
  </p:cSld>
  <p:clrMapOvr>
    <a:masterClrMapping/>
  </p:clrMapOvr>
  <p:transition>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pic>
        <p:nvPicPr>
          <p:cNvPr id="4" name="3 Marcador de contenido" descr="D:\INFORMACION  DE INTERNET\SISTEMA DE TRANSMISION\arboles de transmision y juntas cardan, homocineticas_archivos\transm-traser.jpg"/>
          <p:cNvPicPr>
            <a:picLocks noGrp="1"/>
          </p:cNvPicPr>
          <p:nvPr>
            <p:ph sz="quarter" idx="1"/>
          </p:nvPr>
        </p:nvPicPr>
        <p:blipFill>
          <a:blip r:embed="rId2"/>
          <a:srcRect/>
          <a:stretch>
            <a:fillRect/>
          </a:stretch>
        </p:blipFill>
        <p:spPr bwMode="auto">
          <a:xfrm>
            <a:off x="71406" y="142852"/>
            <a:ext cx="4572032" cy="3214710"/>
          </a:xfrm>
          <a:prstGeom prst="rect">
            <a:avLst/>
          </a:prstGeom>
          <a:noFill/>
          <a:ln w="9525">
            <a:noFill/>
            <a:miter lim="800000"/>
            <a:headEnd/>
            <a:tailEnd/>
          </a:ln>
        </p:spPr>
      </p:pic>
      <p:pic>
        <p:nvPicPr>
          <p:cNvPr id="5" name="4 Imagen" descr="D:\INFORMACION  DE INTERNET\SISTEMA DE TRANSMISION\arboles de transmision y juntas cardan, homocineticas_archivos\transm-del.jpg"/>
          <p:cNvPicPr/>
          <p:nvPr/>
        </p:nvPicPr>
        <p:blipFill>
          <a:blip r:embed="rId3"/>
          <a:srcRect/>
          <a:stretch>
            <a:fillRect/>
          </a:stretch>
        </p:blipFill>
        <p:spPr bwMode="auto">
          <a:xfrm>
            <a:off x="4695825" y="142876"/>
            <a:ext cx="4448175" cy="3214686"/>
          </a:xfrm>
          <a:prstGeom prst="rect">
            <a:avLst/>
          </a:prstGeom>
          <a:noFill/>
          <a:ln w="9525">
            <a:noFill/>
            <a:miter lim="800000"/>
            <a:headEnd/>
            <a:tailEnd/>
          </a:ln>
        </p:spPr>
      </p:pic>
      <p:pic>
        <p:nvPicPr>
          <p:cNvPr id="6" name="5 Imagen" descr="D:\INFORMACION  DE INTERNET\SISTEMA DE TRANSMISION\arboles de transmision y juntas cardan, homocineticas_archivos\transm-4x4.jpg"/>
          <p:cNvPicPr/>
          <p:nvPr/>
        </p:nvPicPr>
        <p:blipFill>
          <a:blip r:embed="rId4"/>
          <a:srcRect/>
          <a:stretch>
            <a:fillRect/>
          </a:stretch>
        </p:blipFill>
        <p:spPr bwMode="auto">
          <a:xfrm>
            <a:off x="714348" y="3357562"/>
            <a:ext cx="7843848" cy="3338513"/>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85786" y="142852"/>
            <a:ext cx="7772400" cy="714380"/>
          </a:xfrm>
        </p:spPr>
        <p:style>
          <a:lnRef idx="1">
            <a:schemeClr val="accent1"/>
          </a:lnRef>
          <a:fillRef idx="2">
            <a:schemeClr val="accent1"/>
          </a:fillRef>
          <a:effectRef idx="1">
            <a:schemeClr val="accent1"/>
          </a:effectRef>
          <a:fontRef idx="minor">
            <a:schemeClr val="dk1"/>
          </a:fontRef>
        </p:style>
        <p:txBody>
          <a:bodyPr>
            <a:normAutofit fontScale="90000"/>
          </a:bodyPr>
          <a:lstStyle/>
          <a:p>
            <a:pPr algn="ctr"/>
            <a:r>
              <a:rPr lang="es-ES" b="1" dirty="0" smtClean="0"/>
              <a:t>CONVERSIÓN DE FUERZA</a:t>
            </a:r>
            <a:endParaRPr lang="es-ES" dirty="0"/>
          </a:p>
        </p:txBody>
      </p:sp>
      <p:pic>
        <p:nvPicPr>
          <p:cNvPr id="1026" name="Picture 2"/>
          <p:cNvPicPr>
            <a:picLocks noChangeAspect="1" noChangeArrowheads="1"/>
          </p:cNvPicPr>
          <p:nvPr/>
        </p:nvPicPr>
        <p:blipFill>
          <a:blip r:embed="rId2"/>
          <a:srcRect/>
          <a:stretch>
            <a:fillRect/>
          </a:stretch>
        </p:blipFill>
        <p:spPr bwMode="auto">
          <a:xfrm>
            <a:off x="5074650" y="1071546"/>
            <a:ext cx="3855038" cy="4214842"/>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142844" y="3000372"/>
            <a:ext cx="1476375" cy="714375"/>
          </a:xfrm>
          <a:prstGeom prst="rect">
            <a:avLst/>
          </a:prstGeom>
          <a:noFill/>
          <a:ln w="9525">
            <a:noFill/>
            <a:miter lim="800000"/>
            <a:headEnd/>
            <a:tailEnd/>
          </a:ln>
          <a:effectLst/>
        </p:spPr>
      </p:pic>
      <p:sp>
        <p:nvSpPr>
          <p:cNvPr id="6" name="5 Rectángulo"/>
          <p:cNvSpPr/>
          <p:nvPr/>
        </p:nvSpPr>
        <p:spPr>
          <a:xfrm>
            <a:off x="142844" y="1071546"/>
            <a:ext cx="4786346" cy="175432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s-ES" dirty="0" smtClean="0"/>
              <a:t>La potencia </a:t>
            </a:r>
            <a:r>
              <a:rPr lang="es-ES" b="1" dirty="0" smtClean="0"/>
              <a:t>P </a:t>
            </a:r>
            <a:r>
              <a:rPr lang="es-ES" dirty="0" smtClean="0"/>
              <a:t>es el resultado calculatorio del par motor </a:t>
            </a:r>
            <a:r>
              <a:rPr lang="es-ES" b="1" dirty="0" smtClean="0"/>
              <a:t>M </a:t>
            </a:r>
            <a:r>
              <a:rPr lang="es-ES" dirty="0" smtClean="0"/>
              <a:t>multiplicado por el número de revoluciones</a:t>
            </a:r>
            <a:r>
              <a:rPr lang="es-ES" b="1" dirty="0" smtClean="0"/>
              <a:t> n, </a:t>
            </a:r>
            <a:r>
              <a:rPr lang="es-ES" dirty="0" smtClean="0"/>
              <a:t>dividido por el factor numérico</a:t>
            </a:r>
            <a:r>
              <a:rPr lang="es-ES" b="1" dirty="0" smtClean="0"/>
              <a:t> 9550*.</a:t>
            </a:r>
          </a:p>
          <a:p>
            <a:pPr algn="just"/>
            <a:r>
              <a:rPr lang="es-ES" dirty="0" smtClean="0"/>
              <a:t>La unidad de medida es el kW.</a:t>
            </a:r>
          </a:p>
          <a:p>
            <a:pPr algn="just"/>
            <a:r>
              <a:rPr lang="es-ES" dirty="0" smtClean="0"/>
              <a:t>La potencia crece con el número de revoluciones y el par motor.</a:t>
            </a:r>
            <a:endParaRPr lang="es-ES" dirty="0"/>
          </a:p>
        </p:txBody>
      </p:sp>
      <p:pic>
        <p:nvPicPr>
          <p:cNvPr id="1028" name="Picture 4"/>
          <p:cNvPicPr>
            <a:picLocks noChangeAspect="1" noChangeArrowheads="1"/>
          </p:cNvPicPr>
          <p:nvPr/>
        </p:nvPicPr>
        <p:blipFill>
          <a:blip r:embed="rId4"/>
          <a:srcRect/>
          <a:stretch>
            <a:fillRect/>
          </a:stretch>
        </p:blipFill>
        <p:spPr bwMode="auto">
          <a:xfrm>
            <a:off x="2357422" y="2928934"/>
            <a:ext cx="2586031" cy="1632914"/>
          </a:xfrm>
          <a:prstGeom prst="rect">
            <a:avLst/>
          </a:prstGeom>
          <a:noFill/>
          <a:ln w="9525">
            <a:noFill/>
            <a:miter lim="800000"/>
            <a:headEnd/>
            <a:tailEnd/>
          </a:ln>
          <a:effectLst/>
        </p:spPr>
      </p:pic>
      <p:sp>
        <p:nvSpPr>
          <p:cNvPr id="8" name="7 Rectángulo"/>
          <p:cNvSpPr/>
          <p:nvPr/>
        </p:nvSpPr>
        <p:spPr>
          <a:xfrm>
            <a:off x="142844" y="4643446"/>
            <a:ext cx="4786346"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s-ES" dirty="0" smtClean="0"/>
              <a:t>Como número de revoluciones encontramos la velocidad angular </a:t>
            </a:r>
            <a:r>
              <a:rPr lang="es-ES" b="1" dirty="0" smtClean="0"/>
              <a:t>W</a:t>
            </a:r>
            <a:r>
              <a:rPr lang="es-ES" dirty="0" smtClean="0"/>
              <a:t> en </a:t>
            </a:r>
            <a:r>
              <a:rPr lang="es-ES" b="1" dirty="0" smtClean="0"/>
              <a:t>1/s</a:t>
            </a:r>
            <a:r>
              <a:rPr lang="es-ES" dirty="0" smtClean="0"/>
              <a:t>.</a:t>
            </a:r>
            <a:endParaRPr lang="es-ES" dirty="0"/>
          </a:p>
        </p:txBody>
      </p:sp>
      <p:sp>
        <p:nvSpPr>
          <p:cNvPr id="9" name="8 Rectángulo"/>
          <p:cNvSpPr/>
          <p:nvPr/>
        </p:nvSpPr>
        <p:spPr>
          <a:xfrm>
            <a:off x="214282" y="5500702"/>
            <a:ext cx="8715436" cy="12003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s-ES" dirty="0" smtClean="0"/>
              <a:t>los motores de combustión sólo se pueden hacer funcionar entre el régimen de ralentí (en el coche de turismo, aprox. 600 hasta 700 1/min) y el régimen máximo (varía según el tipo de motor, en promedio de 6000 hasta 7000 1/min).</a:t>
            </a:r>
          </a:p>
          <a:p>
            <a:r>
              <a:rPr lang="es-ES" dirty="0" smtClean="0"/>
              <a:t>El par máximo se alcanza sólo en un margen estrecho de revoluciones</a:t>
            </a:r>
            <a:endParaRPr lang="es-ES" dirty="0"/>
          </a:p>
        </p:txBody>
      </p:sp>
    </p:spTree>
  </p:cSld>
  <p:clrMapOvr>
    <a:masterClrMapping/>
  </p:clrMapOvr>
  <p:transition>
    <p:newsfla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857224" y="142852"/>
            <a:ext cx="7772400" cy="917596"/>
          </a:xfrm>
          <a:solidFill>
            <a:srgbClr val="FF0000"/>
          </a:solidFill>
        </p:spPr>
        <p:style>
          <a:lnRef idx="1">
            <a:schemeClr val="accent1"/>
          </a:lnRef>
          <a:fillRef idx="2">
            <a:schemeClr val="accent1"/>
          </a:fillRef>
          <a:effectRef idx="1">
            <a:schemeClr val="accent1"/>
          </a:effectRef>
          <a:fontRef idx="minor">
            <a:schemeClr val="dk1"/>
          </a:fontRef>
        </p:style>
        <p:txBody>
          <a:bodyPr>
            <a:noAutofit/>
          </a:bodyPr>
          <a:lstStyle/>
          <a:p>
            <a:pPr lvl="1" algn="ctr"/>
            <a:r>
              <a:rPr lang="es-ES" sz="2800" dirty="0">
                <a:solidFill>
                  <a:srgbClr val="FFFF00"/>
                </a:solidFill>
                <a:latin typeface="+mn-lt"/>
                <a:ea typeface="+mn-ea"/>
                <a:cs typeface="+mn-cs"/>
              </a:rPr>
              <a:t>TRANSMISIÓN DE LAS REVOLUCIONES DEL MOTOR Y DEL PAR MOTOR</a:t>
            </a:r>
          </a:p>
        </p:txBody>
      </p:sp>
      <p:sp>
        <p:nvSpPr>
          <p:cNvPr id="8" name="7 Rectángulo"/>
          <p:cNvSpPr/>
          <p:nvPr/>
        </p:nvSpPr>
        <p:spPr>
          <a:xfrm>
            <a:off x="214282" y="1214422"/>
            <a:ext cx="4071966" cy="3416320"/>
          </a:xfrm>
          <a:prstGeom prst="rect">
            <a:avLst/>
          </a:prstGeom>
          <a:solidFill>
            <a:schemeClr val="bg1"/>
          </a:solidFill>
        </p:spPr>
        <p:txBody>
          <a:bodyPr wrap="square">
            <a:spAutoFit/>
          </a:bodyPr>
          <a:lstStyle/>
          <a:p>
            <a:pPr algn="just"/>
            <a:r>
              <a:rPr lang="es-ES" sz="2400" dirty="0" smtClean="0"/>
              <a:t>La caja de cambio tiene por objeto hacer aprovechable al máximo la potencia del motor. Es por esta razón que en la sección anterior se han calculado las transmisiones. La potencia que entra en la caja es la misma que sale, es decir, la caja de cambio no altera la potencia (sin considerar las pérdidas).</a:t>
            </a:r>
            <a:endParaRPr lang="es-ES" sz="2400" dirty="0"/>
          </a:p>
        </p:txBody>
      </p:sp>
      <p:pic>
        <p:nvPicPr>
          <p:cNvPr id="9" name="8 Imagen"/>
          <p:cNvPicPr/>
          <p:nvPr/>
        </p:nvPicPr>
        <p:blipFill>
          <a:blip r:embed="rId2"/>
          <a:srcRect/>
          <a:stretch>
            <a:fillRect/>
          </a:stretch>
        </p:blipFill>
        <p:spPr bwMode="auto">
          <a:xfrm>
            <a:off x="4429124" y="1214422"/>
            <a:ext cx="4467234" cy="3571900"/>
          </a:xfrm>
          <a:prstGeom prst="rect">
            <a:avLst/>
          </a:prstGeom>
          <a:noFill/>
          <a:ln w="9525">
            <a:noFill/>
            <a:miter lim="800000"/>
            <a:headEnd/>
            <a:tailEnd/>
          </a:ln>
        </p:spPr>
      </p:pic>
      <p:pic>
        <p:nvPicPr>
          <p:cNvPr id="1026" name="Picture 2"/>
          <p:cNvPicPr>
            <a:picLocks noChangeAspect="1" noChangeArrowheads="1"/>
          </p:cNvPicPr>
          <p:nvPr/>
        </p:nvPicPr>
        <p:blipFill>
          <a:blip r:embed="rId3"/>
          <a:srcRect/>
          <a:stretch>
            <a:fillRect/>
          </a:stretch>
        </p:blipFill>
        <p:spPr bwMode="auto">
          <a:xfrm>
            <a:off x="285719" y="4786322"/>
            <a:ext cx="3062675" cy="1357322"/>
          </a:xfrm>
          <a:prstGeom prst="rect">
            <a:avLst/>
          </a:prstGeom>
          <a:noFill/>
          <a:ln w="9525">
            <a:noFill/>
            <a:miter lim="800000"/>
            <a:headEnd/>
            <a:tailEnd/>
          </a:ln>
          <a:effectLst/>
        </p:spPr>
      </p:pic>
      <p:pic>
        <p:nvPicPr>
          <p:cNvPr id="6" name="Picture 2"/>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214810" y="5000636"/>
            <a:ext cx="2918750" cy="1000132"/>
          </a:xfrm>
          <a:prstGeom prst="rect">
            <a:avLst/>
          </a:prstGeom>
          <a:solidFill>
            <a:schemeClr val="bg1"/>
          </a:solidFill>
        </p:spPr>
      </p:pic>
    </p:spTree>
  </p:cSld>
  <p:clrMapOvr>
    <a:masterClrMapping/>
  </p:clrMapOvr>
  <p:transition>
    <p:newsfla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p:cNvPicPr>
          <p:nvPr>
            <p:ph sz="quarter" idx="1"/>
          </p:nvPr>
        </p:nvPicPr>
        <p:blipFill>
          <a:blip r:embed="rId2"/>
          <a:srcRect/>
          <a:stretch>
            <a:fillRect/>
          </a:stretch>
        </p:blipFill>
        <p:spPr bwMode="auto">
          <a:xfrm>
            <a:off x="2258285" y="785794"/>
            <a:ext cx="6885715" cy="3161905"/>
          </a:xfrm>
          <a:prstGeom prst="rect">
            <a:avLst/>
          </a:prstGeom>
          <a:noFill/>
          <a:ln w="9525">
            <a:noFill/>
            <a:miter lim="800000"/>
            <a:headEnd/>
            <a:tailEnd/>
          </a:ln>
        </p:spPr>
      </p:pic>
      <p:sp>
        <p:nvSpPr>
          <p:cNvPr id="1025" name="Rectangle 1"/>
          <p:cNvSpPr>
            <a:spLocks noChangeArrowheads="1"/>
          </p:cNvSpPr>
          <p:nvPr/>
        </p:nvSpPr>
        <p:spPr bwMode="auto">
          <a:xfrm>
            <a:off x="142876" y="785794"/>
            <a:ext cx="2071670" cy="3108543"/>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chemeClr val="tx1"/>
                </a:solidFill>
                <a:effectLst/>
                <a:latin typeface="Book Antiqua" pitchFamily="18" charset="0"/>
                <a:ea typeface="Calibri" pitchFamily="34" charset="0"/>
                <a:cs typeface="Arial" pitchFamily="34" charset="0"/>
              </a:rPr>
              <a:t>Por lo tanto: la transmisi</a:t>
            </a:r>
            <a:r>
              <a:rPr kumimoji="0" lang="es-ES" sz="1400" b="0" i="0" u="none" strike="noStrike" cap="none" normalizeH="0" baseline="0" dirty="0" smtClean="0">
                <a:ln>
                  <a:noFill/>
                </a:ln>
                <a:solidFill>
                  <a:schemeClr val="tx1"/>
                </a:solidFill>
                <a:effectLst/>
                <a:latin typeface="Calibri"/>
                <a:ea typeface="Calibri" pitchFamily="34" charset="0"/>
                <a:cs typeface="Arial" pitchFamily="34" charset="0"/>
              </a:rPr>
              <a:t>ó</a:t>
            </a:r>
            <a:r>
              <a:rPr kumimoji="0" lang="es-ES" sz="1400" b="0" i="0" u="none" strike="noStrike" cap="none" normalizeH="0" baseline="0" dirty="0" smtClean="0">
                <a:ln>
                  <a:noFill/>
                </a:ln>
                <a:solidFill>
                  <a:schemeClr val="tx1"/>
                </a:solidFill>
                <a:effectLst/>
                <a:latin typeface="Book Antiqua" pitchFamily="18" charset="0"/>
                <a:ea typeface="Calibri" pitchFamily="34" charset="0"/>
                <a:cs typeface="Arial" pitchFamily="34" charset="0"/>
              </a:rPr>
              <a:t>n en la caja de cambio lo que hace es:</a:t>
            </a:r>
            <a:endParaRPr kumimoji="0" lang="es-ES" sz="105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dirty="0" smtClean="0">
                <a:ln>
                  <a:noFill/>
                </a:ln>
                <a:solidFill>
                  <a:schemeClr val="tx1"/>
                </a:solidFill>
                <a:effectLst/>
                <a:latin typeface="Book Antiqua" pitchFamily="18" charset="0"/>
                <a:ea typeface="Calibri" pitchFamily="34" charset="0"/>
                <a:cs typeface="Arial" pitchFamily="34" charset="0"/>
              </a:rPr>
              <a:t>1</a:t>
            </a:r>
            <a:r>
              <a:rPr kumimoji="0" lang="es-ES" sz="1400" b="0" i="0" u="none" strike="noStrike" cap="none" normalizeH="0" baseline="0" dirty="0" smtClean="0">
                <a:ln>
                  <a:noFill/>
                </a:ln>
                <a:solidFill>
                  <a:schemeClr val="tx1"/>
                </a:solidFill>
                <a:effectLst/>
                <a:latin typeface="Calibri"/>
                <a:ea typeface="Calibri" pitchFamily="34" charset="0"/>
                <a:cs typeface="Arial" pitchFamily="34" charset="0"/>
              </a:rPr>
              <a:t>º</a:t>
            </a:r>
            <a:r>
              <a:rPr kumimoji="0" lang="es-ES" sz="1400" b="0" i="0" u="none" strike="noStrike" cap="none" normalizeH="0" baseline="0" dirty="0" smtClean="0">
                <a:ln>
                  <a:noFill/>
                </a:ln>
                <a:solidFill>
                  <a:schemeClr val="tx1"/>
                </a:solidFill>
                <a:effectLst/>
                <a:latin typeface="Book Antiqua" pitchFamily="18" charset="0"/>
                <a:ea typeface="Calibri" pitchFamily="34" charset="0"/>
                <a:cs typeface="Arial" pitchFamily="34" charset="0"/>
              </a:rPr>
              <a:t> Reducir las revoluciones del motor </a:t>
            </a:r>
            <a:endParaRPr kumimoji="0" lang="es-ES" sz="105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dirty="0" smtClean="0">
                <a:ln>
                  <a:noFill/>
                </a:ln>
                <a:solidFill>
                  <a:schemeClr val="tx1"/>
                </a:solidFill>
                <a:effectLst/>
                <a:latin typeface="Book Antiqua" pitchFamily="18" charset="0"/>
                <a:ea typeface="Calibri" pitchFamily="34" charset="0"/>
                <a:cs typeface="Arial" pitchFamily="34" charset="0"/>
              </a:rPr>
              <a:t>2</a:t>
            </a:r>
            <a:r>
              <a:rPr kumimoji="0" lang="es-ES" sz="1400" b="0" i="0" u="none" strike="noStrike" cap="none" normalizeH="0" baseline="0" dirty="0" smtClean="0">
                <a:ln>
                  <a:noFill/>
                </a:ln>
                <a:solidFill>
                  <a:schemeClr val="tx1"/>
                </a:solidFill>
                <a:effectLst/>
                <a:latin typeface="Calibri"/>
                <a:ea typeface="Calibri" pitchFamily="34" charset="0"/>
                <a:cs typeface="Arial" pitchFamily="34" charset="0"/>
              </a:rPr>
              <a:t>º</a:t>
            </a:r>
            <a:r>
              <a:rPr kumimoji="0" lang="es-ES" sz="1400" b="0" i="0" u="none" strike="noStrike" cap="none" normalizeH="0" baseline="0" dirty="0" smtClean="0">
                <a:ln>
                  <a:noFill/>
                </a:ln>
                <a:solidFill>
                  <a:schemeClr val="tx1"/>
                </a:solidFill>
                <a:effectLst/>
                <a:latin typeface="Book Antiqua" pitchFamily="18" charset="0"/>
                <a:ea typeface="Calibri" pitchFamily="34" charset="0"/>
                <a:cs typeface="Arial" pitchFamily="34" charset="0"/>
              </a:rPr>
              <a:t> Aumentar el par motor.</a:t>
            </a:r>
            <a:endParaRPr kumimoji="0" lang="es-ES" sz="105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dirty="0" smtClean="0">
                <a:ln>
                  <a:noFill/>
                </a:ln>
                <a:solidFill>
                  <a:schemeClr val="tx1"/>
                </a:solidFill>
                <a:effectLst/>
                <a:latin typeface="Book Antiqua" pitchFamily="18" charset="0"/>
                <a:ea typeface="Calibri" pitchFamily="34" charset="0"/>
                <a:cs typeface="Arial" pitchFamily="34" charset="0"/>
              </a:rPr>
              <a:t>Excepciones: En directa y superdirecta.</a:t>
            </a:r>
            <a:endParaRPr kumimoji="0" lang="es-ES" sz="105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dirty="0" smtClean="0">
                <a:ln>
                  <a:noFill/>
                </a:ln>
                <a:solidFill>
                  <a:schemeClr val="tx1"/>
                </a:solidFill>
                <a:effectLst/>
                <a:latin typeface="Book Antiqua" pitchFamily="18" charset="0"/>
                <a:ea typeface="Calibri" pitchFamily="34" charset="0"/>
                <a:cs typeface="Arial" pitchFamily="34" charset="0"/>
              </a:rPr>
              <a:t>Por ello se llama tambi</a:t>
            </a:r>
            <a:r>
              <a:rPr kumimoji="0" lang="es-ES" sz="1400" b="0" i="0" u="none" strike="noStrike" cap="none" normalizeH="0" baseline="0" dirty="0" smtClean="0">
                <a:ln>
                  <a:noFill/>
                </a:ln>
                <a:solidFill>
                  <a:schemeClr val="tx1"/>
                </a:solidFill>
                <a:effectLst/>
                <a:latin typeface="Calibri"/>
                <a:ea typeface="Calibri" pitchFamily="34" charset="0"/>
                <a:cs typeface="Arial" pitchFamily="34" charset="0"/>
              </a:rPr>
              <a:t>é</a:t>
            </a:r>
            <a:r>
              <a:rPr kumimoji="0" lang="es-ES" sz="1400" b="0" i="0" u="none" strike="noStrike" cap="none" normalizeH="0" baseline="0" dirty="0" smtClean="0">
                <a:ln>
                  <a:noFill/>
                </a:ln>
                <a:solidFill>
                  <a:schemeClr val="tx1"/>
                </a:solidFill>
                <a:effectLst/>
                <a:latin typeface="Book Antiqua" pitchFamily="18" charset="0"/>
                <a:ea typeface="Calibri" pitchFamily="34" charset="0"/>
                <a:cs typeface="Arial" pitchFamily="34" charset="0"/>
              </a:rPr>
              <a:t>n a la caja de cambio convertidor de par.</a:t>
            </a:r>
            <a:endParaRPr kumimoji="0" lang="es-ES" sz="2400" b="0" i="0" u="none" strike="noStrike" cap="none" normalizeH="0" baseline="0" dirty="0" smtClean="0">
              <a:ln>
                <a:noFill/>
              </a:ln>
              <a:solidFill>
                <a:schemeClr val="tx1"/>
              </a:solidFill>
              <a:effectLst/>
              <a:latin typeface="Arial" pitchFamily="34" charset="0"/>
            </a:endParaRPr>
          </a:p>
        </p:txBody>
      </p:sp>
      <p:sp>
        <p:nvSpPr>
          <p:cNvPr id="1027"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dirty="0"/>
          </a:p>
        </p:txBody>
      </p:sp>
      <p:sp>
        <p:nvSpPr>
          <p:cNvPr id="7" name="1 Título"/>
          <p:cNvSpPr txBox="1">
            <a:spLocks/>
          </p:cNvSpPr>
          <p:nvPr/>
        </p:nvSpPr>
        <p:spPr>
          <a:xfrm>
            <a:off x="142844" y="4000504"/>
            <a:ext cx="4643470" cy="357190"/>
          </a:xfrm>
          <a:prstGeom prst="rect">
            <a:avLst/>
          </a:prstGeom>
          <a:solidFill>
            <a:schemeClr val="bg1"/>
          </a:solidFill>
        </p:spPr>
        <p:style>
          <a:lnRef idx="1">
            <a:schemeClr val="accent1"/>
          </a:lnRef>
          <a:fillRef idx="2">
            <a:schemeClr val="accent1"/>
          </a:fillRef>
          <a:effectRef idx="1">
            <a:schemeClr val="accent1"/>
          </a:effectRef>
          <a:fontRef idx="minor">
            <a:schemeClr val="dk1"/>
          </a:fontRef>
        </p:style>
        <p:txBody>
          <a:bodyPr bIns="91440" anchor="b"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1600" b="0" i="0" u="none" strike="noStrike" kern="1200" cap="none" spc="0" normalizeH="0" baseline="0" noProof="0" dirty="0" smtClean="0">
                <a:ln>
                  <a:noFill/>
                </a:ln>
                <a:solidFill>
                  <a:schemeClr val="dk1"/>
                </a:solidFill>
                <a:effectLst/>
                <a:uLnTx/>
                <a:uFillTx/>
                <a:latin typeface="+mn-lt"/>
                <a:ea typeface="+mn-ea"/>
                <a:cs typeface="+mn-cs"/>
              </a:rPr>
              <a:t>TRANSMISIÓN DE LAS REVOLUCIONES DEL MOTOR</a:t>
            </a:r>
            <a:endParaRPr kumimoji="0" lang="es-ES" sz="1600" b="0" i="0" u="none" strike="noStrike" kern="1200" cap="none" spc="0" normalizeH="0" baseline="0" noProof="0" dirty="0">
              <a:ln>
                <a:noFill/>
              </a:ln>
              <a:solidFill>
                <a:schemeClr val="dk1"/>
              </a:solidFill>
              <a:effectLst/>
              <a:uLnTx/>
              <a:uFillTx/>
              <a:latin typeface="+mn-lt"/>
              <a:ea typeface="+mn-ea"/>
              <a:cs typeface="+mn-cs"/>
            </a:endParaRPr>
          </a:p>
        </p:txBody>
      </p:sp>
      <p:pic>
        <p:nvPicPr>
          <p:cNvPr id="8"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14282" y="4397544"/>
            <a:ext cx="2714644" cy="960282"/>
          </a:xfrm>
          <a:prstGeom prst="rect">
            <a:avLst/>
          </a:prstGeom>
          <a:solidFill>
            <a:schemeClr val="bg1"/>
          </a:solidFill>
        </p:spPr>
      </p:pic>
      <p:sp>
        <p:nvSpPr>
          <p:cNvPr id="9" name="Rectangle 3"/>
          <p:cNvSpPr>
            <a:spLocks noChangeArrowheads="1"/>
          </p:cNvSpPr>
          <p:nvPr/>
        </p:nvSpPr>
        <p:spPr bwMode="auto">
          <a:xfrm>
            <a:off x="142844" y="5407239"/>
            <a:ext cx="3286148" cy="307777"/>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s-ES" sz="1400" b="0" i="0" u="none" strike="noStrike" cap="none" normalizeH="0" baseline="0" dirty="0" smtClean="0">
                <a:ln>
                  <a:noFill/>
                </a:ln>
                <a:solidFill>
                  <a:schemeClr val="tx1"/>
                </a:solidFill>
                <a:effectLst/>
                <a:latin typeface="Book Antiqua" pitchFamily="18" charset="0"/>
                <a:ea typeface="Calibri" pitchFamily="34" charset="0"/>
                <a:cs typeface="Arial" pitchFamily="34" charset="0"/>
              </a:rPr>
              <a:t>TRANSMISI</a:t>
            </a:r>
            <a:r>
              <a:rPr kumimoji="0" lang="es-ES" sz="1400" b="0" i="0" u="none" strike="noStrike" cap="none" normalizeH="0" baseline="0" dirty="0" smtClean="0">
                <a:ln>
                  <a:noFill/>
                </a:ln>
                <a:solidFill>
                  <a:schemeClr val="tx1"/>
                </a:solidFill>
                <a:effectLst/>
                <a:latin typeface="Calibri"/>
                <a:ea typeface="Calibri" pitchFamily="34" charset="0"/>
                <a:cs typeface="Arial" pitchFamily="34" charset="0"/>
              </a:rPr>
              <a:t>Ó</a:t>
            </a:r>
            <a:r>
              <a:rPr kumimoji="0" lang="es-ES" sz="1400" b="0" i="0" u="none" strike="noStrike" cap="none" normalizeH="0" baseline="0" dirty="0" smtClean="0">
                <a:ln>
                  <a:noFill/>
                </a:ln>
                <a:solidFill>
                  <a:schemeClr val="tx1"/>
                </a:solidFill>
                <a:effectLst/>
                <a:latin typeface="Book Antiqua" pitchFamily="18" charset="0"/>
                <a:ea typeface="Calibri" pitchFamily="34" charset="0"/>
                <a:cs typeface="Arial" pitchFamily="34" charset="0"/>
              </a:rPr>
              <a:t>N DEL PAR MOTOR</a:t>
            </a:r>
            <a:endParaRPr kumimoji="0" lang="es-ES" sz="1400" b="0" i="0" u="none" strike="noStrike" cap="none" normalizeH="0" baseline="0" dirty="0" smtClean="0">
              <a:ln>
                <a:noFill/>
              </a:ln>
              <a:solidFill>
                <a:schemeClr val="tx1"/>
              </a:solidFill>
              <a:effectLst/>
              <a:latin typeface="Arial" pitchFamily="34" charset="0"/>
            </a:endParaRPr>
          </a:p>
        </p:txBody>
      </p:sp>
      <p:pic>
        <p:nvPicPr>
          <p:cNvPr id="10" name="Picture 4"/>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42844" y="5789217"/>
            <a:ext cx="3214710" cy="497303"/>
          </a:xfrm>
          <a:prstGeom prst="rect">
            <a:avLst/>
          </a:prstGeom>
          <a:solidFill>
            <a:schemeClr val="bg1"/>
          </a:solidFill>
        </p:spPr>
      </p:pic>
      <p:pic>
        <p:nvPicPr>
          <p:cNvPr id="11" name="Picture 2"/>
          <p:cNvPicPr>
            <a:picLocks noChangeAspect="1" noChangeArrowheads="1"/>
          </p:cNvPicPr>
          <p:nvPr/>
        </p:nvPicPr>
        <p:blipFill>
          <a:blip r:embed="rId5"/>
          <a:srcRect/>
          <a:stretch>
            <a:fillRect/>
          </a:stretch>
        </p:blipFill>
        <p:spPr bwMode="auto">
          <a:xfrm>
            <a:off x="4000496" y="5715016"/>
            <a:ext cx="2095515" cy="928694"/>
          </a:xfrm>
          <a:prstGeom prst="rect">
            <a:avLst/>
          </a:prstGeom>
          <a:noFill/>
          <a:ln w="9525">
            <a:noFill/>
            <a:miter lim="800000"/>
            <a:headEnd/>
            <a:tailEnd/>
          </a:ln>
          <a:effectLst/>
        </p:spPr>
      </p:pic>
      <p:pic>
        <p:nvPicPr>
          <p:cNvPr id="34818" name="Picture 2"/>
          <p:cNvPicPr>
            <a:picLocks noChangeAspect="1" noChangeArrowheads="1"/>
          </p:cNvPicPr>
          <p:nvPr/>
        </p:nvPicPr>
        <p:blipFill>
          <a:blip r:embed="rId6"/>
          <a:srcRect/>
          <a:stretch>
            <a:fillRect/>
          </a:stretch>
        </p:blipFill>
        <p:spPr bwMode="auto">
          <a:xfrm>
            <a:off x="6072198" y="4000504"/>
            <a:ext cx="3000364" cy="2657475"/>
          </a:xfrm>
          <a:prstGeom prst="rect">
            <a:avLst/>
          </a:prstGeom>
          <a:noFill/>
          <a:ln w="9525">
            <a:noFill/>
            <a:miter lim="800000"/>
            <a:headEnd/>
            <a:tailEnd/>
          </a:ln>
          <a:effectLst/>
        </p:spPr>
      </p:pic>
      <p:sp>
        <p:nvSpPr>
          <p:cNvPr id="13" name="1 Título"/>
          <p:cNvSpPr txBox="1">
            <a:spLocks/>
          </p:cNvSpPr>
          <p:nvPr/>
        </p:nvSpPr>
        <p:spPr>
          <a:xfrm>
            <a:off x="357158" y="142852"/>
            <a:ext cx="8429684" cy="500066"/>
          </a:xfrm>
          <a:prstGeom prst="rect">
            <a:avLst/>
          </a:prstGeom>
          <a:solidFill>
            <a:srgbClr val="FF0000"/>
          </a:solidFill>
        </p:spPr>
        <p:style>
          <a:lnRef idx="1">
            <a:schemeClr val="accent1"/>
          </a:lnRef>
          <a:fillRef idx="2">
            <a:schemeClr val="accent1"/>
          </a:fillRef>
          <a:effectRef idx="1">
            <a:schemeClr val="accent1"/>
          </a:effectRef>
          <a:fontRef idx="minor">
            <a:schemeClr val="dk1"/>
          </a:fontRef>
        </p:style>
        <p:txBody>
          <a:bodyPr bIns="91440" anchor="b" anchorCtr="0">
            <a:noAutofit/>
          </a:bodyPr>
          <a:lstStyle/>
          <a:p>
            <a:pPr marL="0" marR="0" lvl="1" indent="0" algn="ctr" defTabSz="914400" eaLnBrk="1" fontAlgn="auto" latinLnBrk="0" hangingPunct="1">
              <a:lnSpc>
                <a:spcPct val="100000"/>
              </a:lnSpc>
              <a:spcBef>
                <a:spcPts val="0"/>
              </a:spcBef>
              <a:spcAft>
                <a:spcPts val="0"/>
              </a:spcAft>
              <a:buClrTx/>
              <a:buSzTx/>
              <a:buFontTx/>
              <a:buNone/>
              <a:tabLst/>
              <a:defRPr/>
            </a:pPr>
            <a:r>
              <a:rPr kumimoji="0" lang="es-ES" sz="2000" b="1" i="0" u="none" strike="noStrike" kern="0" cap="none" spc="0" normalizeH="0" baseline="0" noProof="0" dirty="0" smtClean="0">
                <a:ln>
                  <a:noFill/>
                </a:ln>
                <a:solidFill>
                  <a:srgbClr val="002060"/>
                </a:solidFill>
                <a:effectLst/>
                <a:uLnTx/>
                <a:uFillTx/>
                <a:latin typeface="+mn-lt"/>
                <a:ea typeface="+mn-ea"/>
                <a:cs typeface="+mn-cs"/>
              </a:rPr>
              <a:t>TRANSMISIÓN DE LAS REVOLUCIONES DEL MOTOR Y DEL PAR MOTOR</a:t>
            </a:r>
            <a:endParaRPr kumimoji="0" lang="es-ES" sz="2000" b="1" i="0" u="none" strike="noStrike" kern="0" cap="none" spc="0" normalizeH="0" baseline="0" noProof="0" dirty="0">
              <a:ln>
                <a:noFill/>
              </a:ln>
              <a:solidFill>
                <a:srgbClr val="002060"/>
              </a:solidFill>
              <a:effectLst/>
              <a:uLnTx/>
              <a:uFillTx/>
              <a:latin typeface="+mn-lt"/>
              <a:ea typeface="+mn-ea"/>
              <a:cs typeface="+mn-cs"/>
            </a:endParaRPr>
          </a:p>
        </p:txBody>
      </p:sp>
    </p:spTree>
  </p:cSld>
  <p:clrMapOvr>
    <a:masterClrMapping/>
  </p:clrMapOvr>
  <p:transition>
    <p:newsfla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2844" y="71414"/>
            <a:ext cx="8786874" cy="774720"/>
          </a:xfrm>
          <a:solidFill>
            <a:srgbClr val="00B050"/>
          </a:solidFill>
        </p:spPr>
        <p:txBody>
          <a:bodyPr>
            <a:noAutofit/>
          </a:bodyPr>
          <a:lstStyle/>
          <a:p>
            <a:pPr algn="ctr"/>
            <a:r>
              <a:rPr lang="es-ES" sz="4400" b="1" dirty="0" smtClean="0">
                <a:solidFill>
                  <a:srgbClr val="FFFF00"/>
                </a:solidFill>
                <a:latin typeface="Algerian" pitchFamily="82" charset="0"/>
              </a:rPr>
              <a:t>CAJAS MECÁNICAS (DSG)</a:t>
            </a:r>
            <a:endParaRPr lang="es-ES" sz="4400" b="1" dirty="0">
              <a:solidFill>
                <a:srgbClr val="FFFF00"/>
              </a:solidFill>
              <a:latin typeface="Algerian" pitchFamily="82" charset="0"/>
            </a:endParaRPr>
          </a:p>
        </p:txBody>
      </p:sp>
      <p:sp>
        <p:nvSpPr>
          <p:cNvPr id="4" name="3 Rectángulo"/>
          <p:cNvSpPr/>
          <p:nvPr/>
        </p:nvSpPr>
        <p:spPr>
          <a:xfrm>
            <a:off x="142844" y="1011399"/>
            <a:ext cx="4572032" cy="5632311"/>
          </a:xfrm>
          <a:prstGeom prst="rect">
            <a:avLst/>
          </a:prstGeom>
          <a:solidFill>
            <a:schemeClr val="bg1"/>
          </a:solidFill>
        </p:spPr>
        <p:txBody>
          <a:bodyPr wrap="square">
            <a:spAutoFit/>
          </a:bodyPr>
          <a:lstStyle/>
          <a:p>
            <a:pPr algn="just"/>
            <a:r>
              <a:rPr lang="es-ES" sz="2400" dirty="0" smtClean="0"/>
              <a:t>Las cajas automáticas tienen convertidores de par para mantener las revoluciones en el punto donde el torque se aproveche mejor y las manuales usan embrague o embragues, que en las DSG son robotizados. </a:t>
            </a:r>
          </a:p>
          <a:p>
            <a:pPr algn="just"/>
            <a:r>
              <a:rPr lang="es-ES" sz="2400" dirty="0" smtClean="0"/>
              <a:t>La DSG es hoy por hoy la mejor caja que existe, pues sus cambios son simplemente perfectos y mantiene el régimen de revoluciones en el punto óptimo de RPM para una mejor aceleración. </a:t>
            </a:r>
          </a:p>
          <a:p>
            <a:pPr algn="just"/>
            <a:r>
              <a:rPr lang="es-ES" sz="2400" dirty="0" smtClean="0"/>
              <a:t>Varios Audi con motores Turbo usan la CVT, que en el caso de esta marca se llama Multitronic.</a:t>
            </a:r>
            <a:endParaRPr lang="es-ES" sz="2400" dirty="0"/>
          </a:p>
        </p:txBody>
      </p:sp>
      <p:sp>
        <p:nvSpPr>
          <p:cNvPr id="5" name="4 Rectángulo"/>
          <p:cNvSpPr/>
          <p:nvPr/>
        </p:nvSpPr>
        <p:spPr>
          <a:xfrm>
            <a:off x="4786314" y="1000108"/>
            <a:ext cx="4357686" cy="2677656"/>
          </a:xfrm>
          <a:prstGeom prst="rect">
            <a:avLst/>
          </a:prstGeom>
          <a:solidFill>
            <a:schemeClr val="bg1"/>
          </a:solidFill>
        </p:spPr>
        <p:txBody>
          <a:bodyPr wrap="square">
            <a:spAutoFit/>
          </a:bodyPr>
          <a:lstStyle/>
          <a:p>
            <a:pPr algn="just"/>
            <a:r>
              <a:rPr lang="es-ES" sz="2400" dirty="0" smtClean="0"/>
              <a:t>La caja DSG es una caja mecánica con modo automático.</a:t>
            </a:r>
          </a:p>
          <a:p>
            <a:pPr algn="just"/>
            <a:r>
              <a:rPr lang="es-ES" sz="2400" dirty="0" smtClean="0"/>
              <a:t>Por el contrario las cajas de cambios robotizadas no requieren de la actuación del conductor y ellas mismas se encargan de cambiar de relación.</a:t>
            </a:r>
            <a:endParaRPr lang="es-ES" sz="2400" dirty="0"/>
          </a:p>
        </p:txBody>
      </p:sp>
      <p:sp>
        <p:nvSpPr>
          <p:cNvPr id="6" name="5 Rectángulo"/>
          <p:cNvSpPr/>
          <p:nvPr/>
        </p:nvSpPr>
        <p:spPr>
          <a:xfrm>
            <a:off x="4786314" y="3714752"/>
            <a:ext cx="4357686" cy="1477328"/>
          </a:xfrm>
          <a:prstGeom prst="rect">
            <a:avLst/>
          </a:prstGeom>
          <a:solidFill>
            <a:schemeClr val="bg1"/>
          </a:solidFill>
        </p:spPr>
        <p:txBody>
          <a:bodyPr wrap="square">
            <a:spAutoFit/>
          </a:bodyPr>
          <a:lstStyle/>
          <a:p>
            <a:r>
              <a:rPr lang="es-ES" dirty="0" smtClean="0"/>
              <a:t>ROBOTIZADA derivación de la caja mecánica, en este caso la gestión del embrague y de las relaciones se realiza de manera electrónica. Carece de pedal de embrague y la palanca de cambios no tiene relación mecánica con la caja.</a:t>
            </a:r>
            <a:endParaRPr lang="es-ES" dirty="0"/>
          </a:p>
        </p:txBody>
      </p:sp>
      <p:sp>
        <p:nvSpPr>
          <p:cNvPr id="7" name="6 Rectángulo"/>
          <p:cNvSpPr/>
          <p:nvPr/>
        </p:nvSpPr>
        <p:spPr>
          <a:xfrm>
            <a:off x="4786314" y="5214950"/>
            <a:ext cx="4357686" cy="1477328"/>
          </a:xfrm>
          <a:prstGeom prst="rect">
            <a:avLst/>
          </a:prstGeom>
          <a:solidFill>
            <a:schemeClr val="bg1"/>
          </a:solidFill>
        </p:spPr>
        <p:txBody>
          <a:bodyPr wrap="square">
            <a:spAutoFit/>
          </a:bodyPr>
          <a:lstStyle/>
          <a:p>
            <a:r>
              <a:rPr lang="es-ES" dirty="0" smtClean="0"/>
              <a:t>Estamos ante una de las mejores cajas de cambios jamás creadas para coches de calle ya que es mas eficiente que una caja automática y es más rápida que una caja de cambios manual (tarda entre 0,3 y 0,6 </a:t>
            </a:r>
            <a:r>
              <a:rPr lang="es-ES" dirty="0" err="1" smtClean="0"/>
              <a:t>seg</a:t>
            </a:r>
            <a:r>
              <a:rPr lang="es-ES" dirty="0" smtClean="0"/>
              <a:t>. en hacer el cambio).</a:t>
            </a:r>
            <a:endParaRPr lang="es-ES" dirty="0"/>
          </a:p>
        </p:txBody>
      </p:sp>
    </p:spTree>
  </p:cSld>
  <p:clrMapOvr>
    <a:masterClrMapping/>
  </p:clrMapOvr>
  <p:transition>
    <p:newsflash/>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Grp="1" noChangeAspect="1" noChangeArrowheads="1"/>
          </p:cNvPicPr>
          <p:nvPr>
            <p:ph sz="quarter" idx="1"/>
          </p:nvPr>
        </p:nvPicPr>
        <p:blipFill>
          <a:blip r:embed="rId2"/>
          <a:srcRect/>
          <a:stretch>
            <a:fillRect/>
          </a:stretch>
        </p:blipFill>
        <p:spPr bwMode="auto">
          <a:xfrm>
            <a:off x="0" y="857231"/>
            <a:ext cx="9144000" cy="6000769"/>
          </a:xfrm>
          <a:prstGeom prst="rect">
            <a:avLst/>
          </a:prstGeom>
          <a:noFill/>
          <a:ln w="9525">
            <a:noFill/>
            <a:miter lim="800000"/>
            <a:headEnd/>
            <a:tailEnd/>
          </a:ln>
          <a:effectLst/>
        </p:spPr>
      </p:pic>
      <p:sp>
        <p:nvSpPr>
          <p:cNvPr id="7" name="1 Título"/>
          <p:cNvSpPr>
            <a:spLocks noGrp="1"/>
          </p:cNvSpPr>
          <p:nvPr>
            <p:ph type="title"/>
          </p:nvPr>
        </p:nvSpPr>
        <p:spPr>
          <a:xfrm>
            <a:off x="142844" y="214290"/>
            <a:ext cx="8858312" cy="703282"/>
          </a:xfrm>
          <a:solidFill>
            <a:srgbClr val="00B050"/>
          </a:solidFill>
        </p:spPr>
        <p:txBody>
          <a:bodyPr>
            <a:noAutofit/>
          </a:bodyPr>
          <a:lstStyle/>
          <a:p>
            <a:pPr algn="ctr"/>
            <a:r>
              <a:rPr lang="es-ES" sz="4400" b="1" dirty="0" smtClean="0">
                <a:solidFill>
                  <a:srgbClr val="FFFF00"/>
                </a:solidFill>
                <a:latin typeface="Algerian" pitchFamily="82" charset="0"/>
              </a:rPr>
              <a:t>CAJAS MECÁNICAS (DSG) DD.EE</a:t>
            </a:r>
            <a:endParaRPr lang="es-ES" sz="4400" b="1" dirty="0">
              <a:solidFill>
                <a:srgbClr val="FFFF00"/>
              </a:solidFill>
              <a:latin typeface="Algerian" pitchFamily="82" charset="0"/>
            </a:endParaRPr>
          </a:p>
        </p:txBody>
      </p:sp>
      <p:sp>
        <p:nvSpPr>
          <p:cNvPr id="8" name="7 Rectángulo"/>
          <p:cNvSpPr/>
          <p:nvPr/>
        </p:nvSpPr>
        <p:spPr>
          <a:xfrm>
            <a:off x="0" y="785794"/>
            <a:ext cx="2857488" cy="2308324"/>
          </a:xfrm>
          <a:prstGeom prst="rect">
            <a:avLst/>
          </a:prstGeom>
        </p:spPr>
        <p:txBody>
          <a:bodyPr wrap="square">
            <a:spAutoFit/>
          </a:bodyPr>
          <a:lstStyle/>
          <a:p>
            <a:pPr algn="just"/>
            <a:r>
              <a:rPr lang="es-ES" sz="1600" b="1" dirty="0" smtClean="0"/>
              <a:t>El sistema no utiliza un convertidor de par. En cambio cuenta con dos embragues que se encuentran unidos a dos ejes de entrada. Un eje engrana la 1ª, 3ª, 5ª marcha y la marcha atrás mientras que el otro eje se encarga de la 2", 4ª y 6ª marchas.</a:t>
            </a:r>
            <a:endParaRPr lang="es-ES" sz="1600" b="1" dirty="0"/>
          </a:p>
        </p:txBody>
      </p:sp>
    </p:spTree>
  </p:cSld>
  <p:clrMapOvr>
    <a:masterClrMapping/>
  </p:clrMapOvr>
  <p:transition>
    <p:newsflash/>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sz="quarter" idx="1"/>
          </p:nvPr>
        </p:nvPicPr>
        <p:blipFill>
          <a:blip r:embed="rId2"/>
          <a:srcRect/>
          <a:stretch>
            <a:fillRect/>
          </a:stretch>
        </p:blipFill>
        <p:spPr bwMode="auto">
          <a:xfrm>
            <a:off x="928662" y="-24"/>
            <a:ext cx="8215339" cy="6763764"/>
          </a:xfrm>
          <a:prstGeom prst="rect">
            <a:avLst/>
          </a:prstGeom>
          <a:noFill/>
          <a:ln w="9525">
            <a:noFill/>
            <a:miter lim="800000"/>
            <a:headEnd/>
            <a:tailEnd/>
          </a:ln>
          <a:effectLst/>
        </p:spPr>
      </p:pic>
      <p:sp>
        <p:nvSpPr>
          <p:cNvPr id="5" name="1 Título"/>
          <p:cNvSpPr txBox="1">
            <a:spLocks/>
          </p:cNvSpPr>
          <p:nvPr/>
        </p:nvSpPr>
        <p:spPr>
          <a:xfrm>
            <a:off x="-32" y="-24"/>
            <a:ext cx="2000264" cy="1071570"/>
          </a:xfrm>
          <a:prstGeom prst="rect">
            <a:avLst/>
          </a:prstGeom>
          <a:solidFill>
            <a:srgbClr val="00B050"/>
          </a:solidFill>
        </p:spPr>
        <p:txBody>
          <a:bodyPr bIns="9144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1" i="0" u="none" strike="noStrike" kern="1200" cap="none" spc="0" normalizeH="0" baseline="0" noProof="0" dirty="0" smtClean="0">
                <a:ln>
                  <a:noFill/>
                </a:ln>
                <a:solidFill>
                  <a:srgbClr val="FFFF00"/>
                </a:solidFill>
                <a:effectLst/>
                <a:uLnTx/>
                <a:uFillTx/>
                <a:latin typeface="Agency FB" pitchFamily="34" charset="0"/>
                <a:ea typeface="+mj-ea"/>
                <a:cs typeface="+mj-cs"/>
              </a:rPr>
              <a:t>CAJA MECÁNICA (DSG) DD.EE</a:t>
            </a:r>
            <a:endParaRPr kumimoji="0" lang="es-ES" sz="2400" b="1" i="0" u="none" strike="noStrike" kern="1200" cap="none" spc="0" normalizeH="0" baseline="0" noProof="0" dirty="0">
              <a:ln>
                <a:noFill/>
              </a:ln>
              <a:solidFill>
                <a:srgbClr val="FFFF00"/>
              </a:solidFill>
              <a:effectLst/>
              <a:uLnTx/>
              <a:uFillTx/>
              <a:latin typeface="Agency FB" pitchFamily="34" charset="0"/>
              <a:ea typeface="+mj-ea"/>
              <a:cs typeface="+mj-cs"/>
            </a:endParaRPr>
          </a:p>
        </p:txBody>
      </p:sp>
    </p:spTree>
  </p:cSld>
  <p:clrMapOvr>
    <a:masterClrMapping/>
  </p:clrMapOvr>
  <p:transition>
    <p:newsflash/>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pic>
        <p:nvPicPr>
          <p:cNvPr id="3075" name="Picture 3"/>
          <p:cNvPicPr>
            <a:picLocks noGrp="1" noChangeAspect="1" noChangeArrowheads="1"/>
          </p:cNvPicPr>
          <p:nvPr>
            <p:ph sz="quarter" idx="1"/>
          </p:nvPr>
        </p:nvPicPr>
        <p:blipFill>
          <a:blip r:embed="rId2"/>
          <a:srcRect/>
          <a:stretch>
            <a:fillRect/>
          </a:stretch>
        </p:blipFill>
        <p:spPr bwMode="auto">
          <a:xfrm>
            <a:off x="0" y="115422"/>
            <a:ext cx="9144000" cy="6671164"/>
          </a:xfrm>
          <a:prstGeom prst="rect">
            <a:avLst/>
          </a:prstGeom>
          <a:noFill/>
          <a:ln w="9525">
            <a:noFill/>
            <a:miter lim="800000"/>
            <a:headEnd/>
            <a:tailEnd/>
          </a:ln>
          <a:effectLst/>
        </p:spPr>
      </p:pic>
    </p:spTree>
  </p:cSld>
  <p:clrMapOvr>
    <a:masterClrMapping/>
  </p:clrMapOvr>
  <p:transition>
    <p:newsflash/>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pic>
        <p:nvPicPr>
          <p:cNvPr id="4099" name="Picture 3"/>
          <p:cNvPicPr>
            <a:picLocks noGrp="1" noChangeAspect="1" noChangeArrowheads="1"/>
          </p:cNvPicPr>
          <p:nvPr>
            <p:ph sz="quarter" idx="1"/>
          </p:nvPr>
        </p:nvPicPr>
        <p:blipFill>
          <a:blip r:embed="rId2"/>
          <a:srcRect/>
          <a:stretch>
            <a:fillRect/>
          </a:stretch>
        </p:blipFill>
        <p:spPr bwMode="auto">
          <a:xfrm>
            <a:off x="50583" y="71414"/>
            <a:ext cx="9093418" cy="6643710"/>
          </a:xfrm>
          <a:prstGeom prst="rect">
            <a:avLst/>
          </a:prstGeom>
          <a:noFill/>
          <a:ln w="9525">
            <a:noFill/>
            <a:miter lim="800000"/>
            <a:headEnd/>
            <a:tailEnd/>
          </a:ln>
          <a:effectLst/>
        </p:spPr>
      </p:pic>
    </p:spTree>
  </p:cSld>
  <p:clrMapOvr>
    <a:masterClrMapping/>
  </p:clrMapOvr>
  <p:transition>
    <p:newsflash/>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pic>
        <p:nvPicPr>
          <p:cNvPr id="7170" name="Picture 2"/>
          <p:cNvPicPr>
            <a:picLocks noGrp="1" noChangeAspect="1" noChangeArrowheads="1"/>
          </p:cNvPicPr>
          <p:nvPr>
            <p:ph sz="quarter" idx="1"/>
          </p:nvPr>
        </p:nvPicPr>
        <p:blipFill>
          <a:blip r:embed="rId2"/>
          <a:srcRect/>
          <a:stretch>
            <a:fillRect/>
          </a:stretch>
        </p:blipFill>
        <p:spPr bwMode="auto">
          <a:xfrm>
            <a:off x="428596" y="41198"/>
            <a:ext cx="8243574" cy="6816802"/>
          </a:xfrm>
          <a:prstGeom prst="rect">
            <a:avLst/>
          </a:prstGeom>
          <a:noFill/>
          <a:ln w="9525">
            <a:noFill/>
            <a:miter lim="800000"/>
            <a:headEnd/>
            <a:tailEnd/>
          </a:ln>
          <a:effectLst/>
        </p:spPr>
      </p:pic>
    </p:spTree>
  </p:cSld>
  <p:clrMapOvr>
    <a:masterClrMapping/>
  </p:clrMapOvr>
  <p:transition>
    <p:newsflash/>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sz="quarter" idx="1"/>
          </p:nvPr>
        </p:nvPicPr>
        <p:blipFill>
          <a:blip r:embed="rId2"/>
          <a:srcRect/>
          <a:stretch>
            <a:fillRect/>
          </a:stretch>
        </p:blipFill>
        <p:spPr bwMode="auto">
          <a:xfrm>
            <a:off x="428596" y="-24"/>
            <a:ext cx="8143900" cy="6780998"/>
          </a:xfrm>
          <a:prstGeom prst="rect">
            <a:avLst/>
          </a:prstGeom>
          <a:noFill/>
          <a:ln w="9525">
            <a:noFill/>
            <a:miter lim="800000"/>
            <a:headEnd/>
            <a:tailEnd/>
          </a:ln>
          <a:effectLst/>
        </p:spPr>
      </p:pic>
    </p:spTree>
  </p:cSld>
  <p:clrMapOvr>
    <a:masterClrMapping/>
  </p:clrMapOvr>
  <p:transition>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4400" y="116632"/>
            <a:ext cx="7772400" cy="1143000"/>
          </a:xfrm>
          <a:solidFill>
            <a:srgbClr val="FFC000"/>
          </a:solidFill>
        </p:spPr>
        <p:txBody>
          <a:bodyPr>
            <a:normAutofit fontScale="90000"/>
          </a:bodyPr>
          <a:lstStyle/>
          <a:p>
            <a:pPr algn="ctr"/>
            <a:r>
              <a:rPr lang="es-PE" b="1" dirty="0" smtClean="0">
                <a:solidFill>
                  <a:srgbClr val="002060"/>
                </a:solidFill>
              </a:rPr>
              <a:t>Caja de cambios para tracción delantero</a:t>
            </a:r>
            <a:endParaRPr lang="es-ES" b="1" dirty="0">
              <a:solidFill>
                <a:srgbClr val="00206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3544" y="1268760"/>
            <a:ext cx="8811806" cy="5400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75033723"/>
      </p:ext>
    </p:extLst>
  </p:cSld>
  <p:clrMapOvr>
    <a:masterClrMapping/>
  </p:clrMapOvr>
  <p:transition>
    <p:newsflash/>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57224" y="142852"/>
            <a:ext cx="7143800" cy="917596"/>
          </a:xfrm>
          <a:solidFill>
            <a:srgbClr val="00B0F0"/>
          </a:solidFill>
        </p:spPr>
        <p:txBody>
          <a:bodyPr/>
          <a:lstStyle/>
          <a:p>
            <a:pPr algn="ctr"/>
            <a:r>
              <a:rPr lang="es-ES" dirty="0" smtClean="0">
                <a:solidFill>
                  <a:srgbClr val="002060"/>
                </a:solidFill>
              </a:rPr>
              <a:t>DOBLE EMBRAGUE EN CORTE</a:t>
            </a:r>
            <a:endParaRPr lang="es-ES" dirty="0">
              <a:solidFill>
                <a:srgbClr val="002060"/>
              </a:solidFill>
            </a:endParaRPr>
          </a:p>
        </p:txBody>
      </p:sp>
      <p:pic>
        <p:nvPicPr>
          <p:cNvPr id="10242" name="Picture 2"/>
          <p:cNvPicPr>
            <a:picLocks noChangeAspect="1" noChangeArrowheads="1"/>
          </p:cNvPicPr>
          <p:nvPr/>
        </p:nvPicPr>
        <p:blipFill>
          <a:blip r:embed="rId2"/>
          <a:srcRect/>
          <a:stretch>
            <a:fillRect/>
          </a:stretch>
        </p:blipFill>
        <p:spPr bwMode="auto">
          <a:xfrm>
            <a:off x="857274" y="4481536"/>
            <a:ext cx="7143750" cy="2305050"/>
          </a:xfrm>
          <a:prstGeom prst="rect">
            <a:avLst/>
          </a:prstGeom>
          <a:noFill/>
          <a:ln w="9525">
            <a:noFill/>
            <a:miter lim="800000"/>
            <a:headEnd/>
            <a:tailEnd/>
          </a:ln>
          <a:effectLst/>
        </p:spPr>
      </p:pic>
      <p:pic>
        <p:nvPicPr>
          <p:cNvPr id="10243" name="Picture 3"/>
          <p:cNvPicPr>
            <a:picLocks noChangeAspect="1" noChangeArrowheads="1"/>
          </p:cNvPicPr>
          <p:nvPr/>
        </p:nvPicPr>
        <p:blipFill>
          <a:blip r:embed="rId3"/>
          <a:srcRect/>
          <a:stretch>
            <a:fillRect/>
          </a:stretch>
        </p:blipFill>
        <p:spPr bwMode="auto">
          <a:xfrm>
            <a:off x="857224" y="1071546"/>
            <a:ext cx="7143800" cy="3305175"/>
          </a:xfrm>
          <a:prstGeom prst="rect">
            <a:avLst/>
          </a:prstGeom>
          <a:noFill/>
          <a:ln w="9525">
            <a:noFill/>
            <a:miter lim="800000"/>
            <a:headEnd/>
            <a:tailEnd/>
          </a:ln>
          <a:effectLst/>
        </p:spPr>
      </p:pic>
      <p:pic>
        <p:nvPicPr>
          <p:cNvPr id="10244" name="Picture 4"/>
          <p:cNvPicPr>
            <a:picLocks noChangeAspect="1" noChangeArrowheads="1"/>
          </p:cNvPicPr>
          <p:nvPr/>
        </p:nvPicPr>
        <p:blipFill>
          <a:blip r:embed="rId4"/>
          <a:srcRect/>
          <a:stretch>
            <a:fillRect/>
          </a:stretch>
        </p:blipFill>
        <p:spPr bwMode="auto">
          <a:xfrm>
            <a:off x="3286116" y="3714752"/>
            <a:ext cx="2600325" cy="238125"/>
          </a:xfrm>
          <a:prstGeom prst="rect">
            <a:avLst/>
          </a:prstGeom>
          <a:noFill/>
          <a:ln w="9525">
            <a:noFill/>
            <a:miter lim="800000"/>
            <a:headEnd/>
            <a:tailEnd/>
          </a:ln>
          <a:effectLst/>
        </p:spPr>
      </p:pic>
    </p:spTree>
  </p:cSld>
  <p:clrMapOvr>
    <a:masterClrMapping/>
  </p:clrMapOvr>
  <p:transition>
    <p:newsflash/>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357422" y="0"/>
            <a:ext cx="3943352" cy="857232"/>
          </a:xfrm>
          <a:solidFill>
            <a:srgbClr val="00B0F0"/>
          </a:solidFill>
          <a:ln>
            <a:solidFill>
              <a:schemeClr val="accent1"/>
            </a:solidFill>
          </a:ln>
        </p:spPr>
        <p:txBody>
          <a:bodyPr>
            <a:noAutofit/>
          </a:bodyPr>
          <a:lstStyle/>
          <a:p>
            <a:pPr algn="ctr"/>
            <a:r>
              <a:rPr lang="es-ES" sz="4800" b="1" dirty="0" smtClean="0">
                <a:solidFill>
                  <a:srgbClr val="FFFF00"/>
                </a:solidFill>
              </a:rPr>
              <a:t>EJE CARDAN</a:t>
            </a:r>
            <a:endParaRPr lang="es-ES" sz="4800" b="1" dirty="0">
              <a:solidFill>
                <a:srgbClr val="FFFF00"/>
              </a:solidFill>
            </a:endParaRPr>
          </a:p>
        </p:txBody>
      </p:sp>
      <p:pic>
        <p:nvPicPr>
          <p:cNvPr id="37890" name="Picture 2"/>
          <p:cNvPicPr>
            <a:picLocks noGrp="1" noChangeAspect="1" noChangeArrowheads="1"/>
          </p:cNvPicPr>
          <p:nvPr>
            <p:ph sz="quarter" idx="1"/>
          </p:nvPr>
        </p:nvPicPr>
        <p:blipFill>
          <a:blip r:embed="rId2"/>
          <a:srcRect/>
          <a:stretch>
            <a:fillRect/>
          </a:stretch>
        </p:blipFill>
        <p:spPr bwMode="auto">
          <a:xfrm>
            <a:off x="214282" y="857232"/>
            <a:ext cx="8737874" cy="5786478"/>
          </a:xfrm>
          <a:prstGeom prst="rect">
            <a:avLst/>
          </a:prstGeom>
          <a:noFill/>
          <a:ln w="9525">
            <a:noFill/>
            <a:miter lim="800000"/>
            <a:headEnd/>
            <a:tailEnd/>
          </a:ln>
          <a:effectLst/>
        </p:spPr>
      </p:pic>
    </p:spTree>
  </p:cSld>
  <p:clrMapOvr>
    <a:masterClrMapping/>
  </p:clrMapOvr>
  <p:transition>
    <p:newsflash/>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pic>
        <p:nvPicPr>
          <p:cNvPr id="38914" name="Picture 2"/>
          <p:cNvPicPr>
            <a:picLocks noGrp="1" noChangeAspect="1" noChangeArrowheads="1"/>
          </p:cNvPicPr>
          <p:nvPr>
            <p:ph sz="quarter" idx="1"/>
          </p:nvPr>
        </p:nvPicPr>
        <p:blipFill>
          <a:blip r:embed="rId2"/>
          <a:srcRect/>
          <a:stretch>
            <a:fillRect/>
          </a:stretch>
        </p:blipFill>
        <p:spPr bwMode="auto">
          <a:xfrm>
            <a:off x="76263" y="285728"/>
            <a:ext cx="8988641" cy="5000660"/>
          </a:xfrm>
          <a:prstGeom prst="rect">
            <a:avLst/>
          </a:prstGeom>
          <a:noFill/>
          <a:ln w="9525">
            <a:noFill/>
            <a:miter lim="800000"/>
            <a:headEnd/>
            <a:tailEnd/>
          </a:ln>
          <a:effectLst/>
        </p:spPr>
      </p:pic>
    </p:spTree>
  </p:cSld>
  <p:clrMapOvr>
    <a:masterClrMapping/>
  </p:clrMapOvr>
  <p:transition>
    <p:newsflash/>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pic>
        <p:nvPicPr>
          <p:cNvPr id="39938" name="Picture 2"/>
          <p:cNvPicPr>
            <a:picLocks noGrp="1" noChangeAspect="1" noChangeArrowheads="1"/>
          </p:cNvPicPr>
          <p:nvPr>
            <p:ph sz="quarter" idx="1"/>
          </p:nvPr>
        </p:nvPicPr>
        <p:blipFill>
          <a:blip r:embed="rId2"/>
          <a:srcRect/>
          <a:stretch>
            <a:fillRect/>
          </a:stretch>
        </p:blipFill>
        <p:spPr bwMode="auto">
          <a:xfrm>
            <a:off x="214282" y="357190"/>
            <a:ext cx="8807388" cy="5715016"/>
          </a:xfrm>
          <a:prstGeom prst="rect">
            <a:avLst/>
          </a:prstGeom>
          <a:noFill/>
          <a:ln w="9525">
            <a:noFill/>
            <a:miter lim="800000"/>
            <a:headEnd/>
            <a:tailEnd/>
          </a:ln>
          <a:effectLst/>
        </p:spPr>
      </p:pic>
    </p:spTree>
  </p:cSld>
  <p:clrMapOvr>
    <a:masterClrMapping/>
  </p:clrMapOvr>
  <p:transition>
    <p:newsflash/>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pic>
        <p:nvPicPr>
          <p:cNvPr id="40962" name="Picture 2"/>
          <p:cNvPicPr>
            <a:picLocks noGrp="1" noChangeAspect="1" noChangeArrowheads="1"/>
          </p:cNvPicPr>
          <p:nvPr>
            <p:ph sz="quarter" idx="1"/>
          </p:nvPr>
        </p:nvPicPr>
        <p:blipFill>
          <a:blip r:embed="rId2"/>
          <a:srcRect/>
          <a:stretch>
            <a:fillRect/>
          </a:stretch>
        </p:blipFill>
        <p:spPr bwMode="auto">
          <a:xfrm>
            <a:off x="142843" y="214290"/>
            <a:ext cx="8837679" cy="5429288"/>
          </a:xfrm>
          <a:prstGeom prst="rect">
            <a:avLst/>
          </a:prstGeom>
          <a:noFill/>
          <a:ln w="9525">
            <a:noFill/>
            <a:miter lim="800000"/>
            <a:headEnd/>
            <a:tailEnd/>
          </a:ln>
          <a:effectLst/>
        </p:spPr>
      </p:pic>
    </p:spTree>
  </p:cSld>
  <p:clrMapOvr>
    <a:masterClrMapping/>
  </p:clrMapOvr>
  <p:transition>
    <p:newsflash/>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14348" y="142852"/>
            <a:ext cx="7772400" cy="703282"/>
          </a:xfrm>
          <a:solidFill>
            <a:srgbClr val="0070C0"/>
          </a:solidFill>
        </p:spPr>
        <p:txBody>
          <a:bodyPr>
            <a:normAutofit fontScale="90000"/>
          </a:bodyPr>
          <a:lstStyle/>
          <a:p>
            <a:pPr algn="ctr"/>
            <a:r>
              <a:rPr lang="es-ES" b="1" dirty="0" smtClean="0">
                <a:solidFill>
                  <a:srgbClr val="FFFF00"/>
                </a:solidFill>
              </a:rPr>
              <a:t>TRANSMISIÓN EN EL DIFERENCIAL</a:t>
            </a:r>
            <a:endParaRPr lang="es-ES" b="1" dirty="0">
              <a:solidFill>
                <a:srgbClr val="FFFF00"/>
              </a:solidFill>
            </a:endParaRPr>
          </a:p>
        </p:txBody>
      </p:sp>
      <p:sp>
        <p:nvSpPr>
          <p:cNvPr id="35841" name="Rectangle 1"/>
          <p:cNvSpPr>
            <a:spLocks noChangeArrowheads="1"/>
          </p:cNvSpPr>
          <p:nvPr/>
        </p:nvSpPr>
        <p:spPr bwMode="auto">
          <a:xfrm>
            <a:off x="142844" y="937423"/>
            <a:ext cx="6715172" cy="276999"/>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s-ES" sz="1200" b="1" i="0" u="none" strike="noStrike" cap="none" normalizeH="0" baseline="0" dirty="0" smtClean="0">
                <a:ln>
                  <a:noFill/>
                </a:ln>
                <a:solidFill>
                  <a:schemeClr val="tx1"/>
                </a:solidFill>
                <a:effectLst/>
                <a:latin typeface="Book Antiqua" pitchFamily="18" charset="0"/>
                <a:ea typeface="Calibri" pitchFamily="34" charset="0"/>
                <a:cs typeface="Arial" pitchFamily="34" charset="0"/>
              </a:rPr>
              <a:t>VELOCIDAD DEL VEH</a:t>
            </a:r>
            <a:r>
              <a:rPr kumimoji="0" lang="es-ES" sz="1200" b="1" i="0" u="none" strike="noStrike" cap="none" normalizeH="0" baseline="0" dirty="0" smtClean="0">
                <a:ln>
                  <a:noFill/>
                </a:ln>
                <a:solidFill>
                  <a:schemeClr val="tx1"/>
                </a:solidFill>
                <a:effectLst/>
                <a:latin typeface="Calibri"/>
                <a:ea typeface="Calibri" pitchFamily="34" charset="0"/>
                <a:cs typeface="Arial" pitchFamily="34" charset="0"/>
              </a:rPr>
              <a:t>Í</a:t>
            </a:r>
            <a:r>
              <a:rPr kumimoji="0" lang="es-ES" sz="1200" b="1" i="0" u="none" strike="noStrike" cap="none" normalizeH="0" baseline="0" dirty="0" smtClean="0">
                <a:ln>
                  <a:noFill/>
                </a:ln>
                <a:solidFill>
                  <a:schemeClr val="tx1"/>
                </a:solidFill>
                <a:effectLst/>
                <a:latin typeface="Book Antiqua" pitchFamily="18" charset="0"/>
                <a:ea typeface="Calibri" pitchFamily="34" charset="0"/>
                <a:cs typeface="Arial" pitchFamily="34" charset="0"/>
              </a:rPr>
              <a:t>CULO CON CAJA DE CAMBIO DE VELOCIDADES MEC</a:t>
            </a:r>
            <a:r>
              <a:rPr kumimoji="0" lang="es-ES" sz="1200" b="1" i="0" u="none" strike="noStrike" cap="none" normalizeH="0" baseline="0" dirty="0" smtClean="0">
                <a:ln>
                  <a:noFill/>
                </a:ln>
                <a:solidFill>
                  <a:schemeClr val="tx1"/>
                </a:solidFill>
                <a:effectLst/>
                <a:latin typeface="Calibri"/>
                <a:ea typeface="Calibri" pitchFamily="34" charset="0"/>
                <a:cs typeface="Arial" pitchFamily="34" charset="0"/>
              </a:rPr>
              <a:t>Á</a:t>
            </a:r>
            <a:r>
              <a:rPr kumimoji="0" lang="es-ES" sz="1200" b="1" i="0" u="none" strike="noStrike" cap="none" normalizeH="0" baseline="0" dirty="0" smtClean="0">
                <a:ln>
                  <a:noFill/>
                </a:ln>
                <a:solidFill>
                  <a:schemeClr val="tx1"/>
                </a:solidFill>
                <a:effectLst/>
                <a:latin typeface="Book Antiqua" pitchFamily="18" charset="0"/>
                <a:ea typeface="Calibri" pitchFamily="34" charset="0"/>
                <a:cs typeface="Arial" pitchFamily="34" charset="0"/>
              </a:rPr>
              <a:t>NICO</a:t>
            </a:r>
            <a:endParaRPr kumimoji="0" lang="es-ES" sz="2000" b="0" i="0" u="none" strike="noStrike" cap="none" normalizeH="0" baseline="0" dirty="0" smtClean="0">
              <a:ln>
                <a:noFill/>
              </a:ln>
              <a:solidFill>
                <a:schemeClr val="tx1"/>
              </a:solidFill>
              <a:effectLst/>
              <a:latin typeface="Arial" pitchFamily="34" charset="0"/>
            </a:endParaRPr>
          </a:p>
        </p:txBody>
      </p:sp>
      <p:pic>
        <p:nvPicPr>
          <p:cNvPr id="5" name="4 Imagen"/>
          <p:cNvPicPr/>
          <p:nvPr/>
        </p:nvPicPr>
        <p:blipFill>
          <a:blip r:embed="rId2"/>
          <a:srcRect/>
          <a:stretch>
            <a:fillRect/>
          </a:stretch>
        </p:blipFill>
        <p:spPr bwMode="auto">
          <a:xfrm>
            <a:off x="5214942" y="1285860"/>
            <a:ext cx="3857620" cy="3571900"/>
          </a:xfrm>
          <a:prstGeom prst="rect">
            <a:avLst/>
          </a:prstGeom>
          <a:noFill/>
          <a:ln w="9525">
            <a:noFill/>
            <a:miter lim="800000"/>
            <a:headEnd/>
            <a:tailEnd/>
          </a:ln>
        </p:spPr>
      </p:pic>
      <p:sp>
        <p:nvSpPr>
          <p:cNvPr id="35843"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dirty="0"/>
          </a:p>
        </p:txBody>
      </p:sp>
      <p:sp>
        <p:nvSpPr>
          <p:cNvPr id="35844" name="Rectangle 4"/>
          <p:cNvSpPr>
            <a:spLocks noChangeArrowheads="1"/>
          </p:cNvSpPr>
          <p:nvPr/>
        </p:nvSpPr>
        <p:spPr bwMode="auto">
          <a:xfrm>
            <a:off x="142844" y="1325953"/>
            <a:ext cx="5000660" cy="4031873"/>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Book Antiqua" pitchFamily="18" charset="0"/>
                <a:ea typeface="Calibri" pitchFamily="34" charset="0"/>
                <a:cs typeface="Arial" pitchFamily="34" charset="0"/>
              </a:rPr>
              <a:t>En el puente se encuentra igualmente una transmisi</a:t>
            </a:r>
            <a:r>
              <a:rPr kumimoji="0" lang="es-ES" sz="1600" b="0" i="0" u="none" strike="noStrike" cap="none" normalizeH="0" baseline="0" dirty="0" smtClean="0">
                <a:ln>
                  <a:noFill/>
                </a:ln>
                <a:solidFill>
                  <a:schemeClr val="tx1"/>
                </a:solidFill>
                <a:effectLst/>
                <a:latin typeface="Calibri"/>
                <a:ea typeface="Calibri" pitchFamily="34" charset="0"/>
                <a:cs typeface="Arial" pitchFamily="34" charset="0"/>
              </a:rPr>
              <a:t>ó</a:t>
            </a:r>
            <a:r>
              <a:rPr kumimoji="0" lang="es-ES" sz="1600" b="0" i="0" u="none" strike="noStrike" cap="none" normalizeH="0" baseline="0" dirty="0" smtClean="0">
                <a:ln>
                  <a:noFill/>
                </a:ln>
                <a:solidFill>
                  <a:schemeClr val="tx1"/>
                </a:solidFill>
                <a:effectLst/>
                <a:latin typeface="Book Antiqua" pitchFamily="18" charset="0"/>
                <a:ea typeface="Calibri" pitchFamily="34" charset="0"/>
                <a:cs typeface="Arial" pitchFamily="34" charset="0"/>
              </a:rPr>
              <a:t>n de las revoluciones y del momento de giro.</a:t>
            </a:r>
            <a:endParaRPr kumimoji="0" lang="es-ES"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Book Antiqua" pitchFamily="18" charset="0"/>
                <a:ea typeface="Calibri" pitchFamily="34" charset="0"/>
                <a:cs typeface="Arial" pitchFamily="34" charset="0"/>
              </a:rPr>
              <a:t>El puente puede estar construido como </a:t>
            </a:r>
            <a:r>
              <a:rPr kumimoji="0" lang="es-ES" sz="1600" b="0" i="0" u="none" strike="noStrike" cap="none" normalizeH="0" baseline="0" dirty="0" smtClean="0">
                <a:ln>
                  <a:noFill/>
                </a:ln>
                <a:solidFill>
                  <a:schemeClr val="tx1"/>
                </a:solidFill>
                <a:effectLst/>
                <a:latin typeface="Calibri"/>
                <a:ea typeface="Calibri" pitchFamily="34" charset="0"/>
                <a:cs typeface="Arial" pitchFamily="34" charset="0"/>
              </a:rPr>
              <a:t>á</a:t>
            </a:r>
            <a:r>
              <a:rPr kumimoji="0" lang="es-ES" sz="1600" b="0" i="0" u="none" strike="noStrike" cap="none" normalizeH="0" baseline="0" dirty="0" smtClean="0">
                <a:ln>
                  <a:noFill/>
                </a:ln>
                <a:solidFill>
                  <a:schemeClr val="tx1"/>
                </a:solidFill>
                <a:effectLst/>
                <a:latin typeface="Book Antiqua" pitchFamily="18" charset="0"/>
                <a:ea typeface="Calibri" pitchFamily="34" charset="0"/>
                <a:cs typeface="Arial" pitchFamily="34" charset="0"/>
              </a:rPr>
              <a:t>rbol trasero de accionamiento en las transmisiones normales o tracci</a:t>
            </a:r>
            <a:r>
              <a:rPr kumimoji="0" lang="es-ES" sz="1600" b="0" i="0" u="none" strike="noStrike" cap="none" normalizeH="0" baseline="0" dirty="0" smtClean="0">
                <a:ln>
                  <a:noFill/>
                </a:ln>
                <a:solidFill>
                  <a:schemeClr val="tx1"/>
                </a:solidFill>
                <a:effectLst/>
                <a:latin typeface="Calibri"/>
                <a:ea typeface="Calibri" pitchFamily="34" charset="0"/>
                <a:cs typeface="Arial" pitchFamily="34" charset="0"/>
              </a:rPr>
              <a:t>ó</a:t>
            </a:r>
            <a:r>
              <a:rPr kumimoji="0" lang="es-ES" sz="1600" b="0" i="0" u="none" strike="noStrike" cap="none" normalizeH="0" baseline="0" dirty="0" smtClean="0">
                <a:ln>
                  <a:noFill/>
                </a:ln>
                <a:solidFill>
                  <a:schemeClr val="tx1"/>
                </a:solidFill>
                <a:effectLst/>
                <a:latin typeface="Book Antiqua" pitchFamily="18" charset="0"/>
                <a:ea typeface="Calibri" pitchFamily="34" charset="0"/>
                <a:cs typeface="Arial" pitchFamily="34" charset="0"/>
              </a:rPr>
              <a:t>n trasera y como </a:t>
            </a:r>
            <a:r>
              <a:rPr kumimoji="0" lang="es-ES" sz="1600" b="0" i="0" u="none" strike="noStrike" cap="none" normalizeH="0" baseline="0" dirty="0" smtClean="0">
                <a:ln>
                  <a:noFill/>
                </a:ln>
                <a:solidFill>
                  <a:schemeClr val="tx1"/>
                </a:solidFill>
                <a:effectLst/>
                <a:latin typeface="Calibri"/>
                <a:ea typeface="Calibri" pitchFamily="34" charset="0"/>
                <a:cs typeface="Arial" pitchFamily="34" charset="0"/>
              </a:rPr>
              <a:t>á</a:t>
            </a:r>
            <a:r>
              <a:rPr kumimoji="0" lang="es-ES" sz="1600" b="0" i="0" u="none" strike="noStrike" cap="none" normalizeH="0" baseline="0" dirty="0" smtClean="0">
                <a:ln>
                  <a:noFill/>
                </a:ln>
                <a:solidFill>
                  <a:schemeClr val="tx1"/>
                </a:solidFill>
                <a:effectLst/>
                <a:latin typeface="Book Antiqua" pitchFamily="18" charset="0"/>
                <a:ea typeface="Calibri" pitchFamily="34" charset="0"/>
                <a:cs typeface="Arial" pitchFamily="34" charset="0"/>
              </a:rPr>
              <a:t>rbol delantero de accionamiento en la tracci</a:t>
            </a:r>
            <a:r>
              <a:rPr kumimoji="0" lang="es-ES" sz="1600" b="0" i="0" u="none" strike="noStrike" cap="none" normalizeH="0" baseline="0" dirty="0" smtClean="0">
                <a:ln>
                  <a:noFill/>
                </a:ln>
                <a:solidFill>
                  <a:schemeClr val="tx1"/>
                </a:solidFill>
                <a:effectLst/>
                <a:latin typeface="Calibri"/>
                <a:ea typeface="Calibri" pitchFamily="34" charset="0"/>
                <a:cs typeface="Arial" pitchFamily="34" charset="0"/>
              </a:rPr>
              <a:t>ó</a:t>
            </a:r>
            <a:r>
              <a:rPr kumimoji="0" lang="es-ES" sz="1600" b="0" i="0" u="none" strike="noStrike" cap="none" normalizeH="0" baseline="0" dirty="0" smtClean="0">
                <a:ln>
                  <a:noFill/>
                </a:ln>
                <a:solidFill>
                  <a:schemeClr val="tx1"/>
                </a:solidFill>
                <a:effectLst/>
                <a:latin typeface="Book Antiqua" pitchFamily="18" charset="0"/>
                <a:ea typeface="Calibri" pitchFamily="34" charset="0"/>
                <a:cs typeface="Arial" pitchFamily="34" charset="0"/>
              </a:rPr>
              <a:t>n delantera.</a:t>
            </a:r>
            <a:endParaRPr kumimoji="0" lang="es-ES"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Book Antiqua" pitchFamily="18" charset="0"/>
                <a:ea typeface="Calibri" pitchFamily="34" charset="0"/>
                <a:cs typeface="Arial" pitchFamily="34" charset="0"/>
              </a:rPr>
              <a:t>Para el puente se emplean principalmente pi</a:t>
            </a:r>
            <a:r>
              <a:rPr kumimoji="0" lang="es-ES" sz="1600" b="0" i="0" u="none" strike="noStrike" cap="none" normalizeH="0" baseline="0" dirty="0" smtClean="0">
                <a:ln>
                  <a:noFill/>
                </a:ln>
                <a:solidFill>
                  <a:schemeClr val="tx1"/>
                </a:solidFill>
                <a:effectLst/>
                <a:latin typeface="Calibri"/>
                <a:ea typeface="Calibri" pitchFamily="34" charset="0"/>
                <a:cs typeface="Arial" pitchFamily="34" charset="0"/>
              </a:rPr>
              <a:t>ñ</a:t>
            </a:r>
            <a:r>
              <a:rPr kumimoji="0" lang="es-ES" sz="1600" b="0" i="0" u="none" strike="noStrike" cap="none" normalizeH="0" baseline="0" dirty="0" smtClean="0">
                <a:ln>
                  <a:noFill/>
                </a:ln>
                <a:solidFill>
                  <a:schemeClr val="tx1"/>
                </a:solidFill>
                <a:effectLst/>
                <a:latin typeface="Book Antiqua" pitchFamily="18" charset="0"/>
                <a:ea typeface="Calibri" pitchFamily="34" charset="0"/>
                <a:cs typeface="Arial" pitchFamily="34" charset="0"/>
              </a:rPr>
              <a:t>ones.</a:t>
            </a:r>
            <a:endParaRPr kumimoji="0" lang="es-ES"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Book Antiqua" pitchFamily="18" charset="0"/>
                <a:ea typeface="Calibri" pitchFamily="34" charset="0"/>
                <a:cs typeface="Arial" pitchFamily="34" charset="0"/>
              </a:rPr>
              <a:t>La transmisi</a:t>
            </a:r>
            <a:r>
              <a:rPr kumimoji="0" lang="es-ES" sz="1600" b="0" i="0" u="none" strike="noStrike" cap="none" normalizeH="0" baseline="0" dirty="0" smtClean="0">
                <a:ln>
                  <a:noFill/>
                </a:ln>
                <a:solidFill>
                  <a:schemeClr val="tx1"/>
                </a:solidFill>
                <a:effectLst/>
                <a:latin typeface="Calibri"/>
                <a:ea typeface="Calibri" pitchFamily="34" charset="0"/>
                <a:cs typeface="Arial" pitchFamily="34" charset="0"/>
              </a:rPr>
              <a:t>ó</a:t>
            </a:r>
            <a:r>
              <a:rPr kumimoji="0" lang="es-ES" sz="1600" b="0" i="0" u="none" strike="noStrike" cap="none" normalizeH="0" baseline="0" dirty="0" smtClean="0">
                <a:ln>
                  <a:noFill/>
                </a:ln>
                <a:solidFill>
                  <a:schemeClr val="tx1"/>
                </a:solidFill>
                <a:effectLst/>
                <a:latin typeface="Book Antiqua" pitchFamily="18" charset="0"/>
                <a:ea typeface="Calibri" pitchFamily="34" charset="0"/>
                <a:cs typeface="Arial" pitchFamily="34" charset="0"/>
              </a:rPr>
              <a:t>n por pi</a:t>
            </a:r>
            <a:r>
              <a:rPr kumimoji="0" lang="es-ES" sz="1600" b="0" i="0" u="none" strike="noStrike" cap="none" normalizeH="0" baseline="0" dirty="0" smtClean="0">
                <a:ln>
                  <a:noFill/>
                </a:ln>
                <a:solidFill>
                  <a:schemeClr val="tx1"/>
                </a:solidFill>
                <a:effectLst/>
                <a:latin typeface="Calibri"/>
                <a:ea typeface="Calibri" pitchFamily="34" charset="0"/>
                <a:cs typeface="Arial" pitchFamily="34" charset="0"/>
              </a:rPr>
              <a:t>ñ</a:t>
            </a:r>
            <a:r>
              <a:rPr kumimoji="0" lang="es-ES" sz="1600" b="0" i="0" u="none" strike="noStrike" cap="none" normalizeH="0" baseline="0" dirty="0" smtClean="0">
                <a:ln>
                  <a:noFill/>
                </a:ln>
                <a:solidFill>
                  <a:schemeClr val="tx1"/>
                </a:solidFill>
                <a:effectLst/>
                <a:latin typeface="Book Antiqua" pitchFamily="18" charset="0"/>
                <a:ea typeface="Calibri" pitchFamily="34" charset="0"/>
                <a:cs typeface="Arial" pitchFamily="34" charset="0"/>
              </a:rPr>
              <a:t>ones se calcula con la misma f</a:t>
            </a:r>
            <a:r>
              <a:rPr kumimoji="0" lang="es-ES" sz="1600" b="0" i="0" u="none" strike="noStrike" cap="none" normalizeH="0" baseline="0" dirty="0" smtClean="0">
                <a:ln>
                  <a:noFill/>
                </a:ln>
                <a:solidFill>
                  <a:schemeClr val="tx1"/>
                </a:solidFill>
                <a:effectLst/>
                <a:latin typeface="Calibri"/>
                <a:ea typeface="Calibri" pitchFamily="34" charset="0"/>
                <a:cs typeface="Arial" pitchFamily="34" charset="0"/>
              </a:rPr>
              <a:t>ó</a:t>
            </a:r>
            <a:r>
              <a:rPr kumimoji="0" lang="es-ES" sz="1600" b="0" i="0" u="none" strike="noStrike" cap="none" normalizeH="0" baseline="0" dirty="0" smtClean="0">
                <a:ln>
                  <a:noFill/>
                </a:ln>
                <a:solidFill>
                  <a:schemeClr val="tx1"/>
                </a:solidFill>
                <a:effectLst/>
                <a:latin typeface="Book Antiqua" pitchFamily="18" charset="0"/>
                <a:ea typeface="Calibri" pitchFamily="34" charset="0"/>
                <a:cs typeface="Arial" pitchFamily="34" charset="0"/>
              </a:rPr>
              <a:t>rmula que los engranajes de ruedas rectas.</a:t>
            </a:r>
            <a:endParaRPr kumimoji="0" lang="es-ES"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Book Antiqua" pitchFamily="18" charset="0"/>
                <a:ea typeface="Calibri" pitchFamily="34" charset="0"/>
                <a:cs typeface="Arial" pitchFamily="34" charset="0"/>
              </a:rPr>
              <a:t>La relaci</a:t>
            </a:r>
            <a:r>
              <a:rPr kumimoji="0" lang="es-ES" sz="1600" b="0" i="0" u="none" strike="noStrike" cap="none" normalizeH="0" baseline="0" dirty="0" smtClean="0">
                <a:ln>
                  <a:noFill/>
                </a:ln>
                <a:solidFill>
                  <a:schemeClr val="tx1"/>
                </a:solidFill>
                <a:effectLst/>
                <a:latin typeface="Calibri"/>
                <a:ea typeface="Calibri" pitchFamily="34" charset="0"/>
                <a:cs typeface="Arial" pitchFamily="34" charset="0"/>
              </a:rPr>
              <a:t>ó</a:t>
            </a:r>
            <a:r>
              <a:rPr kumimoji="0" lang="es-ES" sz="1600" b="0" i="0" u="none" strike="noStrike" cap="none" normalizeH="0" baseline="0" dirty="0" smtClean="0">
                <a:ln>
                  <a:noFill/>
                </a:ln>
                <a:solidFill>
                  <a:schemeClr val="tx1"/>
                </a:solidFill>
                <a:effectLst/>
                <a:latin typeface="Book Antiqua" pitchFamily="18" charset="0"/>
                <a:ea typeface="Calibri" pitchFamily="34" charset="0"/>
                <a:cs typeface="Arial" pitchFamily="34" charset="0"/>
              </a:rPr>
              <a:t>n de transmisi</a:t>
            </a:r>
            <a:r>
              <a:rPr kumimoji="0" lang="es-ES" sz="1600" b="0" i="0" u="none" strike="noStrike" cap="none" normalizeH="0" baseline="0" dirty="0" smtClean="0">
                <a:ln>
                  <a:noFill/>
                </a:ln>
                <a:solidFill>
                  <a:schemeClr val="tx1"/>
                </a:solidFill>
                <a:effectLst/>
                <a:latin typeface="Calibri"/>
                <a:ea typeface="Calibri" pitchFamily="34" charset="0"/>
                <a:cs typeface="Arial" pitchFamily="34" charset="0"/>
              </a:rPr>
              <a:t>ó</a:t>
            </a:r>
            <a:r>
              <a:rPr kumimoji="0" lang="es-ES" sz="1600" b="0" i="0" u="none" strike="noStrike" cap="none" normalizeH="0" baseline="0" dirty="0" smtClean="0">
                <a:ln>
                  <a:noFill/>
                </a:ln>
                <a:solidFill>
                  <a:schemeClr val="tx1"/>
                </a:solidFill>
                <a:effectLst/>
                <a:latin typeface="Book Antiqua" pitchFamily="18" charset="0"/>
                <a:ea typeface="Calibri" pitchFamily="34" charset="0"/>
                <a:cs typeface="Arial" pitchFamily="34" charset="0"/>
              </a:rPr>
              <a:t>n del puente es la existente entre las revoluciones del pi</a:t>
            </a:r>
            <a:r>
              <a:rPr kumimoji="0" lang="es-ES" sz="1600" b="0" i="0" u="none" strike="noStrike" cap="none" normalizeH="0" baseline="0" dirty="0" smtClean="0">
                <a:ln>
                  <a:noFill/>
                </a:ln>
                <a:solidFill>
                  <a:schemeClr val="tx1"/>
                </a:solidFill>
                <a:effectLst/>
                <a:latin typeface="Calibri"/>
                <a:ea typeface="Calibri" pitchFamily="34" charset="0"/>
                <a:cs typeface="Arial" pitchFamily="34" charset="0"/>
              </a:rPr>
              <a:t>ñó</a:t>
            </a:r>
            <a:r>
              <a:rPr kumimoji="0" lang="es-ES" sz="1600" b="0" i="0" u="none" strike="noStrike" cap="none" normalizeH="0" baseline="0" dirty="0" smtClean="0">
                <a:ln>
                  <a:noFill/>
                </a:ln>
                <a:solidFill>
                  <a:schemeClr val="tx1"/>
                </a:solidFill>
                <a:effectLst/>
                <a:latin typeface="Book Antiqua" pitchFamily="18" charset="0"/>
                <a:ea typeface="Calibri" pitchFamily="34" charset="0"/>
                <a:cs typeface="Arial" pitchFamily="34" charset="0"/>
              </a:rPr>
              <a:t>n y las de la corona del diferencial.</a:t>
            </a:r>
            <a:endParaRPr kumimoji="0" lang="es-ES"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Book Antiqua" pitchFamily="18" charset="0"/>
                <a:ea typeface="Calibri" pitchFamily="34" charset="0"/>
                <a:cs typeface="Arial" pitchFamily="34" charset="0"/>
              </a:rPr>
              <a:t>El pi</a:t>
            </a:r>
            <a:r>
              <a:rPr kumimoji="0" lang="es-ES" sz="1600" b="0" i="0" u="none" strike="noStrike" cap="none" normalizeH="0" baseline="0" dirty="0" smtClean="0">
                <a:ln>
                  <a:noFill/>
                </a:ln>
                <a:solidFill>
                  <a:schemeClr val="tx1"/>
                </a:solidFill>
                <a:effectLst/>
                <a:latin typeface="Calibri"/>
                <a:ea typeface="Calibri" pitchFamily="34" charset="0"/>
                <a:cs typeface="Arial" pitchFamily="34" charset="0"/>
              </a:rPr>
              <a:t>ñó</a:t>
            </a:r>
            <a:r>
              <a:rPr kumimoji="0" lang="es-ES" sz="1600" b="0" i="0" u="none" strike="noStrike" cap="none" normalizeH="0" baseline="0" dirty="0" smtClean="0">
                <a:ln>
                  <a:noFill/>
                </a:ln>
                <a:solidFill>
                  <a:schemeClr val="tx1"/>
                </a:solidFill>
                <a:effectLst/>
                <a:latin typeface="Book Antiqua" pitchFamily="18" charset="0"/>
                <a:ea typeface="Calibri" pitchFamily="34" charset="0"/>
                <a:cs typeface="Arial" pitchFamily="34" charset="0"/>
              </a:rPr>
              <a:t>n y la corona del diferencial transmiten al puente las revoluciones y el par de giro. Las primeras se reducen y el segundo se aumenta.</a:t>
            </a:r>
            <a:endParaRPr kumimoji="0" lang="es-ES" sz="2800" b="0" i="0" u="none" strike="noStrike" cap="none" normalizeH="0" baseline="0" dirty="0" smtClean="0">
              <a:ln>
                <a:noFill/>
              </a:ln>
              <a:solidFill>
                <a:schemeClr val="tx1"/>
              </a:solidFill>
              <a:effectLst/>
              <a:latin typeface="Arial" pitchFamily="34" charset="0"/>
            </a:endParaRPr>
          </a:p>
        </p:txBody>
      </p:sp>
      <p:pic>
        <p:nvPicPr>
          <p:cNvPr id="35864" name="Picture 24"/>
          <p:cNvPicPr>
            <a:picLocks noChangeAspect="1" noChangeArrowheads="1"/>
          </p:cNvPicPr>
          <p:nvPr/>
        </p:nvPicPr>
        <p:blipFill>
          <a:blip r:embed="rId3"/>
          <a:srcRect/>
          <a:stretch>
            <a:fillRect/>
          </a:stretch>
        </p:blipFill>
        <p:spPr bwMode="auto">
          <a:xfrm>
            <a:off x="285720" y="5500702"/>
            <a:ext cx="8636854" cy="1071570"/>
          </a:xfrm>
          <a:prstGeom prst="rect">
            <a:avLst/>
          </a:prstGeom>
          <a:noFill/>
          <a:ln w="9525">
            <a:noFill/>
            <a:miter lim="800000"/>
            <a:headEnd/>
            <a:tailEnd/>
          </a:ln>
          <a:effectLst/>
        </p:spPr>
      </p:pic>
    </p:spTree>
  </p:cSld>
  <p:clrMapOvr>
    <a:masterClrMapping/>
  </p:clrMapOvr>
  <p:transition>
    <p:newsflash/>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785786" y="71414"/>
            <a:ext cx="7772400" cy="725470"/>
          </a:xfrm>
          <a:solidFill>
            <a:srgbClr val="0070C0"/>
          </a:solidFill>
        </p:spPr>
        <p:txBody>
          <a:bodyPr>
            <a:normAutofit fontScale="90000"/>
          </a:bodyPr>
          <a:lstStyle/>
          <a:p>
            <a:pPr algn="ctr"/>
            <a:r>
              <a:rPr lang="es-ES" b="1" dirty="0" smtClean="0">
                <a:solidFill>
                  <a:srgbClr val="FFFF00"/>
                </a:solidFill>
              </a:rPr>
              <a:t>TRANSMISIÓN EN EL DIFERENCIAL</a:t>
            </a:r>
            <a:endParaRPr lang="es-ES" b="1" dirty="0">
              <a:solidFill>
                <a:srgbClr val="FFFF00"/>
              </a:solidFill>
            </a:endParaRPr>
          </a:p>
        </p:txBody>
      </p:sp>
      <p:pic>
        <p:nvPicPr>
          <p:cNvPr id="36866" name="Picture 2"/>
          <p:cNvPicPr>
            <a:picLocks noGrp="1" noChangeAspect="1" noChangeArrowheads="1"/>
          </p:cNvPicPr>
          <p:nvPr>
            <p:ph sz="quarter" idx="1"/>
          </p:nvPr>
        </p:nvPicPr>
        <p:blipFill>
          <a:blip r:embed="rId2"/>
          <a:srcRect/>
          <a:stretch>
            <a:fillRect/>
          </a:stretch>
        </p:blipFill>
        <p:spPr bwMode="auto">
          <a:xfrm>
            <a:off x="0" y="785794"/>
            <a:ext cx="8786874" cy="3929090"/>
          </a:xfrm>
          <a:prstGeom prst="rect">
            <a:avLst/>
          </a:prstGeom>
          <a:noFill/>
          <a:ln w="9525">
            <a:noFill/>
            <a:miter lim="800000"/>
            <a:headEnd/>
            <a:tailEnd/>
          </a:ln>
          <a:effectLst/>
        </p:spPr>
      </p:pic>
      <p:pic>
        <p:nvPicPr>
          <p:cNvPr id="6" name="5 Imagen"/>
          <p:cNvPicPr/>
          <p:nvPr/>
        </p:nvPicPr>
        <p:blipFill>
          <a:blip r:embed="rId3"/>
          <a:srcRect/>
          <a:stretch>
            <a:fillRect/>
          </a:stretch>
        </p:blipFill>
        <p:spPr bwMode="auto">
          <a:xfrm>
            <a:off x="5929322" y="1928802"/>
            <a:ext cx="3071834" cy="2428892"/>
          </a:xfrm>
          <a:prstGeom prst="rect">
            <a:avLst/>
          </a:prstGeom>
          <a:noFill/>
          <a:ln w="9525">
            <a:noFill/>
            <a:miter lim="800000"/>
            <a:headEnd/>
            <a:tailEnd/>
          </a:ln>
        </p:spPr>
      </p:pic>
      <p:pic>
        <p:nvPicPr>
          <p:cNvPr id="36867" name="Picture 3"/>
          <p:cNvPicPr>
            <a:picLocks noChangeAspect="1" noChangeArrowheads="1"/>
          </p:cNvPicPr>
          <p:nvPr/>
        </p:nvPicPr>
        <p:blipFill>
          <a:blip r:embed="rId4"/>
          <a:srcRect/>
          <a:stretch>
            <a:fillRect/>
          </a:stretch>
        </p:blipFill>
        <p:spPr bwMode="auto">
          <a:xfrm>
            <a:off x="7021325" y="4786322"/>
            <a:ext cx="1960761" cy="2000240"/>
          </a:xfrm>
          <a:prstGeom prst="rect">
            <a:avLst/>
          </a:prstGeom>
          <a:noFill/>
          <a:ln w="9525">
            <a:noFill/>
            <a:miter lim="800000"/>
            <a:headEnd/>
            <a:tailEnd/>
          </a:ln>
          <a:effectLst/>
        </p:spPr>
      </p:pic>
      <p:pic>
        <p:nvPicPr>
          <p:cNvPr id="8" name="7 Imagen" descr="D:\INFORMACION  DE INTERNET\SISTEMA DE TRANSMISION\arboles de transmision y juntas cardan, homocineticas_archivos\acoplamiento-caja-diferencial.jpg"/>
          <p:cNvPicPr/>
          <p:nvPr/>
        </p:nvPicPr>
        <p:blipFill>
          <a:blip r:embed="rId5"/>
          <a:srcRect/>
          <a:stretch>
            <a:fillRect/>
          </a:stretch>
        </p:blipFill>
        <p:spPr bwMode="auto">
          <a:xfrm>
            <a:off x="214282" y="4714884"/>
            <a:ext cx="6357982" cy="2071678"/>
          </a:xfrm>
          <a:prstGeom prst="rect">
            <a:avLst/>
          </a:prstGeom>
          <a:noFill/>
          <a:ln w="9525">
            <a:noFill/>
            <a:miter lim="800000"/>
            <a:headEnd/>
            <a:tailEnd/>
          </a:ln>
        </p:spPr>
      </p:pic>
      <mc:AlternateContent xmlns:mc="http://schemas.openxmlformats.org/markup-compatibility/2006">
        <mc:Choice xmlns:a14="http://schemas.microsoft.com/office/drawing/2010/main" xmlns="" Requires="a14">
          <p:sp>
            <p:nvSpPr>
              <p:cNvPr id="2" name="1 Rectángulo"/>
              <p:cNvSpPr/>
              <p:nvPr/>
            </p:nvSpPr>
            <p:spPr>
              <a:xfrm>
                <a:off x="2149473" y="1052736"/>
                <a:ext cx="1604735" cy="619850"/>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b="1" i="1">
                              <a:latin typeface="Cambria Math"/>
                              <a:cs typeface="Arial"/>
                            </a:rPr>
                          </m:ctrlPr>
                        </m:sSubPr>
                        <m:e>
                          <m:r>
                            <a:rPr lang="es-ES" b="1" i="1">
                              <a:effectLst/>
                              <a:latin typeface="Cambria Math"/>
                              <a:ea typeface="Calibri"/>
                              <a:cs typeface="Arial"/>
                            </a:rPr>
                            <m:t>𝒊</m:t>
                          </m:r>
                        </m:e>
                        <m:sub>
                          <m:r>
                            <a:rPr lang="es-ES" b="1" i="1">
                              <a:effectLst/>
                              <a:latin typeface="Cambria Math"/>
                              <a:ea typeface="Calibri"/>
                              <a:cs typeface="Arial"/>
                            </a:rPr>
                            <m:t>𝒅𝒊𝒇</m:t>
                          </m:r>
                        </m:sub>
                      </m:sSub>
                      <m:r>
                        <a:rPr lang="es-ES" b="1" i="1">
                          <a:effectLst/>
                          <a:latin typeface="Cambria Math"/>
                          <a:ea typeface="Calibri"/>
                          <a:cs typeface="Arial"/>
                        </a:rPr>
                        <m:t>=</m:t>
                      </m:r>
                      <m:f>
                        <m:fPr>
                          <m:ctrlPr>
                            <a:rPr lang="es-ES" b="1" i="1">
                              <a:effectLst/>
                              <a:latin typeface="Cambria Math"/>
                              <a:cs typeface="Arial"/>
                            </a:rPr>
                          </m:ctrlPr>
                        </m:fPr>
                        <m:num>
                          <m:sSub>
                            <m:sSubPr>
                              <m:ctrlPr>
                                <a:rPr lang="es-ES" b="1" i="1">
                                  <a:effectLst/>
                                  <a:latin typeface="Cambria Math"/>
                                  <a:cs typeface="Arial"/>
                                </a:rPr>
                              </m:ctrlPr>
                            </m:sSubPr>
                            <m:e>
                              <m:r>
                                <a:rPr lang="es-ES" b="1" i="1">
                                  <a:effectLst/>
                                  <a:latin typeface="Cambria Math"/>
                                  <a:ea typeface="Calibri"/>
                                  <a:cs typeface="Arial"/>
                                </a:rPr>
                                <m:t>𝒏</m:t>
                              </m:r>
                            </m:e>
                            <m:sub>
                              <m:r>
                                <a:rPr lang="es-ES" b="1" i="1">
                                  <a:effectLst/>
                                  <a:latin typeface="Cambria Math"/>
                                  <a:ea typeface="Calibri"/>
                                  <a:cs typeface="Arial"/>
                                </a:rPr>
                                <m:t>𝑷</m:t>
                              </m:r>
                            </m:sub>
                          </m:sSub>
                        </m:num>
                        <m:den>
                          <m:sSub>
                            <m:sSubPr>
                              <m:ctrlPr>
                                <a:rPr lang="es-ES" b="1" i="1">
                                  <a:effectLst/>
                                  <a:latin typeface="Cambria Math"/>
                                  <a:cs typeface="Arial"/>
                                </a:rPr>
                              </m:ctrlPr>
                            </m:sSubPr>
                            <m:e>
                              <m:r>
                                <a:rPr lang="es-ES" b="1" i="1">
                                  <a:effectLst/>
                                  <a:latin typeface="Cambria Math"/>
                                  <a:ea typeface="Calibri"/>
                                  <a:cs typeface="Arial"/>
                                </a:rPr>
                                <m:t>𝒏</m:t>
                              </m:r>
                            </m:e>
                            <m:sub>
                              <m:r>
                                <a:rPr lang="es-ES" b="1" i="1">
                                  <a:effectLst/>
                                  <a:latin typeface="Cambria Math"/>
                                  <a:ea typeface="Calibri"/>
                                  <a:cs typeface="Arial"/>
                                </a:rPr>
                                <m:t>𝒄</m:t>
                              </m:r>
                            </m:sub>
                          </m:sSub>
                          <m:sSub>
                            <m:sSubPr>
                              <m:ctrlPr>
                                <a:rPr lang="es-ES" b="1" i="1">
                                  <a:effectLst/>
                                  <a:latin typeface="Cambria Math"/>
                                  <a:cs typeface="Arial"/>
                                </a:rPr>
                              </m:ctrlPr>
                            </m:sSubPr>
                            <m:e>
                              <m:r>
                                <a:rPr lang="es-ES" b="1" i="1">
                                  <a:effectLst/>
                                  <a:latin typeface="Cambria Math"/>
                                  <a:ea typeface="Calibri"/>
                                  <a:cs typeface="Arial"/>
                                </a:rPr>
                                <m:t>(</m:t>
                              </m:r>
                              <m:r>
                                <a:rPr lang="es-ES" b="1" i="1">
                                  <a:effectLst/>
                                  <a:latin typeface="Cambria Math"/>
                                  <a:ea typeface="Calibri"/>
                                  <a:cs typeface="Arial"/>
                                </a:rPr>
                                <m:t>𝒏</m:t>
                              </m:r>
                            </m:e>
                            <m:sub>
                              <m:r>
                                <a:rPr lang="es-ES" b="1" i="1">
                                  <a:effectLst/>
                                  <a:latin typeface="Cambria Math"/>
                                  <a:ea typeface="Calibri"/>
                                  <a:cs typeface="Arial"/>
                                </a:rPr>
                                <m:t>𝑨</m:t>
                              </m:r>
                            </m:sub>
                          </m:sSub>
                          <m:r>
                            <a:rPr lang="es-ES" b="1" i="1">
                              <a:effectLst/>
                              <a:latin typeface="Cambria Math"/>
                              <a:ea typeface="Calibri"/>
                              <a:cs typeface="Arial"/>
                            </a:rPr>
                            <m:t>)</m:t>
                          </m:r>
                        </m:den>
                      </m:f>
                    </m:oMath>
                  </m:oMathPara>
                </a14:m>
                <a:endParaRPr lang="es-ES" dirty="0"/>
              </a:p>
            </p:txBody>
          </p:sp>
        </mc:Choice>
        <mc:Fallback>
          <p:sp>
            <p:nvSpPr>
              <p:cNvPr id="2" name="1 Rectángulo"/>
              <p:cNvSpPr>
                <a:spLocks noRot="1" noChangeAspect="1" noMove="1" noResize="1" noEditPoints="1" noAdjustHandles="1" noChangeArrowheads="1" noChangeShapeType="1" noTextEdit="1"/>
              </p:cNvSpPr>
              <p:nvPr/>
            </p:nvSpPr>
            <p:spPr>
              <a:xfrm>
                <a:off x="2149473" y="1052736"/>
                <a:ext cx="1604735" cy="619850"/>
              </a:xfrm>
              <a:prstGeom prst="rect">
                <a:avLst/>
              </a:prstGeom>
              <a:blipFill rotWithShape="1">
                <a:blip r:embed="rId6"/>
                <a:stretch>
                  <a:fillRect/>
                </a:stretch>
              </a:blipFill>
            </p:spPr>
            <p:txBody>
              <a:bodyPr/>
              <a:lstStyle/>
              <a:p>
                <a:r>
                  <a:rPr lang="es-ES">
                    <a:noFill/>
                  </a:rPr>
                  <a:t> </a:t>
                </a:r>
              </a:p>
            </p:txBody>
          </p:sp>
        </mc:Fallback>
      </mc:AlternateContent>
    </p:spTree>
  </p:cSld>
  <p:clrMapOvr>
    <a:masterClrMapping/>
  </p:clrMapOvr>
  <p:transition>
    <p:newsflash/>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4282" y="142852"/>
            <a:ext cx="8786874" cy="857256"/>
          </a:xfrm>
          <a:solidFill>
            <a:srgbClr val="FFC000"/>
          </a:solidFill>
        </p:spPr>
        <p:txBody>
          <a:bodyPr>
            <a:noAutofit/>
          </a:bodyPr>
          <a:lstStyle/>
          <a:p>
            <a:pPr lvl="1" algn="ctr" rtl="0">
              <a:spcBef>
                <a:spcPct val="0"/>
              </a:spcBef>
            </a:pPr>
            <a:r>
              <a:rPr lang="es-ES" sz="2400" b="1" dirty="0"/>
              <a:t>RELACIÓN DE TRANSMISIÓN TOTAL DEL FLUJO DE FUERZA EN LA TRACCIÓN </a:t>
            </a:r>
            <a:r>
              <a:rPr lang="es-ES" sz="2400" b="1" dirty="0" smtClean="0"/>
              <a:t>NORMAL</a:t>
            </a:r>
            <a:endParaRPr lang="es-ES" sz="2400" b="1" dirty="0"/>
          </a:p>
        </p:txBody>
      </p:sp>
      <p:pic>
        <p:nvPicPr>
          <p:cNvPr id="4" name="3 Marcador de contenido"/>
          <p:cNvPicPr>
            <a:picLocks noGrp="1"/>
          </p:cNvPicPr>
          <p:nvPr>
            <p:ph sz="quarter" idx="1"/>
          </p:nvPr>
        </p:nvPicPr>
        <p:blipFill>
          <a:blip r:embed="rId2"/>
          <a:srcRect/>
          <a:stretch>
            <a:fillRect/>
          </a:stretch>
        </p:blipFill>
        <p:spPr bwMode="auto">
          <a:xfrm>
            <a:off x="214282" y="1071546"/>
            <a:ext cx="8786874" cy="3357586"/>
          </a:xfrm>
          <a:prstGeom prst="rect">
            <a:avLst/>
          </a:prstGeom>
          <a:noFill/>
          <a:ln w="9525">
            <a:noFill/>
            <a:miter lim="800000"/>
            <a:headEnd/>
            <a:tailEnd/>
          </a:ln>
        </p:spPr>
      </p:pic>
      <p:sp>
        <p:nvSpPr>
          <p:cNvPr id="41985" name="Rectangle 1"/>
          <p:cNvSpPr>
            <a:spLocks noChangeArrowheads="1"/>
          </p:cNvSpPr>
          <p:nvPr/>
        </p:nvSpPr>
        <p:spPr bwMode="auto">
          <a:xfrm>
            <a:off x="214282" y="4500570"/>
            <a:ext cx="8786874" cy="1169551"/>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chemeClr val="tx1"/>
                </a:solidFill>
                <a:effectLst/>
                <a:latin typeface="Book Antiqua" pitchFamily="18" charset="0"/>
                <a:ea typeface="Calibri" pitchFamily="34" charset="0"/>
                <a:cs typeface="Arial" pitchFamily="34" charset="0"/>
              </a:rPr>
              <a:t>En el flujo de fuerza del veh</a:t>
            </a:r>
            <a:r>
              <a:rPr kumimoji="0" lang="es-ES" sz="1400" b="0" i="0" u="none" strike="noStrike" cap="none" normalizeH="0" baseline="0" dirty="0" smtClean="0">
                <a:ln>
                  <a:noFill/>
                </a:ln>
                <a:solidFill>
                  <a:schemeClr val="tx1"/>
                </a:solidFill>
                <a:effectLst/>
                <a:latin typeface="Calibri"/>
                <a:ea typeface="Calibri" pitchFamily="34" charset="0"/>
                <a:cs typeface="Arial" pitchFamily="34" charset="0"/>
              </a:rPr>
              <a:t>í</a:t>
            </a:r>
            <a:r>
              <a:rPr kumimoji="0" lang="es-ES" sz="1400" b="0" i="0" u="none" strike="noStrike" cap="none" normalizeH="0" baseline="0" dirty="0" smtClean="0">
                <a:ln>
                  <a:noFill/>
                </a:ln>
                <a:solidFill>
                  <a:schemeClr val="tx1"/>
                </a:solidFill>
                <a:effectLst/>
                <a:latin typeface="Book Antiqua" pitchFamily="18" charset="0"/>
                <a:ea typeface="Calibri" pitchFamily="34" charset="0"/>
                <a:cs typeface="Arial" pitchFamily="34" charset="0"/>
              </a:rPr>
              <a:t>culo intervienen dos transmisiones:</a:t>
            </a:r>
            <a:endParaRPr kumimoji="0" lang="es-ES" sz="105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dirty="0" smtClean="0">
                <a:ln>
                  <a:noFill/>
                </a:ln>
                <a:solidFill>
                  <a:schemeClr val="tx1"/>
                </a:solidFill>
                <a:effectLst/>
                <a:latin typeface="Book Antiqua" pitchFamily="18" charset="0"/>
                <a:ea typeface="Calibri" pitchFamily="34" charset="0"/>
                <a:cs typeface="Arial" pitchFamily="34" charset="0"/>
              </a:rPr>
              <a:t>1</a:t>
            </a:r>
            <a:r>
              <a:rPr kumimoji="0" lang="es-ES" sz="1400" b="0" i="0" u="none" strike="noStrike" cap="none" normalizeH="0" baseline="0" dirty="0" smtClean="0">
                <a:ln>
                  <a:noFill/>
                </a:ln>
                <a:solidFill>
                  <a:schemeClr val="tx1"/>
                </a:solidFill>
                <a:effectLst/>
                <a:latin typeface="Calibri"/>
                <a:ea typeface="Calibri" pitchFamily="34" charset="0"/>
                <a:cs typeface="Arial" pitchFamily="34" charset="0"/>
              </a:rPr>
              <a:t>º</a:t>
            </a:r>
            <a:r>
              <a:rPr kumimoji="0" lang="es-ES" sz="1400" b="0" i="0" u="none" strike="noStrike" cap="none" normalizeH="0" baseline="0" dirty="0" smtClean="0">
                <a:ln>
                  <a:noFill/>
                </a:ln>
                <a:solidFill>
                  <a:schemeClr val="tx1"/>
                </a:solidFill>
                <a:effectLst/>
                <a:latin typeface="Book Antiqua" pitchFamily="18" charset="0"/>
                <a:ea typeface="Calibri" pitchFamily="34" charset="0"/>
                <a:cs typeface="Arial" pitchFamily="34" charset="0"/>
              </a:rPr>
              <a:t> Las diferentes transmisiones del cambio seg</a:t>
            </a:r>
            <a:r>
              <a:rPr kumimoji="0" lang="es-ES" sz="1400" b="0" i="0" u="none" strike="noStrike" cap="none" normalizeH="0" baseline="0" dirty="0" smtClean="0">
                <a:ln>
                  <a:noFill/>
                </a:ln>
                <a:solidFill>
                  <a:schemeClr val="tx1"/>
                </a:solidFill>
                <a:effectLst/>
                <a:latin typeface="Calibri"/>
                <a:ea typeface="Calibri" pitchFamily="34" charset="0"/>
                <a:cs typeface="Arial" pitchFamily="34" charset="0"/>
              </a:rPr>
              <a:t>ú</a:t>
            </a:r>
            <a:r>
              <a:rPr kumimoji="0" lang="es-ES" sz="1400" b="0" i="0" u="none" strike="noStrike" cap="none" normalizeH="0" baseline="0" dirty="0" smtClean="0">
                <a:ln>
                  <a:noFill/>
                </a:ln>
                <a:solidFill>
                  <a:schemeClr val="tx1"/>
                </a:solidFill>
                <a:effectLst/>
                <a:latin typeface="Book Antiqua" pitchFamily="18" charset="0"/>
                <a:ea typeface="Calibri" pitchFamily="34" charset="0"/>
                <a:cs typeface="Arial" pitchFamily="34" charset="0"/>
              </a:rPr>
              <a:t>n la marcha (caja de cambios)</a:t>
            </a:r>
            <a:endParaRPr kumimoji="0" lang="es-ES" sz="105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dirty="0" smtClean="0">
                <a:ln>
                  <a:noFill/>
                </a:ln>
                <a:solidFill>
                  <a:schemeClr val="tx1"/>
                </a:solidFill>
                <a:effectLst/>
                <a:latin typeface="Book Antiqua" pitchFamily="18" charset="0"/>
                <a:ea typeface="Calibri" pitchFamily="34" charset="0"/>
                <a:cs typeface="Arial" pitchFamily="34" charset="0"/>
              </a:rPr>
              <a:t>2</a:t>
            </a:r>
            <a:r>
              <a:rPr kumimoji="0" lang="es-ES" sz="1400" b="0" i="0" u="none" strike="noStrike" cap="none" normalizeH="0" baseline="0" dirty="0" smtClean="0">
                <a:ln>
                  <a:noFill/>
                </a:ln>
                <a:solidFill>
                  <a:schemeClr val="tx1"/>
                </a:solidFill>
                <a:effectLst/>
                <a:latin typeface="Calibri"/>
                <a:ea typeface="Calibri" pitchFamily="34" charset="0"/>
                <a:cs typeface="Arial" pitchFamily="34" charset="0"/>
              </a:rPr>
              <a:t>º</a:t>
            </a:r>
            <a:r>
              <a:rPr kumimoji="0" lang="es-ES" sz="1400" b="0" i="0" u="none" strike="noStrike" cap="none" normalizeH="0" baseline="0" dirty="0" smtClean="0">
                <a:ln>
                  <a:noFill/>
                </a:ln>
                <a:solidFill>
                  <a:schemeClr val="tx1"/>
                </a:solidFill>
                <a:effectLst/>
                <a:latin typeface="Book Antiqua" pitchFamily="18" charset="0"/>
                <a:ea typeface="Calibri" pitchFamily="34" charset="0"/>
                <a:cs typeface="Arial" pitchFamily="34" charset="0"/>
              </a:rPr>
              <a:t> transmisi</a:t>
            </a:r>
            <a:r>
              <a:rPr kumimoji="0" lang="es-ES" sz="1400" b="0" i="0" u="none" strike="noStrike" cap="none" normalizeH="0" baseline="0" dirty="0" smtClean="0">
                <a:ln>
                  <a:noFill/>
                </a:ln>
                <a:solidFill>
                  <a:schemeClr val="tx1"/>
                </a:solidFill>
                <a:effectLst/>
                <a:latin typeface="Calibri"/>
                <a:ea typeface="Calibri" pitchFamily="34" charset="0"/>
                <a:cs typeface="Arial" pitchFamily="34" charset="0"/>
              </a:rPr>
              <a:t>ó</a:t>
            </a:r>
            <a:r>
              <a:rPr kumimoji="0" lang="es-ES" sz="1400" b="0" i="0" u="none" strike="noStrike" cap="none" normalizeH="0" baseline="0" dirty="0" smtClean="0">
                <a:ln>
                  <a:noFill/>
                </a:ln>
                <a:solidFill>
                  <a:schemeClr val="tx1"/>
                </a:solidFill>
                <a:effectLst/>
                <a:latin typeface="Book Antiqua" pitchFamily="18" charset="0"/>
                <a:ea typeface="Calibri" pitchFamily="34" charset="0"/>
                <a:cs typeface="Arial" pitchFamily="34" charset="0"/>
              </a:rPr>
              <a:t>n invariable del puente</a:t>
            </a:r>
            <a:endParaRPr kumimoji="0" lang="es-ES" sz="105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dirty="0" smtClean="0">
                <a:ln>
                  <a:noFill/>
                </a:ln>
                <a:solidFill>
                  <a:schemeClr val="tx1"/>
                </a:solidFill>
                <a:effectLst/>
                <a:latin typeface="Book Antiqua" pitchFamily="18" charset="0"/>
                <a:ea typeface="Calibri" pitchFamily="34" charset="0"/>
                <a:cs typeface="Arial" pitchFamily="34" charset="0"/>
              </a:rPr>
              <a:t>La relaci</a:t>
            </a:r>
            <a:r>
              <a:rPr kumimoji="0" lang="es-ES" sz="1400" b="0" i="0" u="none" strike="noStrike" cap="none" normalizeH="0" baseline="0" dirty="0" smtClean="0">
                <a:ln>
                  <a:noFill/>
                </a:ln>
                <a:solidFill>
                  <a:schemeClr val="tx1"/>
                </a:solidFill>
                <a:effectLst/>
                <a:latin typeface="Calibri"/>
                <a:ea typeface="Calibri" pitchFamily="34" charset="0"/>
                <a:cs typeface="Arial" pitchFamily="34" charset="0"/>
              </a:rPr>
              <a:t>ó</a:t>
            </a:r>
            <a:r>
              <a:rPr kumimoji="0" lang="es-ES" sz="1400" b="0" i="0" u="none" strike="noStrike" cap="none" normalizeH="0" baseline="0" dirty="0" smtClean="0">
                <a:ln>
                  <a:noFill/>
                </a:ln>
                <a:solidFill>
                  <a:schemeClr val="tx1"/>
                </a:solidFill>
                <a:effectLst/>
                <a:latin typeface="Book Antiqua" pitchFamily="18" charset="0"/>
                <a:ea typeface="Calibri" pitchFamily="34" charset="0"/>
                <a:cs typeface="Arial" pitchFamily="34" charset="0"/>
              </a:rPr>
              <a:t>n de transmisi</a:t>
            </a:r>
            <a:r>
              <a:rPr kumimoji="0" lang="es-ES" sz="1400" b="0" i="0" u="none" strike="noStrike" cap="none" normalizeH="0" baseline="0" dirty="0" smtClean="0">
                <a:ln>
                  <a:noFill/>
                </a:ln>
                <a:solidFill>
                  <a:schemeClr val="tx1"/>
                </a:solidFill>
                <a:effectLst/>
                <a:latin typeface="Calibri"/>
                <a:ea typeface="Calibri" pitchFamily="34" charset="0"/>
                <a:cs typeface="Arial" pitchFamily="34" charset="0"/>
              </a:rPr>
              <a:t>ó</a:t>
            </a:r>
            <a:r>
              <a:rPr kumimoji="0" lang="es-ES" sz="1400" b="0" i="0" u="none" strike="noStrike" cap="none" normalizeH="0" baseline="0" dirty="0" smtClean="0">
                <a:ln>
                  <a:noFill/>
                </a:ln>
                <a:solidFill>
                  <a:schemeClr val="tx1"/>
                </a:solidFill>
                <a:effectLst/>
                <a:latin typeface="Book Antiqua" pitchFamily="18" charset="0"/>
                <a:ea typeface="Calibri" pitchFamily="34" charset="0"/>
                <a:cs typeface="Arial" pitchFamily="34" charset="0"/>
              </a:rPr>
              <a:t>n total es la existente entre las revoluciones del motor y las del </a:t>
            </a:r>
            <a:r>
              <a:rPr kumimoji="0" lang="es-ES" sz="1400" b="0" i="0" u="none" strike="noStrike" cap="none" normalizeH="0" baseline="0" dirty="0" smtClean="0">
                <a:ln>
                  <a:noFill/>
                </a:ln>
                <a:solidFill>
                  <a:schemeClr val="tx1"/>
                </a:solidFill>
                <a:effectLst/>
                <a:latin typeface="Calibri"/>
                <a:ea typeface="Calibri" pitchFamily="34" charset="0"/>
                <a:cs typeface="Arial" pitchFamily="34" charset="0"/>
              </a:rPr>
              <a:t>á</a:t>
            </a:r>
            <a:r>
              <a:rPr kumimoji="0" lang="es-ES" sz="1400" b="0" i="0" u="none" strike="noStrike" cap="none" normalizeH="0" baseline="0" dirty="0" smtClean="0">
                <a:ln>
                  <a:noFill/>
                </a:ln>
                <a:solidFill>
                  <a:schemeClr val="tx1"/>
                </a:solidFill>
                <a:effectLst/>
                <a:latin typeface="Book Antiqua" pitchFamily="18" charset="0"/>
                <a:ea typeface="Calibri" pitchFamily="34" charset="0"/>
                <a:cs typeface="Arial" pitchFamily="34" charset="0"/>
              </a:rPr>
              <a:t>rbol de accionamiento (Semieje), o bien entre el par del </a:t>
            </a:r>
            <a:r>
              <a:rPr kumimoji="0" lang="es-ES" sz="1400" b="0" i="0" u="none" strike="noStrike" cap="none" normalizeH="0" baseline="0" dirty="0" smtClean="0">
                <a:ln>
                  <a:noFill/>
                </a:ln>
                <a:solidFill>
                  <a:schemeClr val="tx1"/>
                </a:solidFill>
                <a:effectLst/>
                <a:latin typeface="Calibri"/>
                <a:ea typeface="Calibri" pitchFamily="34" charset="0"/>
                <a:cs typeface="Arial" pitchFamily="34" charset="0"/>
              </a:rPr>
              <a:t>á</a:t>
            </a:r>
            <a:r>
              <a:rPr kumimoji="0" lang="es-ES" sz="1400" b="0" i="0" u="none" strike="noStrike" cap="none" normalizeH="0" baseline="0" dirty="0" smtClean="0">
                <a:ln>
                  <a:noFill/>
                </a:ln>
                <a:solidFill>
                  <a:schemeClr val="tx1"/>
                </a:solidFill>
                <a:effectLst/>
                <a:latin typeface="Book Antiqua" pitchFamily="18" charset="0"/>
                <a:ea typeface="Calibri" pitchFamily="34" charset="0"/>
                <a:cs typeface="Arial" pitchFamily="34" charset="0"/>
              </a:rPr>
              <a:t>rbol de accionamiento (Semieje) y el par motor.</a:t>
            </a:r>
            <a:endParaRPr kumimoji="0" lang="es-ES" sz="2400" b="0" i="0" u="none" strike="noStrike" cap="none" normalizeH="0" baseline="0" dirty="0" smtClean="0">
              <a:ln>
                <a:noFill/>
              </a:ln>
              <a:solidFill>
                <a:schemeClr val="tx1"/>
              </a:solidFill>
              <a:effectLst/>
              <a:latin typeface="Arial" pitchFamily="34" charset="0"/>
            </a:endParaRPr>
          </a:p>
        </p:txBody>
      </p:sp>
      <p:sp>
        <p:nvSpPr>
          <p:cNvPr id="41987" name="Rectangle 3"/>
          <p:cNvSpPr>
            <a:spLocks noChangeArrowheads="1"/>
          </p:cNvSpPr>
          <p:nvPr/>
        </p:nvSpPr>
        <p:spPr bwMode="auto">
          <a:xfrm>
            <a:off x="214282" y="5715016"/>
            <a:ext cx="8786874" cy="1107996"/>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chemeClr val="tx1"/>
                </a:solidFill>
                <a:effectLst/>
                <a:latin typeface="Book Antiqua" pitchFamily="18" charset="0"/>
                <a:ea typeface="Calibri" pitchFamily="34" charset="0"/>
                <a:cs typeface="Arial" pitchFamily="34" charset="0"/>
              </a:rPr>
              <a:t>La relaci</a:t>
            </a:r>
            <a:r>
              <a:rPr kumimoji="0" lang="es-ES" sz="1400" b="0" i="0" u="none" strike="noStrike" cap="none" normalizeH="0" baseline="0" dirty="0" smtClean="0">
                <a:ln>
                  <a:noFill/>
                </a:ln>
                <a:solidFill>
                  <a:schemeClr val="tx1"/>
                </a:solidFill>
                <a:effectLst/>
                <a:latin typeface="Calibri"/>
                <a:ea typeface="Calibri" pitchFamily="34" charset="0"/>
                <a:cs typeface="Arial" pitchFamily="34" charset="0"/>
              </a:rPr>
              <a:t>ó</a:t>
            </a:r>
            <a:r>
              <a:rPr kumimoji="0" lang="es-ES" sz="1400" b="0" i="0" u="none" strike="noStrike" cap="none" normalizeH="0" baseline="0" dirty="0" smtClean="0">
                <a:ln>
                  <a:noFill/>
                </a:ln>
                <a:solidFill>
                  <a:schemeClr val="tx1"/>
                </a:solidFill>
                <a:effectLst/>
                <a:latin typeface="Book Antiqua" pitchFamily="18" charset="0"/>
                <a:ea typeface="Calibri" pitchFamily="34" charset="0"/>
                <a:cs typeface="Arial" pitchFamily="34" charset="0"/>
              </a:rPr>
              <a:t>n de transmisi</a:t>
            </a:r>
            <a:r>
              <a:rPr kumimoji="0" lang="es-ES" sz="1400" b="0" i="0" u="none" strike="noStrike" cap="none" normalizeH="0" baseline="0" dirty="0" smtClean="0">
                <a:ln>
                  <a:noFill/>
                </a:ln>
                <a:solidFill>
                  <a:schemeClr val="tx1"/>
                </a:solidFill>
                <a:effectLst/>
                <a:latin typeface="Calibri"/>
                <a:ea typeface="Calibri" pitchFamily="34" charset="0"/>
                <a:cs typeface="Arial" pitchFamily="34" charset="0"/>
              </a:rPr>
              <a:t>ó</a:t>
            </a:r>
            <a:r>
              <a:rPr kumimoji="0" lang="es-ES" sz="1400" b="0" i="0" u="none" strike="noStrike" cap="none" normalizeH="0" baseline="0" dirty="0" smtClean="0">
                <a:ln>
                  <a:noFill/>
                </a:ln>
                <a:solidFill>
                  <a:schemeClr val="tx1"/>
                </a:solidFill>
                <a:effectLst/>
                <a:latin typeface="Book Antiqua" pitchFamily="18" charset="0"/>
                <a:ea typeface="Calibri" pitchFamily="34" charset="0"/>
                <a:cs typeface="Arial" pitchFamily="34" charset="0"/>
              </a:rPr>
              <a:t>n total se calcula multiplicando cada una de las transmisiones de la caja de cambios por la del puente.</a:t>
            </a:r>
            <a:endParaRPr kumimoji="0" lang="es-ES" sz="105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Book Antiqua" pitchFamily="18" charset="0"/>
                <a:ea typeface="Calibri" pitchFamily="34" charset="0"/>
                <a:cs typeface="Arial" pitchFamily="34" charset="0"/>
              </a:rPr>
              <a:t>Notaciones</a:t>
            </a:r>
            <a:endParaRPr kumimoji="0" lang="es-ES" sz="105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dirty="0" smtClean="0">
              <a:ln>
                <a:noFill/>
              </a:ln>
              <a:solidFill>
                <a:schemeClr val="tx1"/>
              </a:solidFill>
              <a:effectLst/>
              <a:latin typeface="Arial" pitchFamily="34" charset="0"/>
            </a:endParaRPr>
          </a:p>
        </p:txBody>
      </p:sp>
      <p:pic>
        <p:nvPicPr>
          <p:cNvPr id="41986"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57158" y="6429396"/>
            <a:ext cx="2102318" cy="285752"/>
          </a:xfrm>
          <a:prstGeom prst="rect">
            <a:avLst/>
          </a:prstGeom>
          <a:noFill/>
        </p:spPr>
      </p:pic>
      <p:sp>
        <p:nvSpPr>
          <p:cNvPr id="41988" name="Rectangle 4"/>
          <p:cNvSpPr>
            <a:spLocks noChangeArrowheads="1"/>
          </p:cNvSpPr>
          <p:nvPr/>
        </p:nvSpPr>
        <p:spPr bwMode="auto">
          <a:xfrm>
            <a:off x="2500298" y="6453538"/>
            <a:ext cx="3643338"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tx1"/>
                </a:solidFill>
                <a:effectLst/>
                <a:latin typeface="Book Antiqua" pitchFamily="18" charset="0"/>
                <a:ea typeface="Times New Roman" pitchFamily="18" charset="0"/>
                <a:cs typeface="Arial" pitchFamily="34" charset="0"/>
              </a:rPr>
              <a:t> </a:t>
            </a:r>
            <a:r>
              <a:rPr kumimoji="0" lang="es-ES" sz="1100" b="0" i="0" u="none" strike="noStrike" cap="none" normalizeH="0" baseline="0" dirty="0" smtClean="0">
                <a:ln>
                  <a:noFill/>
                </a:ln>
                <a:solidFill>
                  <a:schemeClr val="tx1"/>
                </a:solidFill>
                <a:effectLst/>
                <a:latin typeface="Book Antiqua" pitchFamily="18" charset="0"/>
                <a:ea typeface="Times New Roman" pitchFamily="18" charset="0"/>
                <a:cs typeface="Arial" pitchFamily="34" charset="0"/>
              </a:rPr>
              <a:t>Relaci</a:t>
            </a:r>
            <a:r>
              <a:rPr kumimoji="0" lang="es-ES" sz="1100" b="0" i="0" u="none" strike="noStrike" cap="none" normalizeH="0" baseline="0" dirty="0" smtClean="0">
                <a:ln>
                  <a:noFill/>
                </a:ln>
                <a:solidFill>
                  <a:schemeClr val="tx1"/>
                </a:solidFill>
                <a:effectLst/>
                <a:latin typeface="Calibri"/>
                <a:ea typeface="Times New Roman" pitchFamily="18" charset="0"/>
                <a:cs typeface="Arial" pitchFamily="34" charset="0"/>
              </a:rPr>
              <a:t>ó</a:t>
            </a:r>
            <a:r>
              <a:rPr kumimoji="0" lang="es-ES" sz="1100" b="0" i="0" u="none" strike="noStrike" cap="none" normalizeH="0" baseline="0" dirty="0" smtClean="0">
                <a:ln>
                  <a:noFill/>
                </a:ln>
                <a:solidFill>
                  <a:schemeClr val="tx1"/>
                </a:solidFill>
                <a:effectLst/>
                <a:latin typeface="Book Antiqua" pitchFamily="18" charset="0"/>
                <a:ea typeface="Times New Roman" pitchFamily="18" charset="0"/>
                <a:cs typeface="Arial" pitchFamily="34" charset="0"/>
              </a:rPr>
              <a:t>n de transmisi</a:t>
            </a:r>
            <a:r>
              <a:rPr kumimoji="0" lang="es-ES" sz="1100" b="0" i="0" u="none" strike="noStrike" cap="none" normalizeH="0" baseline="0" dirty="0" smtClean="0">
                <a:ln>
                  <a:noFill/>
                </a:ln>
                <a:solidFill>
                  <a:schemeClr val="tx1"/>
                </a:solidFill>
                <a:effectLst/>
                <a:latin typeface="Calibri"/>
                <a:ea typeface="Times New Roman" pitchFamily="18" charset="0"/>
                <a:cs typeface="Arial" pitchFamily="34" charset="0"/>
              </a:rPr>
              <a:t>ó</a:t>
            </a:r>
            <a:r>
              <a:rPr kumimoji="0" lang="es-ES" sz="1100" b="0" i="0" u="none" strike="noStrike" cap="none" normalizeH="0" baseline="0" dirty="0" smtClean="0">
                <a:ln>
                  <a:noFill/>
                </a:ln>
                <a:solidFill>
                  <a:schemeClr val="tx1"/>
                </a:solidFill>
                <a:effectLst/>
                <a:latin typeface="Book Antiqua" pitchFamily="18" charset="0"/>
                <a:ea typeface="Times New Roman" pitchFamily="18" charset="0"/>
                <a:cs typeface="Arial" pitchFamily="34" charset="0"/>
              </a:rPr>
              <a:t>n total de las distintas marchas</a:t>
            </a:r>
            <a:endParaRPr kumimoji="0" lang="es-ES" sz="18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newsflash/>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4" name="3 Rectángulo"/>
              <p:cNvSpPr/>
              <p:nvPr/>
            </p:nvSpPr>
            <p:spPr>
              <a:xfrm>
                <a:off x="261333" y="1168159"/>
                <a:ext cx="2109039" cy="429220"/>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2000" b="1" i="1">
                              <a:latin typeface="Cambria Math"/>
                              <a:cs typeface="Arial"/>
                            </a:rPr>
                          </m:ctrlPr>
                        </m:sSubPr>
                        <m:e>
                          <m:r>
                            <a:rPr lang="es-ES" sz="2000" b="1" i="1">
                              <a:effectLst/>
                              <a:latin typeface="Cambria Math"/>
                              <a:ea typeface="Calibri"/>
                              <a:cs typeface="Arial"/>
                            </a:rPr>
                            <m:t>𝒊</m:t>
                          </m:r>
                        </m:e>
                        <m:sub>
                          <m:r>
                            <a:rPr lang="es-ES" sz="2000" b="1" i="1">
                              <a:effectLst/>
                              <a:latin typeface="Cambria Math"/>
                              <a:ea typeface="Calibri"/>
                              <a:cs typeface="Arial"/>
                            </a:rPr>
                            <m:t>𝒕</m:t>
                          </m:r>
                        </m:sub>
                      </m:sSub>
                      <m:r>
                        <a:rPr lang="es-ES" sz="2000" b="1" i="1">
                          <a:effectLst/>
                          <a:latin typeface="Cambria Math"/>
                          <a:ea typeface="Calibri"/>
                          <a:cs typeface="Arial"/>
                        </a:rPr>
                        <m:t>=</m:t>
                      </m:r>
                      <m:sSub>
                        <m:sSubPr>
                          <m:ctrlPr>
                            <a:rPr lang="es-ES" sz="2000" b="1" i="1">
                              <a:effectLst/>
                              <a:latin typeface="Cambria Math"/>
                              <a:cs typeface="Arial"/>
                            </a:rPr>
                          </m:ctrlPr>
                        </m:sSubPr>
                        <m:e>
                          <m:sSub>
                            <m:sSubPr>
                              <m:ctrlPr>
                                <a:rPr lang="es-ES" sz="2000" b="1" i="1">
                                  <a:effectLst/>
                                  <a:latin typeface="Cambria Math"/>
                                  <a:cs typeface="Arial"/>
                                </a:rPr>
                              </m:ctrlPr>
                            </m:sSubPr>
                            <m:e>
                              <m:r>
                                <a:rPr lang="es-ES" sz="2000" b="1" i="1">
                                  <a:effectLst/>
                                  <a:latin typeface="Cambria Math"/>
                                  <a:ea typeface="Calibri"/>
                                  <a:cs typeface="Arial"/>
                                </a:rPr>
                                <m:t>𝒊</m:t>
                              </m:r>
                            </m:e>
                            <m:sub>
                              <m:r>
                                <a:rPr lang="es-ES" sz="2000" b="1" i="1">
                                  <a:effectLst/>
                                  <a:latin typeface="Cambria Math"/>
                                  <a:ea typeface="Calibri"/>
                                  <a:cs typeface="Arial"/>
                                </a:rPr>
                                <m:t>𝒄𝒂𝒋𝒂</m:t>
                              </m:r>
                            </m:sub>
                          </m:sSub>
                          <m:r>
                            <a:rPr lang="es-ES" sz="2000" b="1" i="1">
                              <a:effectLst/>
                              <a:latin typeface="Cambria Math"/>
                              <a:ea typeface="Calibri"/>
                              <a:cs typeface="Arial"/>
                            </a:rPr>
                            <m:t>.</m:t>
                          </m:r>
                          <m:r>
                            <a:rPr lang="es-ES" sz="2000" b="1" i="1">
                              <a:effectLst/>
                              <a:latin typeface="Cambria Math"/>
                              <a:ea typeface="Calibri"/>
                              <a:cs typeface="Arial"/>
                            </a:rPr>
                            <m:t>𝒊</m:t>
                          </m:r>
                        </m:e>
                        <m:sub>
                          <m:r>
                            <a:rPr lang="es-ES" sz="2000" b="1" i="1">
                              <a:effectLst/>
                              <a:latin typeface="Cambria Math"/>
                              <a:ea typeface="Calibri"/>
                              <a:cs typeface="Arial"/>
                            </a:rPr>
                            <m:t>𝒑𝒖𝒆𝒏𝒕𝒆</m:t>
                          </m:r>
                        </m:sub>
                      </m:sSub>
                    </m:oMath>
                  </m:oMathPara>
                </a14:m>
                <a:endParaRPr lang="es-ES" sz="2000" dirty="0"/>
              </a:p>
            </p:txBody>
          </p:sp>
        </mc:Choice>
        <mc:Fallback>
          <p:sp>
            <p:nvSpPr>
              <p:cNvPr id="4" name="3 Rectángulo"/>
              <p:cNvSpPr>
                <a:spLocks noRot="1" noChangeAspect="1" noMove="1" noResize="1" noEditPoints="1" noAdjustHandles="1" noChangeArrowheads="1" noChangeShapeType="1" noTextEdit="1"/>
              </p:cNvSpPr>
              <p:nvPr/>
            </p:nvSpPr>
            <p:spPr>
              <a:xfrm>
                <a:off x="261333" y="1168159"/>
                <a:ext cx="2109039" cy="429220"/>
              </a:xfrm>
              <a:prstGeom prst="rect">
                <a:avLst/>
              </a:prstGeom>
              <a:blipFill rotWithShape="1">
                <a:blip r:embed="rId2"/>
                <a:stretch>
                  <a:fillRect b="-11429"/>
                </a:stretch>
              </a:blipFill>
            </p:spPr>
            <p:txBody>
              <a:bodyPr/>
              <a:lstStyle/>
              <a:p>
                <a:r>
                  <a:rPr lang="es-ES">
                    <a:noFill/>
                  </a:rPr>
                  <a:t> </a:t>
                </a:r>
              </a:p>
            </p:txBody>
          </p:sp>
        </mc:Fallback>
      </mc:AlternateContent>
      <p:sp>
        <p:nvSpPr>
          <p:cNvPr id="5" name="1 Título"/>
          <p:cNvSpPr>
            <a:spLocks noGrp="1"/>
          </p:cNvSpPr>
          <p:nvPr>
            <p:ph type="title"/>
          </p:nvPr>
        </p:nvSpPr>
        <p:spPr>
          <a:xfrm>
            <a:off x="251520" y="116632"/>
            <a:ext cx="8712968" cy="940966"/>
          </a:xfrm>
          <a:solidFill>
            <a:srgbClr val="FFC000"/>
          </a:solidFill>
        </p:spPr>
        <p:txBody>
          <a:bodyPr>
            <a:noAutofit/>
          </a:bodyPr>
          <a:lstStyle/>
          <a:p>
            <a:pPr lvl="1" algn="ctr" rtl="0">
              <a:spcBef>
                <a:spcPct val="0"/>
              </a:spcBef>
            </a:pPr>
            <a:r>
              <a:rPr lang="es-ES" sz="2400" b="1" dirty="0"/>
              <a:t>RELACIÓN DE TRANSMISIÓN TOTAL DEL FLUJO DE FUERZA EN LA TRACCIÓN </a:t>
            </a:r>
            <a:r>
              <a:rPr lang="es-ES" sz="2400" b="1" dirty="0" smtClean="0"/>
              <a:t>NORMAL</a:t>
            </a:r>
            <a:endParaRPr lang="es-ES" sz="2400" b="1" dirty="0"/>
          </a:p>
        </p:txBody>
      </p:sp>
      <mc:AlternateContent xmlns:mc="http://schemas.openxmlformats.org/markup-compatibility/2006">
        <mc:Choice xmlns:a14="http://schemas.microsoft.com/office/drawing/2010/main" xmlns="" Requires="a14">
          <p:sp>
            <p:nvSpPr>
              <p:cNvPr id="6" name="5 Rectángulo"/>
              <p:cNvSpPr/>
              <p:nvPr/>
            </p:nvSpPr>
            <p:spPr>
              <a:xfrm>
                <a:off x="2728162" y="1084610"/>
                <a:ext cx="1689693" cy="656205"/>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b="1" i="1">
                              <a:latin typeface="Cambria Math"/>
                              <a:cs typeface="Arial"/>
                            </a:rPr>
                          </m:ctrlPr>
                        </m:sSubPr>
                        <m:e>
                          <m:r>
                            <a:rPr lang="es-ES" b="1" i="1">
                              <a:effectLst/>
                              <a:latin typeface="Cambria Math"/>
                              <a:ea typeface="Calibri"/>
                              <a:cs typeface="Arial"/>
                            </a:rPr>
                            <m:t>𝒊</m:t>
                          </m:r>
                        </m:e>
                        <m:sub>
                          <m:r>
                            <a:rPr lang="es-ES" b="1" i="1">
                              <a:effectLst/>
                              <a:latin typeface="Cambria Math"/>
                              <a:ea typeface="Calibri"/>
                              <a:cs typeface="Arial"/>
                            </a:rPr>
                            <m:t>𝒕</m:t>
                          </m:r>
                        </m:sub>
                      </m:sSub>
                      <m:r>
                        <a:rPr lang="es-ES" b="1" i="1">
                          <a:effectLst/>
                          <a:latin typeface="Cambria Math"/>
                          <a:ea typeface="Calibri"/>
                          <a:cs typeface="Arial"/>
                        </a:rPr>
                        <m:t>=</m:t>
                      </m:r>
                      <m:f>
                        <m:fPr>
                          <m:ctrlPr>
                            <a:rPr lang="es-ES" b="1" i="1">
                              <a:effectLst/>
                              <a:latin typeface="Cambria Math"/>
                              <a:cs typeface="Arial"/>
                            </a:rPr>
                          </m:ctrlPr>
                        </m:fPr>
                        <m:num>
                          <m:sSub>
                            <m:sSubPr>
                              <m:ctrlPr>
                                <a:rPr lang="es-ES" b="1" i="1">
                                  <a:effectLst/>
                                  <a:latin typeface="Cambria Math"/>
                                  <a:cs typeface="Arial"/>
                                </a:rPr>
                              </m:ctrlPr>
                            </m:sSubPr>
                            <m:e>
                              <m:r>
                                <a:rPr lang="es-ES" b="1" i="1">
                                  <a:effectLst/>
                                  <a:latin typeface="Cambria Math"/>
                                  <a:ea typeface="Calibri"/>
                                  <a:cs typeface="Arial"/>
                                </a:rPr>
                                <m:t>𝒏</m:t>
                              </m:r>
                            </m:e>
                            <m:sub>
                              <m:r>
                                <a:rPr lang="es-ES" b="1" i="1">
                                  <a:effectLst/>
                                  <a:latin typeface="Cambria Math"/>
                                  <a:ea typeface="Calibri"/>
                                  <a:cs typeface="Arial"/>
                                </a:rPr>
                                <m:t>𝑴</m:t>
                              </m:r>
                            </m:sub>
                          </m:sSub>
                        </m:num>
                        <m:den>
                          <m:sSub>
                            <m:sSubPr>
                              <m:ctrlPr>
                                <a:rPr lang="es-ES" b="1" i="1">
                                  <a:effectLst/>
                                  <a:latin typeface="Cambria Math"/>
                                  <a:cs typeface="Arial"/>
                                </a:rPr>
                              </m:ctrlPr>
                            </m:sSubPr>
                            <m:e>
                              <m:r>
                                <a:rPr lang="es-ES" b="1" i="1">
                                  <a:effectLst/>
                                  <a:latin typeface="Cambria Math"/>
                                  <a:ea typeface="Calibri"/>
                                  <a:cs typeface="Arial"/>
                                </a:rPr>
                                <m:t>𝒏</m:t>
                              </m:r>
                            </m:e>
                            <m:sub>
                              <m:r>
                                <a:rPr lang="es-ES" b="1" i="1">
                                  <a:effectLst/>
                                  <a:latin typeface="Cambria Math"/>
                                  <a:ea typeface="Calibri"/>
                                  <a:cs typeface="Arial"/>
                                </a:rPr>
                                <m:t>𝑨</m:t>
                              </m:r>
                            </m:sub>
                          </m:sSub>
                        </m:den>
                      </m:f>
                      <m:r>
                        <a:rPr lang="es-ES" b="1" i="1">
                          <a:effectLst/>
                          <a:latin typeface="Cambria Math"/>
                          <a:ea typeface="Calibri"/>
                          <a:cs typeface="Arial"/>
                        </a:rPr>
                        <m:t>=</m:t>
                      </m:r>
                      <m:f>
                        <m:fPr>
                          <m:ctrlPr>
                            <a:rPr lang="es-ES" b="1" i="1">
                              <a:effectLst/>
                              <a:latin typeface="Cambria Math"/>
                              <a:cs typeface="Arial"/>
                            </a:rPr>
                          </m:ctrlPr>
                        </m:fPr>
                        <m:num>
                          <m:sSub>
                            <m:sSubPr>
                              <m:ctrlPr>
                                <a:rPr lang="es-ES" b="1" i="1">
                                  <a:effectLst/>
                                  <a:latin typeface="Cambria Math"/>
                                  <a:cs typeface="Arial"/>
                                </a:rPr>
                              </m:ctrlPr>
                            </m:sSubPr>
                            <m:e>
                              <m:r>
                                <a:rPr lang="es-ES" b="1" i="1">
                                  <a:effectLst/>
                                  <a:latin typeface="Cambria Math"/>
                                  <a:ea typeface="Calibri"/>
                                  <a:cs typeface="Arial"/>
                                </a:rPr>
                                <m:t>𝑴</m:t>
                              </m:r>
                            </m:e>
                            <m:sub>
                              <m:r>
                                <a:rPr lang="es-ES" b="1" i="1">
                                  <a:effectLst/>
                                  <a:latin typeface="Cambria Math"/>
                                  <a:ea typeface="Calibri"/>
                                  <a:cs typeface="Arial"/>
                                </a:rPr>
                                <m:t>𝑨</m:t>
                              </m:r>
                            </m:sub>
                          </m:sSub>
                        </m:num>
                        <m:den>
                          <m:sSub>
                            <m:sSubPr>
                              <m:ctrlPr>
                                <a:rPr lang="es-ES" b="1" i="1">
                                  <a:effectLst/>
                                  <a:latin typeface="Cambria Math"/>
                                  <a:cs typeface="Arial"/>
                                </a:rPr>
                              </m:ctrlPr>
                            </m:sSubPr>
                            <m:e>
                              <m:r>
                                <a:rPr lang="es-ES" b="1" i="1">
                                  <a:effectLst/>
                                  <a:latin typeface="Cambria Math"/>
                                  <a:ea typeface="Calibri"/>
                                  <a:cs typeface="Arial"/>
                                </a:rPr>
                                <m:t>𝑴</m:t>
                              </m:r>
                            </m:e>
                            <m:sub>
                              <m:r>
                                <a:rPr lang="es-ES" b="1" i="1">
                                  <a:effectLst/>
                                  <a:latin typeface="Cambria Math"/>
                                  <a:ea typeface="Calibri"/>
                                  <a:cs typeface="Arial"/>
                                </a:rPr>
                                <m:t>𝑴</m:t>
                              </m:r>
                            </m:sub>
                          </m:sSub>
                        </m:den>
                      </m:f>
                    </m:oMath>
                  </m:oMathPara>
                </a14:m>
                <a:endParaRPr lang="es-ES" dirty="0"/>
              </a:p>
            </p:txBody>
          </p:sp>
        </mc:Choice>
        <mc:Fallback>
          <p:sp>
            <p:nvSpPr>
              <p:cNvPr id="6" name="5 Rectángulo"/>
              <p:cNvSpPr>
                <a:spLocks noRot="1" noChangeAspect="1" noMove="1" noResize="1" noEditPoints="1" noAdjustHandles="1" noChangeArrowheads="1" noChangeShapeType="1" noTextEdit="1"/>
              </p:cNvSpPr>
              <p:nvPr/>
            </p:nvSpPr>
            <p:spPr>
              <a:xfrm>
                <a:off x="2728162" y="1084610"/>
                <a:ext cx="1689693" cy="656205"/>
              </a:xfrm>
              <a:prstGeom prst="rect">
                <a:avLst/>
              </a:prstGeom>
              <a:blipFill rotWithShape="1">
                <a:blip r:embed="rId3"/>
                <a:stretch>
                  <a:fillRect/>
                </a:stretch>
              </a:blipFill>
            </p:spPr>
            <p:txBody>
              <a:bodyPr/>
              <a:lstStyle/>
              <a:p>
                <a:r>
                  <a:rPr lang="es-ES">
                    <a:noFill/>
                  </a:rPr>
                  <a:t> </a:t>
                </a:r>
              </a:p>
            </p:txBody>
          </p:sp>
        </mc:Fallback>
      </mc:AlternateContent>
      <mc:AlternateContent xmlns:mc="http://schemas.openxmlformats.org/markup-compatibility/2006">
        <mc:Choice xmlns:a14="http://schemas.microsoft.com/office/drawing/2010/main" xmlns="" Requires="a14">
          <p:sp>
            <p:nvSpPr>
              <p:cNvPr id="7" name="6 Rectángulo"/>
              <p:cNvSpPr/>
              <p:nvPr/>
            </p:nvSpPr>
            <p:spPr>
              <a:xfrm>
                <a:off x="251520" y="1803603"/>
                <a:ext cx="1767343" cy="495777"/>
              </a:xfrm>
              <a:prstGeom prst="rect">
                <a:avLst/>
              </a:prstGeom>
              <a:solidFill>
                <a:schemeClr val="bg1"/>
              </a:solidFill>
            </p:spPr>
            <p:txBody>
              <a:bodyPr wrap="none">
                <a:spAutoFit/>
              </a:bodyPr>
              <a:lstStyle/>
              <a:p>
                <a14:m>
                  <m:oMath xmlns:m="http://schemas.openxmlformats.org/officeDocument/2006/math">
                    <m:sSub>
                      <m:sSubPr>
                        <m:ctrlPr>
                          <a:rPr lang="es-ES" b="1" i="1">
                            <a:latin typeface="Cambria Math"/>
                            <a:cs typeface="Arial"/>
                          </a:rPr>
                        </m:ctrlPr>
                      </m:sSubPr>
                      <m:e>
                        <m:r>
                          <a:rPr lang="es-ES" b="1" i="1">
                            <a:effectLst/>
                            <a:latin typeface="Cambria Math"/>
                            <a:ea typeface="Calibri"/>
                            <a:cs typeface="Arial"/>
                          </a:rPr>
                          <m:t>𝒏</m:t>
                        </m:r>
                      </m:e>
                      <m:sub>
                        <m:r>
                          <a:rPr lang="es-ES" b="1" i="1">
                            <a:effectLst/>
                            <a:latin typeface="Cambria Math"/>
                            <a:ea typeface="Calibri"/>
                            <a:cs typeface="Arial"/>
                          </a:rPr>
                          <m:t>𝑨</m:t>
                        </m:r>
                      </m:sub>
                    </m:sSub>
                    <m:r>
                      <a:rPr lang="es-ES" b="1" i="1">
                        <a:effectLst/>
                        <a:latin typeface="Cambria Math"/>
                        <a:ea typeface="Calibri"/>
                        <a:cs typeface="Arial"/>
                      </a:rPr>
                      <m:t>=</m:t>
                    </m:r>
                    <m:f>
                      <m:fPr>
                        <m:ctrlPr>
                          <a:rPr lang="es-ES" b="1" i="1">
                            <a:effectLst/>
                            <a:latin typeface="Cambria Math"/>
                            <a:cs typeface="Arial"/>
                          </a:rPr>
                        </m:ctrlPr>
                      </m:fPr>
                      <m:num>
                        <m:sSub>
                          <m:sSubPr>
                            <m:ctrlPr>
                              <a:rPr lang="es-ES" b="1" i="1">
                                <a:effectLst/>
                                <a:latin typeface="Cambria Math"/>
                                <a:cs typeface="Arial"/>
                              </a:rPr>
                            </m:ctrlPr>
                          </m:sSubPr>
                          <m:e>
                            <m:r>
                              <a:rPr lang="es-ES" b="1" i="1">
                                <a:effectLst/>
                                <a:latin typeface="Cambria Math"/>
                                <a:ea typeface="Calibri"/>
                                <a:cs typeface="Arial"/>
                              </a:rPr>
                              <m:t>𝒏</m:t>
                            </m:r>
                          </m:e>
                          <m:sub>
                            <m:r>
                              <a:rPr lang="es-ES" b="1" i="1">
                                <a:effectLst/>
                                <a:latin typeface="Cambria Math"/>
                                <a:ea typeface="Calibri"/>
                                <a:cs typeface="Arial"/>
                              </a:rPr>
                              <m:t>𝑴</m:t>
                            </m:r>
                          </m:sub>
                        </m:sSub>
                      </m:num>
                      <m:den>
                        <m:sSub>
                          <m:sSubPr>
                            <m:ctrlPr>
                              <a:rPr lang="es-ES" b="1" i="1">
                                <a:effectLst/>
                                <a:latin typeface="Cambria Math"/>
                                <a:cs typeface="Arial"/>
                              </a:rPr>
                            </m:ctrlPr>
                          </m:sSubPr>
                          <m:e>
                            <m:r>
                              <a:rPr lang="es-ES" b="1" i="1">
                                <a:effectLst/>
                                <a:latin typeface="Cambria Math"/>
                                <a:ea typeface="Calibri"/>
                                <a:cs typeface="Arial"/>
                              </a:rPr>
                              <m:t>𝒊</m:t>
                            </m:r>
                          </m:e>
                          <m:sub>
                            <m:r>
                              <a:rPr lang="es-ES" b="1" i="1">
                                <a:effectLst/>
                                <a:latin typeface="Cambria Math"/>
                                <a:ea typeface="Calibri"/>
                                <a:cs typeface="Arial"/>
                              </a:rPr>
                              <m:t>𝒕</m:t>
                            </m:r>
                          </m:sub>
                        </m:sSub>
                      </m:den>
                    </m:f>
                  </m:oMath>
                </a14:m>
                <a:r>
                  <a:rPr lang="es-ES" dirty="0" smtClean="0"/>
                  <a:t>  [1/min]</a:t>
                </a:r>
                <a:endParaRPr lang="es-ES" dirty="0"/>
              </a:p>
            </p:txBody>
          </p:sp>
        </mc:Choice>
        <mc:Fallback>
          <p:sp>
            <p:nvSpPr>
              <p:cNvPr id="7" name="6 Rectángulo"/>
              <p:cNvSpPr>
                <a:spLocks noRot="1" noChangeAspect="1" noMove="1" noResize="1" noEditPoints="1" noAdjustHandles="1" noChangeArrowheads="1" noChangeShapeType="1" noTextEdit="1"/>
              </p:cNvSpPr>
              <p:nvPr/>
            </p:nvSpPr>
            <p:spPr>
              <a:xfrm>
                <a:off x="251520" y="1803603"/>
                <a:ext cx="1767343" cy="495777"/>
              </a:xfrm>
              <a:prstGeom prst="rect">
                <a:avLst/>
              </a:prstGeom>
              <a:blipFill rotWithShape="1">
                <a:blip r:embed="rId4"/>
                <a:stretch>
                  <a:fillRect r="-2414" b="-4938"/>
                </a:stretch>
              </a:blipFill>
            </p:spPr>
            <p:txBody>
              <a:bodyPr/>
              <a:lstStyle/>
              <a:p>
                <a:r>
                  <a:rPr lang="es-ES">
                    <a:noFill/>
                  </a:rPr>
                  <a:t> </a:t>
                </a:r>
              </a:p>
            </p:txBody>
          </p:sp>
        </mc:Fallback>
      </mc:AlternateContent>
      <mc:AlternateContent xmlns:mc="http://schemas.openxmlformats.org/markup-compatibility/2006">
        <mc:Choice xmlns:a14="http://schemas.microsoft.com/office/drawing/2010/main" xmlns="" Requires="a14">
          <p:sp>
            <p:nvSpPr>
              <p:cNvPr id="8" name="7 Rectángulo"/>
              <p:cNvSpPr/>
              <p:nvPr/>
            </p:nvSpPr>
            <p:spPr>
              <a:xfrm>
                <a:off x="2393876" y="1927579"/>
                <a:ext cx="2035942" cy="369332"/>
              </a:xfrm>
              <a:prstGeom prst="rect">
                <a:avLst/>
              </a:prstGeom>
              <a:solidFill>
                <a:schemeClr val="bg1"/>
              </a:solidFill>
            </p:spPr>
            <p:txBody>
              <a:bodyPr wrap="none">
                <a:spAutoFit/>
              </a:bodyPr>
              <a:lstStyle/>
              <a:p>
                <a14:m>
                  <m:oMath xmlns:m="http://schemas.openxmlformats.org/officeDocument/2006/math">
                    <m:sSub>
                      <m:sSubPr>
                        <m:ctrlPr>
                          <a:rPr lang="es-ES" b="1" i="1">
                            <a:latin typeface="Cambria Math"/>
                            <a:cs typeface="Arial"/>
                          </a:rPr>
                        </m:ctrlPr>
                      </m:sSubPr>
                      <m:e>
                        <m:r>
                          <a:rPr lang="es-ES" b="1" i="1">
                            <a:effectLst/>
                            <a:latin typeface="Cambria Math"/>
                            <a:ea typeface="Calibri"/>
                            <a:cs typeface="Arial"/>
                          </a:rPr>
                          <m:t>𝑴</m:t>
                        </m:r>
                      </m:e>
                      <m:sub>
                        <m:r>
                          <a:rPr lang="es-ES" b="1" i="1">
                            <a:effectLst/>
                            <a:latin typeface="Cambria Math"/>
                            <a:ea typeface="Calibri"/>
                            <a:cs typeface="Arial"/>
                          </a:rPr>
                          <m:t>𝑨</m:t>
                        </m:r>
                      </m:sub>
                    </m:sSub>
                    <m:r>
                      <a:rPr lang="es-ES" b="1" i="1">
                        <a:effectLst/>
                        <a:latin typeface="Cambria Math"/>
                        <a:ea typeface="Calibri"/>
                        <a:cs typeface="Arial"/>
                      </a:rPr>
                      <m:t>=</m:t>
                    </m:r>
                    <m:sSub>
                      <m:sSubPr>
                        <m:ctrlPr>
                          <a:rPr lang="es-ES" b="1" i="1">
                            <a:effectLst/>
                            <a:latin typeface="Cambria Math"/>
                            <a:cs typeface="Arial"/>
                          </a:rPr>
                        </m:ctrlPr>
                      </m:sSubPr>
                      <m:e>
                        <m:sSub>
                          <m:sSubPr>
                            <m:ctrlPr>
                              <a:rPr lang="es-ES" b="1" i="1">
                                <a:effectLst/>
                                <a:latin typeface="Cambria Math"/>
                                <a:cs typeface="Arial"/>
                              </a:rPr>
                            </m:ctrlPr>
                          </m:sSubPr>
                          <m:e>
                            <m:r>
                              <a:rPr lang="es-ES" b="1" i="1">
                                <a:effectLst/>
                                <a:latin typeface="Cambria Math"/>
                                <a:ea typeface="Calibri"/>
                                <a:cs typeface="Arial"/>
                              </a:rPr>
                              <m:t>𝑴</m:t>
                            </m:r>
                          </m:e>
                          <m:sub>
                            <m:r>
                              <a:rPr lang="es-ES" b="1" i="1">
                                <a:effectLst/>
                                <a:latin typeface="Cambria Math"/>
                                <a:ea typeface="Calibri"/>
                                <a:cs typeface="Arial"/>
                              </a:rPr>
                              <m:t>𝑴</m:t>
                            </m:r>
                          </m:sub>
                        </m:sSub>
                        <m:r>
                          <a:rPr lang="es-ES" b="1" i="1">
                            <a:effectLst/>
                            <a:latin typeface="Cambria Math"/>
                            <a:ea typeface="Calibri"/>
                            <a:cs typeface="Arial"/>
                          </a:rPr>
                          <m:t>.</m:t>
                        </m:r>
                        <m:r>
                          <a:rPr lang="es-ES" b="1" i="1">
                            <a:effectLst/>
                            <a:latin typeface="Cambria Math"/>
                            <a:ea typeface="Calibri"/>
                            <a:cs typeface="Arial"/>
                          </a:rPr>
                          <m:t>𝒊</m:t>
                        </m:r>
                      </m:e>
                      <m:sub>
                        <m:r>
                          <a:rPr lang="es-ES" b="1" i="1">
                            <a:effectLst/>
                            <a:latin typeface="Cambria Math"/>
                            <a:ea typeface="Calibri"/>
                            <a:cs typeface="Arial"/>
                          </a:rPr>
                          <m:t>𝒕</m:t>
                        </m:r>
                      </m:sub>
                    </m:sSub>
                  </m:oMath>
                </a14:m>
                <a:r>
                  <a:rPr lang="es-ES" dirty="0" smtClean="0"/>
                  <a:t>   [Nm]</a:t>
                </a:r>
                <a:endParaRPr lang="es-ES" dirty="0"/>
              </a:p>
            </p:txBody>
          </p:sp>
        </mc:Choice>
        <mc:Fallback>
          <p:sp>
            <p:nvSpPr>
              <p:cNvPr id="8" name="7 Rectángulo"/>
              <p:cNvSpPr>
                <a:spLocks noRot="1" noChangeAspect="1" noMove="1" noResize="1" noEditPoints="1" noAdjustHandles="1" noChangeArrowheads="1" noChangeShapeType="1" noTextEdit="1"/>
              </p:cNvSpPr>
              <p:nvPr/>
            </p:nvSpPr>
            <p:spPr>
              <a:xfrm>
                <a:off x="2393876" y="1927579"/>
                <a:ext cx="2035942" cy="369332"/>
              </a:xfrm>
              <a:prstGeom prst="rect">
                <a:avLst/>
              </a:prstGeom>
              <a:blipFill rotWithShape="1">
                <a:blip r:embed="rId5"/>
                <a:stretch>
                  <a:fillRect t="-6557" r="-1497" b="-26230"/>
                </a:stretch>
              </a:blipFill>
            </p:spPr>
            <p:txBody>
              <a:bodyPr/>
              <a:lstStyle/>
              <a:p>
                <a:r>
                  <a:rPr lang="es-ES">
                    <a:noFill/>
                  </a:rPr>
                  <a:t> </a:t>
                </a:r>
              </a:p>
            </p:txBody>
          </p:sp>
        </mc:Fallback>
      </mc:AlternateContent>
      <mc:AlternateContent xmlns:mc="http://schemas.openxmlformats.org/markup-compatibility/2006">
        <mc:Choice xmlns:a14="http://schemas.microsoft.com/office/drawing/2010/main" xmlns="" Requires="a14">
          <p:sp>
            <p:nvSpPr>
              <p:cNvPr id="9" name="8 Rectángulo"/>
              <p:cNvSpPr/>
              <p:nvPr/>
            </p:nvSpPr>
            <p:spPr>
              <a:xfrm>
                <a:off x="2370372" y="1228047"/>
                <a:ext cx="357790" cy="369332"/>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r>
                        <a:rPr lang="es-PE" b="1" i="1" smtClean="0">
                          <a:latin typeface="Cambria Math"/>
                          <a:cs typeface="Arial"/>
                        </a:rPr>
                        <m:t>ó</m:t>
                      </m:r>
                    </m:oMath>
                  </m:oMathPara>
                </a14:m>
                <a:endParaRPr lang="es-ES" dirty="0"/>
              </a:p>
            </p:txBody>
          </p:sp>
        </mc:Choice>
        <mc:Fallback>
          <p:sp>
            <p:nvSpPr>
              <p:cNvPr id="9" name="8 Rectángulo"/>
              <p:cNvSpPr>
                <a:spLocks noRot="1" noChangeAspect="1" noMove="1" noResize="1" noEditPoints="1" noAdjustHandles="1" noChangeArrowheads="1" noChangeShapeType="1" noTextEdit="1"/>
              </p:cNvSpPr>
              <p:nvPr/>
            </p:nvSpPr>
            <p:spPr>
              <a:xfrm>
                <a:off x="2370372" y="1228047"/>
                <a:ext cx="357790" cy="369332"/>
              </a:xfrm>
              <a:prstGeom prst="rect">
                <a:avLst/>
              </a:prstGeom>
              <a:blipFill rotWithShape="1">
                <a:blip r:embed="rId6"/>
                <a:stretch>
                  <a:fillRect/>
                </a:stretch>
              </a:blipFill>
            </p:spPr>
            <p:txBody>
              <a:bodyPr/>
              <a:lstStyle/>
              <a:p>
                <a:r>
                  <a:rPr lang="es-ES">
                    <a:noFill/>
                  </a:rPr>
                  <a:t> </a:t>
                </a:r>
              </a:p>
            </p:txBody>
          </p:sp>
        </mc:Fallback>
      </mc:AlternateContent>
      <p:sp>
        <p:nvSpPr>
          <p:cNvPr id="10" name="9 Rectángulo"/>
          <p:cNvSpPr/>
          <p:nvPr/>
        </p:nvSpPr>
        <p:spPr>
          <a:xfrm>
            <a:off x="251520" y="2492896"/>
            <a:ext cx="8784976" cy="923330"/>
          </a:xfrm>
          <a:prstGeom prst="rect">
            <a:avLst/>
          </a:prstGeom>
          <a:solidFill>
            <a:schemeClr val="bg1"/>
          </a:solidFill>
        </p:spPr>
        <p:txBody>
          <a:bodyPr wrap="square">
            <a:spAutoFit/>
          </a:bodyPr>
          <a:lstStyle/>
          <a:p>
            <a:r>
              <a:rPr lang="es-PE" dirty="0"/>
              <a:t>Observación</a:t>
            </a:r>
          </a:p>
          <a:p>
            <a:r>
              <a:rPr lang="es-PE" dirty="0"/>
              <a:t>Las revoluciones del árbol principal a la salida de la caja de cambios son las mismas que las del árbol cardan y, por lo tanto, que las del árbol  y lo mismo es válido también para el par.</a:t>
            </a:r>
          </a:p>
        </p:txBody>
      </p:sp>
      <p:sp>
        <p:nvSpPr>
          <p:cNvPr id="11" name="10 Rectángulo"/>
          <p:cNvSpPr/>
          <p:nvPr/>
        </p:nvSpPr>
        <p:spPr>
          <a:xfrm>
            <a:off x="261333" y="3471391"/>
            <a:ext cx="8775163" cy="461665"/>
          </a:xfrm>
          <a:prstGeom prst="rect">
            <a:avLst/>
          </a:prstGeom>
          <a:solidFill>
            <a:srgbClr val="FFC000"/>
          </a:solidFill>
        </p:spPr>
        <p:txBody>
          <a:bodyPr wrap="square">
            <a:spAutoFit/>
          </a:bodyPr>
          <a:lstStyle/>
          <a:p>
            <a:pPr algn="ctr"/>
            <a:r>
              <a:rPr lang="es-PE" sz="2400" b="1" dirty="0" smtClean="0"/>
              <a:t>VELOCIDAD </a:t>
            </a:r>
            <a:r>
              <a:rPr lang="es-PE" sz="2400" b="1" dirty="0"/>
              <a:t>DEL VEHÍCULO EN LAS DISTINTAS MARCHAS</a:t>
            </a:r>
            <a:endParaRPr lang="es-ES" sz="2400" b="1" dirty="0"/>
          </a:p>
        </p:txBody>
      </p:sp>
      <p:sp>
        <p:nvSpPr>
          <p:cNvPr id="12" name="11 Rectángulo"/>
          <p:cNvSpPr/>
          <p:nvPr/>
        </p:nvSpPr>
        <p:spPr>
          <a:xfrm>
            <a:off x="251521" y="4042807"/>
            <a:ext cx="1584175" cy="2554545"/>
          </a:xfrm>
          <a:prstGeom prst="rect">
            <a:avLst/>
          </a:prstGeom>
          <a:solidFill>
            <a:schemeClr val="bg1"/>
          </a:solidFill>
        </p:spPr>
        <p:txBody>
          <a:bodyPr wrap="square">
            <a:spAutoFit/>
          </a:bodyPr>
          <a:lstStyle/>
          <a:p>
            <a:pPr algn="just"/>
            <a:r>
              <a:rPr lang="es-ES" sz="1600" dirty="0">
                <a:latin typeface="Book Antiqua"/>
                <a:ea typeface="Calibri"/>
                <a:cs typeface="Arial"/>
              </a:rPr>
              <a:t>La velocidad del vehículo depende del tamaño de los neumáticos, las revoluciones del motor y la relación de transmisión total.</a:t>
            </a:r>
            <a:endParaRPr lang="es-ES" sz="1600" dirty="0"/>
          </a:p>
        </p:txBody>
      </p:sp>
      <p:pic>
        <p:nvPicPr>
          <p:cNvPr id="13" name="12 Imagen"/>
          <p:cNvPicPr/>
          <p:nvPr/>
        </p:nvPicPr>
        <p:blipFill>
          <a:blip r:embed="rId7">
            <a:extLst>
              <a:ext uri="{28A0092B-C50C-407E-A947-70E740481C1C}">
                <a14:useLocalDpi xmlns:a14="http://schemas.microsoft.com/office/drawing/2010/main" xmlns="" val="0"/>
              </a:ext>
            </a:extLst>
          </a:blip>
          <a:srcRect/>
          <a:stretch>
            <a:fillRect/>
          </a:stretch>
        </p:blipFill>
        <p:spPr bwMode="auto">
          <a:xfrm rot="5400000">
            <a:off x="5833259" y="3538132"/>
            <a:ext cx="2734064" cy="3672408"/>
          </a:xfrm>
          <a:prstGeom prst="rect">
            <a:avLst/>
          </a:prstGeom>
          <a:noFill/>
          <a:ln>
            <a:noFill/>
          </a:ln>
        </p:spPr>
      </p:pic>
      <mc:AlternateContent xmlns:mc="http://schemas.openxmlformats.org/markup-compatibility/2006">
        <mc:Choice xmlns:a14="http://schemas.microsoft.com/office/drawing/2010/main" xmlns="" Requires="a14">
          <p:sp>
            <p:nvSpPr>
              <p:cNvPr id="14" name="13 Rectángulo"/>
              <p:cNvSpPr/>
              <p:nvPr/>
            </p:nvSpPr>
            <p:spPr>
              <a:xfrm>
                <a:off x="2449750" y="4058748"/>
                <a:ext cx="1906226" cy="560153"/>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600" b="1" i="1">
                              <a:latin typeface="Cambria Math"/>
                              <a:cs typeface="Arial"/>
                            </a:rPr>
                          </m:ctrlPr>
                        </m:sSubPr>
                        <m:e>
                          <m:r>
                            <a:rPr lang="es-ES" sz="1600" b="1" i="1">
                              <a:effectLst/>
                              <a:latin typeface="Cambria Math"/>
                              <a:ea typeface="Calibri"/>
                              <a:cs typeface="Arial"/>
                            </a:rPr>
                            <m:t>𝒗</m:t>
                          </m:r>
                        </m:e>
                        <m:sub>
                          <m:r>
                            <a:rPr lang="es-ES" sz="1600" b="1" i="1">
                              <a:effectLst/>
                              <a:latin typeface="Cambria Math"/>
                              <a:ea typeface="Calibri"/>
                              <a:cs typeface="Arial"/>
                            </a:rPr>
                            <m:t>𝒕</m:t>
                          </m:r>
                        </m:sub>
                      </m:sSub>
                      <m:r>
                        <a:rPr lang="es-ES" sz="1600" b="1" i="1">
                          <a:effectLst/>
                          <a:latin typeface="Cambria Math"/>
                          <a:ea typeface="Calibri"/>
                          <a:cs typeface="Arial"/>
                        </a:rPr>
                        <m:t>=</m:t>
                      </m:r>
                      <m:f>
                        <m:fPr>
                          <m:ctrlPr>
                            <a:rPr lang="es-ES" sz="1600" b="1" i="1">
                              <a:effectLst/>
                              <a:latin typeface="Cambria Math"/>
                              <a:cs typeface="Arial"/>
                            </a:rPr>
                          </m:ctrlPr>
                        </m:fPr>
                        <m:num>
                          <m:r>
                            <a:rPr lang="es-ES" sz="1600" b="1" i="1">
                              <a:effectLst/>
                              <a:latin typeface="Cambria Math"/>
                              <a:ea typeface="Calibri"/>
                              <a:cs typeface="Arial"/>
                            </a:rPr>
                            <m:t>𝒅</m:t>
                          </m:r>
                          <m:r>
                            <a:rPr lang="es-ES" sz="1600" b="1" i="1">
                              <a:effectLst/>
                              <a:latin typeface="Cambria Math"/>
                              <a:ea typeface="Calibri"/>
                              <a:cs typeface="Arial"/>
                            </a:rPr>
                            <m:t>.</m:t>
                          </m:r>
                          <m:r>
                            <a:rPr lang="es-ES" sz="1600" b="1" i="1">
                              <a:effectLst/>
                              <a:latin typeface="Cambria Math"/>
                              <a:ea typeface="Calibri"/>
                              <a:cs typeface="Arial"/>
                            </a:rPr>
                            <m:t>𝝅</m:t>
                          </m:r>
                          <m:r>
                            <a:rPr lang="es-ES" sz="1600" b="1" i="1">
                              <a:effectLst/>
                              <a:latin typeface="Cambria Math"/>
                              <a:ea typeface="Calibri"/>
                              <a:cs typeface="Arial"/>
                            </a:rPr>
                            <m:t>.</m:t>
                          </m:r>
                          <m:r>
                            <a:rPr lang="es-ES" sz="1600" b="1" i="1">
                              <a:effectLst/>
                              <a:latin typeface="Cambria Math"/>
                              <a:ea typeface="Calibri"/>
                              <a:cs typeface="Arial"/>
                            </a:rPr>
                            <m:t>𝒏</m:t>
                          </m:r>
                        </m:num>
                        <m:den>
                          <m:r>
                            <a:rPr lang="es-ES" sz="1600" i="1">
                              <a:effectLst/>
                              <a:latin typeface="Cambria Math"/>
                              <a:ea typeface="Calibri"/>
                              <a:cs typeface="Arial"/>
                            </a:rPr>
                            <m:t>1000.60</m:t>
                          </m:r>
                        </m:den>
                      </m:f>
                      <m:r>
                        <a:rPr lang="es-ES" sz="1600" b="1" i="1">
                          <a:effectLst/>
                          <a:latin typeface="Cambria Math"/>
                          <a:ea typeface="Calibri"/>
                          <a:cs typeface="Arial"/>
                        </a:rPr>
                        <m:t>   [</m:t>
                      </m:r>
                      <m:f>
                        <m:fPr>
                          <m:ctrlPr>
                            <a:rPr lang="es-ES" sz="1600" i="1">
                              <a:effectLst/>
                              <a:latin typeface="Cambria Math"/>
                              <a:cs typeface="Arial"/>
                            </a:rPr>
                          </m:ctrlPr>
                        </m:fPr>
                        <m:num>
                          <m:r>
                            <a:rPr lang="es-ES" sz="1600" i="1">
                              <a:effectLst/>
                              <a:latin typeface="Cambria Math"/>
                              <a:ea typeface="Calibri"/>
                              <a:cs typeface="Arial"/>
                            </a:rPr>
                            <m:t>𝑚</m:t>
                          </m:r>
                        </m:num>
                        <m:den>
                          <m:r>
                            <a:rPr lang="es-ES" sz="1600" i="1">
                              <a:effectLst/>
                              <a:latin typeface="Cambria Math"/>
                              <a:ea typeface="Calibri"/>
                              <a:cs typeface="Arial"/>
                            </a:rPr>
                            <m:t>𝑠</m:t>
                          </m:r>
                        </m:den>
                      </m:f>
                      <m:r>
                        <a:rPr lang="es-ES" sz="1600" b="1" i="1">
                          <a:effectLst/>
                          <a:latin typeface="Cambria Math"/>
                          <a:ea typeface="Calibri"/>
                          <a:cs typeface="Arial"/>
                        </a:rPr>
                        <m:t>]</m:t>
                      </m:r>
                    </m:oMath>
                  </m:oMathPara>
                </a14:m>
                <a:endParaRPr lang="es-ES" sz="1600" dirty="0"/>
              </a:p>
            </p:txBody>
          </p:sp>
        </mc:Choice>
        <mc:Fallback>
          <p:sp>
            <p:nvSpPr>
              <p:cNvPr id="14" name="13 Rectángulo"/>
              <p:cNvSpPr>
                <a:spLocks noRot="1" noChangeAspect="1" noMove="1" noResize="1" noEditPoints="1" noAdjustHandles="1" noChangeArrowheads="1" noChangeShapeType="1" noTextEdit="1"/>
              </p:cNvSpPr>
              <p:nvPr/>
            </p:nvSpPr>
            <p:spPr>
              <a:xfrm>
                <a:off x="2449750" y="4058748"/>
                <a:ext cx="1906226" cy="560153"/>
              </a:xfrm>
              <a:prstGeom prst="rect">
                <a:avLst/>
              </a:prstGeom>
              <a:blipFill rotWithShape="1">
                <a:blip r:embed="rId8"/>
                <a:stretch>
                  <a:fillRect/>
                </a:stretch>
              </a:blipFill>
            </p:spPr>
            <p:txBody>
              <a:bodyPr/>
              <a:lstStyle/>
              <a:p>
                <a:r>
                  <a:rPr lang="es-ES">
                    <a:noFill/>
                  </a:rPr>
                  <a:t> </a:t>
                </a:r>
              </a:p>
            </p:txBody>
          </p:sp>
        </mc:Fallback>
      </mc:AlternateContent>
      <mc:AlternateContent xmlns:mc="http://schemas.openxmlformats.org/markup-compatibility/2006">
        <mc:Choice xmlns:a14="http://schemas.microsoft.com/office/drawing/2010/main" xmlns="" Requires="a14">
          <p:sp>
            <p:nvSpPr>
              <p:cNvPr id="16" name="15 Rectángulo"/>
              <p:cNvSpPr/>
              <p:nvPr/>
            </p:nvSpPr>
            <p:spPr>
              <a:xfrm>
                <a:off x="1835696" y="5969038"/>
                <a:ext cx="3461397" cy="628314"/>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600" b="1" i="1">
                              <a:latin typeface="Cambria Math"/>
                              <a:cs typeface="Arial"/>
                            </a:rPr>
                          </m:ctrlPr>
                        </m:sSubPr>
                        <m:e>
                          <m:r>
                            <a:rPr lang="es-ES" sz="1600" b="1" i="1">
                              <a:effectLst/>
                              <a:latin typeface="Cambria Math"/>
                              <a:ea typeface="Calibri"/>
                              <a:cs typeface="Arial"/>
                            </a:rPr>
                            <m:t>𝑽</m:t>
                          </m:r>
                        </m:e>
                        <m:sub>
                          <m:r>
                            <a:rPr lang="es-ES" sz="1600" b="1" i="1">
                              <a:effectLst/>
                              <a:latin typeface="Cambria Math"/>
                              <a:ea typeface="Calibri"/>
                              <a:cs typeface="Arial"/>
                            </a:rPr>
                            <m:t>𝒗</m:t>
                          </m:r>
                        </m:sub>
                      </m:sSub>
                      <m:r>
                        <a:rPr lang="es-ES" sz="1600" b="1" i="1">
                          <a:effectLst/>
                          <a:latin typeface="Cambria Math"/>
                          <a:ea typeface="Calibri"/>
                          <a:cs typeface="Arial"/>
                        </a:rPr>
                        <m:t>=</m:t>
                      </m:r>
                      <m:f>
                        <m:fPr>
                          <m:ctrlPr>
                            <a:rPr lang="es-ES" sz="1600" b="1" i="1">
                              <a:effectLst/>
                              <a:latin typeface="Cambria Math"/>
                              <a:cs typeface="Arial"/>
                            </a:rPr>
                          </m:ctrlPr>
                        </m:fPr>
                        <m:num>
                          <m:r>
                            <a:rPr lang="es-ES" sz="1600" b="1" i="1">
                              <a:effectLst/>
                              <a:latin typeface="Cambria Math"/>
                              <a:ea typeface="Calibri"/>
                              <a:cs typeface="Arial"/>
                            </a:rPr>
                            <m:t>𝟐</m:t>
                          </m:r>
                          <m:r>
                            <a:rPr lang="es-ES" sz="1600" b="1" i="1">
                              <a:effectLst/>
                              <a:latin typeface="Cambria Math"/>
                              <a:ea typeface="Calibri"/>
                              <a:cs typeface="Arial"/>
                            </a:rPr>
                            <m:t>.</m:t>
                          </m:r>
                          <m:sSub>
                            <m:sSubPr>
                              <m:ctrlPr>
                                <a:rPr lang="es-ES" sz="1600" b="1" i="1">
                                  <a:effectLst/>
                                  <a:latin typeface="Cambria Math"/>
                                  <a:cs typeface="Arial"/>
                                </a:rPr>
                              </m:ctrlPr>
                            </m:sSubPr>
                            <m:e>
                              <m:r>
                                <a:rPr lang="es-ES" sz="1600" b="1" i="1">
                                  <a:effectLst/>
                                  <a:latin typeface="Cambria Math"/>
                                  <a:ea typeface="Calibri"/>
                                  <a:cs typeface="Arial"/>
                                </a:rPr>
                                <m:t>𝑹</m:t>
                              </m:r>
                            </m:e>
                            <m:sub>
                              <m:r>
                                <a:rPr lang="es-ES" sz="1600" b="1" i="1">
                                  <a:effectLst/>
                                  <a:latin typeface="Cambria Math"/>
                                  <a:ea typeface="Calibri"/>
                                  <a:cs typeface="Arial"/>
                                </a:rPr>
                                <m:t>𝒅𝒊𝒏</m:t>
                              </m:r>
                            </m:sub>
                          </m:sSub>
                          <m:r>
                            <a:rPr lang="es-ES" sz="1600" b="1" i="1">
                              <a:effectLst/>
                              <a:latin typeface="Cambria Math"/>
                              <a:ea typeface="Calibri"/>
                              <a:cs typeface="Arial"/>
                            </a:rPr>
                            <m:t>.</m:t>
                          </m:r>
                          <m:r>
                            <a:rPr lang="es-ES" sz="1600" b="1" i="1">
                              <a:effectLst/>
                              <a:latin typeface="Cambria Math"/>
                              <a:ea typeface="Calibri"/>
                              <a:cs typeface="Arial"/>
                            </a:rPr>
                            <m:t>𝝅</m:t>
                          </m:r>
                          <m:r>
                            <a:rPr lang="es-ES" sz="1600" b="1" i="1">
                              <a:effectLst/>
                              <a:latin typeface="Cambria Math"/>
                              <a:ea typeface="Calibri"/>
                              <a:cs typeface="Arial"/>
                            </a:rPr>
                            <m:t>.</m:t>
                          </m:r>
                          <m:sSub>
                            <m:sSubPr>
                              <m:ctrlPr>
                                <a:rPr lang="es-ES" sz="1600" b="1" i="1">
                                  <a:effectLst/>
                                  <a:latin typeface="Cambria Math"/>
                                  <a:cs typeface="Arial"/>
                                </a:rPr>
                              </m:ctrlPr>
                            </m:sSubPr>
                            <m:e>
                              <m:r>
                                <a:rPr lang="es-ES" sz="1600" b="1" i="1">
                                  <a:effectLst/>
                                  <a:latin typeface="Cambria Math"/>
                                  <a:ea typeface="Calibri"/>
                                  <a:cs typeface="Arial"/>
                                </a:rPr>
                                <m:t>𝒏</m:t>
                              </m:r>
                            </m:e>
                            <m:sub>
                              <m:r>
                                <a:rPr lang="es-ES" sz="1600" b="1" i="1">
                                  <a:effectLst/>
                                  <a:latin typeface="Cambria Math"/>
                                  <a:ea typeface="Calibri"/>
                                  <a:cs typeface="Arial"/>
                                </a:rPr>
                                <m:t>𝑴</m:t>
                              </m:r>
                            </m:sub>
                          </m:sSub>
                          <m:r>
                            <a:rPr lang="es-ES" sz="1600" b="1" i="1">
                              <a:effectLst/>
                              <a:latin typeface="Cambria Math"/>
                              <a:ea typeface="Calibri"/>
                              <a:cs typeface="Arial"/>
                            </a:rPr>
                            <m:t>.</m:t>
                          </m:r>
                          <m:r>
                            <a:rPr lang="es-ES" sz="1600" b="1" i="1">
                              <a:effectLst/>
                              <a:latin typeface="Cambria Math"/>
                              <a:ea typeface="Calibri"/>
                              <a:cs typeface="Arial"/>
                            </a:rPr>
                            <m:t>𝟑</m:t>
                          </m:r>
                          <m:r>
                            <a:rPr lang="es-ES" sz="1600" b="1" i="1">
                              <a:effectLst/>
                              <a:latin typeface="Cambria Math"/>
                              <a:ea typeface="Calibri"/>
                              <a:cs typeface="Arial"/>
                            </a:rPr>
                            <m:t>,</m:t>
                          </m:r>
                          <m:r>
                            <a:rPr lang="es-ES" sz="1600" b="1" i="1">
                              <a:effectLst/>
                              <a:latin typeface="Cambria Math"/>
                              <a:ea typeface="Calibri"/>
                              <a:cs typeface="Arial"/>
                            </a:rPr>
                            <m:t>𝟔</m:t>
                          </m:r>
                        </m:num>
                        <m:den>
                          <m:sSub>
                            <m:sSubPr>
                              <m:ctrlPr>
                                <a:rPr lang="es-ES" sz="1600" i="1">
                                  <a:effectLst/>
                                  <a:latin typeface="Cambria Math"/>
                                  <a:cs typeface="Arial"/>
                                </a:rPr>
                              </m:ctrlPr>
                            </m:sSubPr>
                            <m:e>
                              <m:r>
                                <a:rPr lang="es-ES" sz="1600" b="1" i="1">
                                  <a:effectLst/>
                                  <a:latin typeface="Cambria Math"/>
                                  <a:ea typeface="Calibri"/>
                                  <a:cs typeface="Arial"/>
                                </a:rPr>
                                <m:t>𝒊</m:t>
                              </m:r>
                            </m:e>
                            <m:sub>
                              <m:r>
                                <a:rPr lang="es-ES" sz="1600" i="1">
                                  <a:effectLst/>
                                  <a:latin typeface="Cambria Math"/>
                                  <a:ea typeface="Calibri"/>
                                  <a:cs typeface="Arial"/>
                                </a:rPr>
                                <m:t>𝑡</m:t>
                              </m:r>
                              <m:r>
                                <a:rPr lang="es-ES" sz="1600" i="1">
                                  <a:effectLst/>
                                  <a:latin typeface="Cambria Math"/>
                                  <a:ea typeface="Calibri"/>
                                  <a:cs typeface="Arial"/>
                                </a:rPr>
                                <m:t>(</m:t>
                              </m:r>
                              <m:r>
                                <a:rPr lang="es-ES" sz="1600" i="1">
                                  <a:effectLst/>
                                  <a:latin typeface="Cambria Math"/>
                                  <a:ea typeface="Calibri"/>
                                  <a:cs typeface="Arial"/>
                                </a:rPr>
                                <m:t>𝐼</m:t>
                              </m:r>
                              <m:r>
                                <a:rPr lang="es-ES" sz="1600" i="1">
                                  <a:effectLst/>
                                  <a:latin typeface="Cambria Math"/>
                                  <a:ea typeface="Calibri"/>
                                  <a:cs typeface="Arial"/>
                                </a:rPr>
                                <m:t>,</m:t>
                              </m:r>
                              <m:r>
                                <a:rPr lang="es-ES" sz="1600" i="1">
                                  <a:effectLst/>
                                  <a:latin typeface="Cambria Math"/>
                                  <a:ea typeface="Calibri"/>
                                  <a:cs typeface="Arial"/>
                                </a:rPr>
                                <m:t>𝐼𝐼</m:t>
                              </m:r>
                              <m:r>
                                <a:rPr lang="es-ES" sz="1600" i="1">
                                  <a:effectLst/>
                                  <a:latin typeface="Cambria Math"/>
                                  <a:ea typeface="Calibri"/>
                                  <a:cs typeface="Arial"/>
                                </a:rPr>
                                <m:t>,</m:t>
                              </m:r>
                              <m:r>
                                <a:rPr lang="es-ES" sz="1600" i="1">
                                  <a:effectLst/>
                                  <a:latin typeface="Cambria Math"/>
                                  <a:ea typeface="Calibri"/>
                                  <a:cs typeface="Arial"/>
                                </a:rPr>
                                <m:t>𝐼𝐼𝐼</m:t>
                              </m:r>
                              <m:r>
                                <a:rPr lang="es-ES" sz="1600" i="1">
                                  <a:effectLst/>
                                  <a:latin typeface="Cambria Math"/>
                                  <a:ea typeface="Calibri"/>
                                  <a:cs typeface="Arial"/>
                                </a:rPr>
                                <m:t>,</m:t>
                              </m:r>
                              <m:r>
                                <a:rPr lang="es-ES" sz="1600" i="1">
                                  <a:effectLst/>
                                  <a:latin typeface="Cambria Math"/>
                                  <a:ea typeface="Calibri"/>
                                  <a:cs typeface="Arial"/>
                                </a:rPr>
                                <m:t>𝐼𝑉</m:t>
                              </m:r>
                              <m:r>
                                <a:rPr lang="es-ES" sz="1600" i="1">
                                  <a:effectLst/>
                                  <a:latin typeface="Cambria Math"/>
                                  <a:ea typeface="Calibri"/>
                                  <a:cs typeface="Arial"/>
                                </a:rPr>
                                <m:t>,</m:t>
                              </m:r>
                              <m:r>
                                <a:rPr lang="es-ES" sz="1600" i="1">
                                  <a:effectLst/>
                                  <a:latin typeface="Cambria Math"/>
                                  <a:ea typeface="Calibri"/>
                                  <a:cs typeface="Arial"/>
                                </a:rPr>
                                <m:t>𝑅</m:t>
                              </m:r>
                              <m:r>
                                <a:rPr lang="es-ES" sz="1600" i="1">
                                  <a:effectLst/>
                                  <a:latin typeface="Cambria Math"/>
                                  <a:ea typeface="Calibri"/>
                                  <a:cs typeface="Arial"/>
                                </a:rPr>
                                <m:t>)</m:t>
                              </m:r>
                            </m:sub>
                          </m:sSub>
                          <m:r>
                            <a:rPr lang="es-ES" sz="1600" i="1">
                              <a:effectLst/>
                              <a:latin typeface="Cambria Math"/>
                              <a:ea typeface="Calibri"/>
                              <a:cs typeface="Arial"/>
                            </a:rPr>
                            <m:t>∗1000∗60</m:t>
                          </m:r>
                        </m:den>
                      </m:f>
                      <m:r>
                        <a:rPr lang="es-ES" sz="1600" b="1" i="1">
                          <a:effectLst/>
                          <a:latin typeface="Cambria Math"/>
                          <a:ea typeface="Calibri"/>
                          <a:cs typeface="Arial"/>
                        </a:rPr>
                        <m:t>   [</m:t>
                      </m:r>
                      <m:f>
                        <m:fPr>
                          <m:ctrlPr>
                            <a:rPr lang="es-ES" sz="1600" i="1">
                              <a:effectLst/>
                              <a:latin typeface="Cambria Math"/>
                              <a:cs typeface="Arial"/>
                            </a:rPr>
                          </m:ctrlPr>
                        </m:fPr>
                        <m:num>
                          <m:r>
                            <a:rPr lang="es-ES" sz="1600" i="1">
                              <a:effectLst/>
                              <a:latin typeface="Cambria Math"/>
                              <a:ea typeface="Calibri"/>
                              <a:cs typeface="Arial"/>
                            </a:rPr>
                            <m:t>𝐾𝑚</m:t>
                          </m:r>
                        </m:num>
                        <m:den>
                          <m:r>
                            <a:rPr lang="es-ES" sz="1600" i="1">
                              <a:effectLst/>
                              <a:latin typeface="Cambria Math"/>
                              <a:ea typeface="Calibri"/>
                              <a:cs typeface="Arial"/>
                            </a:rPr>
                            <m:t>h𝑟</m:t>
                          </m:r>
                        </m:den>
                      </m:f>
                      <m:r>
                        <a:rPr lang="es-ES" sz="1600" b="1" i="1">
                          <a:effectLst/>
                          <a:latin typeface="Cambria Math"/>
                          <a:ea typeface="Calibri"/>
                          <a:cs typeface="Arial"/>
                        </a:rPr>
                        <m:t>]</m:t>
                      </m:r>
                    </m:oMath>
                  </m:oMathPara>
                </a14:m>
                <a:endParaRPr lang="es-ES" sz="1600" dirty="0"/>
              </a:p>
            </p:txBody>
          </p:sp>
        </mc:Choice>
        <mc:Fallback>
          <p:sp>
            <p:nvSpPr>
              <p:cNvPr id="16" name="15 Rectángulo"/>
              <p:cNvSpPr>
                <a:spLocks noRot="1" noChangeAspect="1" noMove="1" noResize="1" noEditPoints="1" noAdjustHandles="1" noChangeArrowheads="1" noChangeShapeType="1" noTextEdit="1"/>
              </p:cNvSpPr>
              <p:nvPr/>
            </p:nvSpPr>
            <p:spPr>
              <a:xfrm>
                <a:off x="1835696" y="5969038"/>
                <a:ext cx="3461397" cy="628314"/>
              </a:xfrm>
              <a:prstGeom prst="rect">
                <a:avLst/>
              </a:prstGeom>
              <a:blipFill rotWithShape="1">
                <a:blip r:embed="rId9"/>
                <a:stretch>
                  <a:fillRect/>
                </a:stretch>
              </a:blipFill>
            </p:spPr>
            <p:txBody>
              <a:bodyPr/>
              <a:lstStyle/>
              <a:p>
                <a:r>
                  <a:rPr lang="es-ES">
                    <a:noFill/>
                  </a:rPr>
                  <a:t> </a:t>
                </a:r>
              </a:p>
            </p:txBody>
          </p:sp>
        </mc:Fallback>
      </mc:AlternateContent>
      <mc:AlternateContent xmlns:mc="http://schemas.openxmlformats.org/markup-compatibility/2006">
        <mc:Choice xmlns:a14="http://schemas.microsoft.com/office/drawing/2010/main" xmlns="" Requires="a14">
          <p:sp>
            <p:nvSpPr>
              <p:cNvPr id="17" name="16 Rectángulo"/>
              <p:cNvSpPr/>
              <p:nvPr/>
            </p:nvSpPr>
            <p:spPr>
              <a:xfrm>
                <a:off x="1925088" y="4938480"/>
                <a:ext cx="3275734" cy="362728"/>
              </a:xfrm>
              <a:prstGeom prst="rect">
                <a:avLst/>
              </a:prstGeom>
              <a:solidFill>
                <a:schemeClr val="bg1"/>
              </a:solidFill>
            </p:spPr>
            <p:txBody>
              <a:bodyPr wrap="square">
                <a:spAutoFit/>
              </a:bodyPr>
              <a:lstStyle/>
              <a:p>
                <a:pPr algn="ctr"/>
                <a14:m>
                  <m:oMath xmlns:m="http://schemas.openxmlformats.org/officeDocument/2006/math">
                    <m:sSub>
                      <m:sSubPr>
                        <m:ctrlPr>
                          <a:rPr lang="es-ES" sz="1200" b="1" i="1">
                            <a:latin typeface="Cambria Math"/>
                            <a:cs typeface="Arial"/>
                          </a:rPr>
                        </m:ctrlPr>
                      </m:sSubPr>
                      <m:e>
                        <m:r>
                          <a:rPr lang="es-ES" sz="1200" b="1" i="1">
                            <a:effectLst/>
                            <a:latin typeface="Cambria Math"/>
                            <a:ea typeface="Calibri"/>
                            <a:cs typeface="Arial"/>
                          </a:rPr>
                          <m:t>𝑽</m:t>
                        </m:r>
                      </m:e>
                      <m:sub>
                        <m:r>
                          <a:rPr lang="es-ES" sz="1200" b="1" i="1">
                            <a:effectLst/>
                            <a:latin typeface="Cambria Math"/>
                            <a:ea typeface="Calibri"/>
                            <a:cs typeface="Arial"/>
                          </a:rPr>
                          <m:t>𝒗</m:t>
                        </m:r>
                      </m:sub>
                    </m:sSub>
                    <m:r>
                      <a:rPr lang="es-ES" sz="1200" b="1" i="1">
                        <a:effectLst/>
                        <a:latin typeface="Cambria Math"/>
                        <a:ea typeface="Calibri"/>
                        <a:cs typeface="Arial"/>
                      </a:rPr>
                      <m:t>=</m:t>
                    </m:r>
                    <m:f>
                      <m:fPr>
                        <m:ctrlPr>
                          <a:rPr lang="es-ES" sz="1200" b="1" i="1">
                            <a:effectLst/>
                            <a:latin typeface="Cambria Math"/>
                            <a:cs typeface="Arial"/>
                          </a:rPr>
                        </m:ctrlPr>
                      </m:fPr>
                      <m:num>
                        <m:r>
                          <a:rPr lang="es-ES" sz="1200" i="1">
                            <a:effectLst/>
                            <a:latin typeface="Cambria Math"/>
                            <a:ea typeface="Calibri"/>
                            <a:cs typeface="Arial"/>
                          </a:rPr>
                          <m:t>𝑃𝑒𝑟</m:t>
                        </m:r>
                        <m:r>
                          <a:rPr lang="es-ES" sz="1200" i="1">
                            <a:effectLst/>
                            <a:latin typeface="Cambria Math"/>
                            <a:ea typeface="Calibri"/>
                            <a:cs typeface="Arial"/>
                          </a:rPr>
                          <m:t>í</m:t>
                        </m:r>
                        <m:r>
                          <a:rPr lang="es-ES" sz="1200" i="1">
                            <a:effectLst/>
                            <a:latin typeface="Cambria Math"/>
                            <a:ea typeface="Calibri"/>
                            <a:cs typeface="Arial"/>
                          </a:rPr>
                          <m:t>𝑚𝑒𝑡𝑟𝑜</m:t>
                        </m:r>
                        <m:r>
                          <a:rPr lang="es-ES" sz="1200" i="1">
                            <a:effectLst/>
                            <a:latin typeface="Cambria Math"/>
                            <a:ea typeface="Calibri"/>
                            <a:cs typeface="Arial"/>
                          </a:rPr>
                          <m:t> </m:t>
                        </m:r>
                        <m:r>
                          <a:rPr lang="es-ES" sz="1200" i="1">
                            <a:effectLst/>
                            <a:latin typeface="Cambria Math"/>
                            <a:ea typeface="Calibri"/>
                            <a:cs typeface="Arial"/>
                          </a:rPr>
                          <m:t>𝑛𝑒𝑢𝑚</m:t>
                        </m:r>
                        <m:r>
                          <a:rPr lang="es-ES" sz="1200" i="1">
                            <a:effectLst/>
                            <a:latin typeface="Cambria Math"/>
                            <a:ea typeface="Calibri"/>
                            <a:cs typeface="Arial"/>
                          </a:rPr>
                          <m:t>á</m:t>
                        </m:r>
                        <m:r>
                          <a:rPr lang="es-ES" sz="1200" i="1">
                            <a:effectLst/>
                            <a:latin typeface="Cambria Math"/>
                            <a:ea typeface="Calibri"/>
                            <a:cs typeface="Arial"/>
                          </a:rPr>
                          <m:t>𝑡𝑖𝑐𝑜</m:t>
                        </m:r>
                        <m:r>
                          <a:rPr lang="es-ES" sz="1200" i="1">
                            <a:effectLst/>
                            <a:latin typeface="Cambria Math"/>
                            <a:ea typeface="Calibri"/>
                            <a:cs typeface="Arial"/>
                          </a:rPr>
                          <m:t>∗</m:t>
                        </m:r>
                        <m:r>
                          <a:rPr lang="es-ES" sz="1200" i="1">
                            <a:effectLst/>
                            <a:latin typeface="Cambria Math"/>
                            <a:ea typeface="Calibri"/>
                            <a:cs typeface="Arial"/>
                          </a:rPr>
                          <m:t>𝑁</m:t>
                        </m:r>
                        <m:r>
                          <a:rPr lang="es-ES" sz="1200" i="1">
                            <a:effectLst/>
                            <a:latin typeface="Cambria Math"/>
                            <a:ea typeface="Calibri"/>
                            <a:cs typeface="Arial"/>
                          </a:rPr>
                          <m:t>º</m:t>
                        </m:r>
                        <m:r>
                          <a:rPr lang="es-ES" sz="1200" i="1">
                            <a:effectLst/>
                            <a:latin typeface="Cambria Math"/>
                            <a:ea typeface="Calibri"/>
                            <a:cs typeface="Arial"/>
                          </a:rPr>
                          <m:t>𝑟𝑒𝑣</m:t>
                        </m:r>
                        <m:r>
                          <a:rPr lang="es-ES" sz="1200" i="1">
                            <a:effectLst/>
                            <a:latin typeface="Cambria Math"/>
                            <a:ea typeface="Calibri"/>
                            <a:cs typeface="Arial"/>
                          </a:rPr>
                          <m:t> </m:t>
                        </m:r>
                        <m:r>
                          <a:rPr lang="es-ES" sz="1200" i="1">
                            <a:effectLst/>
                            <a:latin typeface="Cambria Math"/>
                            <a:ea typeface="Calibri"/>
                            <a:cs typeface="Arial"/>
                          </a:rPr>
                          <m:t>𝑚𝑜𝑡𝑜𝑟</m:t>
                        </m:r>
                        <m:r>
                          <a:rPr lang="es-ES" sz="1200" i="1">
                            <a:effectLst/>
                            <a:latin typeface="Cambria Math"/>
                            <a:ea typeface="Calibri"/>
                            <a:cs typeface="Arial"/>
                          </a:rPr>
                          <m:t>∗3,6</m:t>
                        </m:r>
                      </m:num>
                      <m:den>
                        <m:r>
                          <a:rPr lang="es-ES" sz="1200" i="1">
                            <a:effectLst/>
                            <a:latin typeface="Cambria Math"/>
                            <a:ea typeface="Calibri"/>
                            <a:cs typeface="Arial"/>
                          </a:rPr>
                          <m:t>𝑅𝑒𝑙𝑎𝑐𝑖</m:t>
                        </m:r>
                        <m:r>
                          <a:rPr lang="es-ES" sz="1200" i="1">
                            <a:effectLst/>
                            <a:latin typeface="Cambria Math"/>
                            <a:ea typeface="Calibri"/>
                            <a:cs typeface="Arial"/>
                          </a:rPr>
                          <m:t>ó</m:t>
                        </m:r>
                        <m:r>
                          <a:rPr lang="es-ES" sz="1200" i="1">
                            <a:effectLst/>
                            <a:latin typeface="Cambria Math"/>
                            <a:ea typeface="Calibri"/>
                            <a:cs typeface="Arial"/>
                          </a:rPr>
                          <m:t>𝑛</m:t>
                        </m:r>
                        <m:r>
                          <a:rPr lang="es-ES" sz="1200" i="1">
                            <a:effectLst/>
                            <a:latin typeface="Cambria Math"/>
                            <a:ea typeface="Calibri"/>
                            <a:cs typeface="Arial"/>
                          </a:rPr>
                          <m:t> </m:t>
                        </m:r>
                        <m:r>
                          <a:rPr lang="es-ES" sz="1200" i="1">
                            <a:effectLst/>
                            <a:latin typeface="Cambria Math"/>
                            <a:ea typeface="Calibri"/>
                            <a:cs typeface="Arial"/>
                          </a:rPr>
                          <m:t>𝑑𝑒</m:t>
                        </m:r>
                        <m:r>
                          <a:rPr lang="es-ES" sz="1200" i="1">
                            <a:effectLst/>
                            <a:latin typeface="Cambria Math"/>
                            <a:ea typeface="Calibri"/>
                            <a:cs typeface="Arial"/>
                          </a:rPr>
                          <m:t> </m:t>
                        </m:r>
                        <m:r>
                          <a:rPr lang="es-ES" sz="1200" i="1">
                            <a:effectLst/>
                            <a:latin typeface="Cambria Math"/>
                            <a:ea typeface="Calibri"/>
                            <a:cs typeface="Arial"/>
                          </a:rPr>
                          <m:t>𝑡𝑟𝑎𝑛𝑠𝑚𝑖𝑠𝑖</m:t>
                        </m:r>
                        <m:r>
                          <a:rPr lang="es-ES" sz="1200" i="1">
                            <a:effectLst/>
                            <a:latin typeface="Cambria Math"/>
                            <a:ea typeface="Calibri"/>
                            <a:cs typeface="Arial"/>
                          </a:rPr>
                          <m:t>ó</m:t>
                        </m:r>
                        <m:r>
                          <a:rPr lang="es-ES" sz="1200" i="1">
                            <a:effectLst/>
                            <a:latin typeface="Cambria Math"/>
                            <a:ea typeface="Calibri"/>
                            <a:cs typeface="Arial"/>
                          </a:rPr>
                          <m:t>𝑛</m:t>
                        </m:r>
                        <m:r>
                          <a:rPr lang="es-ES" sz="1200" i="1">
                            <a:effectLst/>
                            <a:latin typeface="Cambria Math"/>
                            <a:ea typeface="Calibri"/>
                            <a:cs typeface="Arial"/>
                          </a:rPr>
                          <m:t> </m:t>
                        </m:r>
                        <m:r>
                          <a:rPr lang="es-ES" sz="1200" i="1">
                            <a:effectLst/>
                            <a:latin typeface="Cambria Math"/>
                            <a:ea typeface="Calibri"/>
                            <a:cs typeface="Arial"/>
                          </a:rPr>
                          <m:t>𝑡𝑜𝑡𝑎𝑙</m:t>
                        </m:r>
                        <m:r>
                          <a:rPr lang="es-ES" sz="1200" i="1">
                            <a:effectLst/>
                            <a:latin typeface="Cambria Math"/>
                            <a:ea typeface="Calibri"/>
                            <a:cs typeface="Arial"/>
                          </a:rPr>
                          <m:t>∗1000∗60</m:t>
                        </m:r>
                      </m:den>
                    </m:f>
                    <m:r>
                      <a:rPr lang="es-ES" sz="1200" b="1" i="1">
                        <a:effectLst/>
                        <a:latin typeface="Cambria Math"/>
                        <a:ea typeface="Calibri"/>
                        <a:cs typeface="Arial"/>
                      </a:rPr>
                      <m:t>   [</m:t>
                    </m:r>
                    <m:f>
                      <m:fPr>
                        <m:ctrlPr>
                          <a:rPr lang="es-ES" sz="1200" i="1">
                            <a:effectLst/>
                            <a:latin typeface="Cambria Math"/>
                            <a:cs typeface="Arial"/>
                          </a:rPr>
                        </m:ctrlPr>
                      </m:fPr>
                      <m:num>
                        <m:r>
                          <a:rPr lang="es-ES" sz="1200" i="1">
                            <a:effectLst/>
                            <a:latin typeface="Cambria Math"/>
                            <a:ea typeface="Calibri"/>
                            <a:cs typeface="Arial"/>
                          </a:rPr>
                          <m:t>𝐾𝑚</m:t>
                        </m:r>
                      </m:num>
                      <m:den>
                        <m:r>
                          <a:rPr lang="es-ES" sz="1200" i="1">
                            <a:effectLst/>
                            <a:latin typeface="Cambria Math"/>
                            <a:ea typeface="Calibri"/>
                            <a:cs typeface="Arial"/>
                          </a:rPr>
                          <m:t>h𝑟</m:t>
                        </m:r>
                      </m:den>
                    </m:f>
                  </m:oMath>
                </a14:m>
                <a:r>
                  <a:rPr lang="es-ES" sz="1200" dirty="0" smtClean="0"/>
                  <a:t>]</a:t>
                </a:r>
                <a:endParaRPr lang="es-ES" sz="1200" dirty="0"/>
              </a:p>
            </p:txBody>
          </p:sp>
        </mc:Choice>
        <mc:Fallback>
          <p:sp>
            <p:nvSpPr>
              <p:cNvPr id="17" name="16 Rectángulo"/>
              <p:cNvSpPr>
                <a:spLocks noRot="1" noChangeAspect="1" noMove="1" noResize="1" noEditPoints="1" noAdjustHandles="1" noChangeArrowheads="1" noChangeShapeType="1" noTextEdit="1"/>
              </p:cNvSpPr>
              <p:nvPr/>
            </p:nvSpPr>
            <p:spPr>
              <a:xfrm>
                <a:off x="1925088" y="4938480"/>
                <a:ext cx="3275734" cy="362728"/>
              </a:xfrm>
              <a:prstGeom prst="rect">
                <a:avLst/>
              </a:prstGeom>
              <a:blipFill rotWithShape="1">
                <a:blip r:embed="rId10"/>
                <a:stretch>
                  <a:fillRect b="-5000"/>
                </a:stretch>
              </a:blipFill>
            </p:spPr>
            <p:txBody>
              <a:bodyPr/>
              <a:lstStyle/>
              <a:p>
                <a:r>
                  <a:rPr lang="es-ES">
                    <a:noFill/>
                  </a:rPr>
                  <a:t> </a:t>
                </a:r>
              </a:p>
            </p:txBody>
          </p:sp>
        </mc:Fallback>
      </mc:AlternateContent>
      <mc:AlternateContent xmlns:mc="http://schemas.openxmlformats.org/markup-compatibility/2006">
        <mc:Choice xmlns:a14="http://schemas.microsoft.com/office/drawing/2010/main" xmlns="" Requires="a14">
          <p:sp>
            <p:nvSpPr>
              <p:cNvPr id="19" name="18 Rectángulo"/>
              <p:cNvSpPr/>
              <p:nvPr/>
            </p:nvSpPr>
            <p:spPr>
              <a:xfrm>
                <a:off x="1996552" y="1916832"/>
                <a:ext cx="373820" cy="369332"/>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r>
                        <a:rPr lang="es-PE" b="1" i="1" smtClean="0">
                          <a:latin typeface="Cambria Math"/>
                          <a:cs typeface="Arial"/>
                        </a:rPr>
                        <m:t>𝒚</m:t>
                      </m:r>
                    </m:oMath>
                  </m:oMathPara>
                </a14:m>
                <a:endParaRPr lang="es-ES" dirty="0"/>
              </a:p>
            </p:txBody>
          </p:sp>
        </mc:Choice>
        <mc:Fallback>
          <p:sp>
            <p:nvSpPr>
              <p:cNvPr id="19" name="18 Rectángulo"/>
              <p:cNvSpPr>
                <a:spLocks noRot="1" noChangeAspect="1" noMove="1" noResize="1" noEditPoints="1" noAdjustHandles="1" noChangeArrowheads="1" noChangeShapeType="1" noTextEdit="1"/>
              </p:cNvSpPr>
              <p:nvPr/>
            </p:nvSpPr>
            <p:spPr>
              <a:xfrm>
                <a:off x="1996552" y="1916832"/>
                <a:ext cx="373820" cy="369332"/>
              </a:xfrm>
              <a:prstGeom prst="rect">
                <a:avLst/>
              </a:prstGeom>
              <a:blipFill rotWithShape="1">
                <a:blip r:embed="rId11"/>
                <a:stretch>
                  <a:fillRect b="-1639"/>
                </a:stretch>
              </a:blipFill>
            </p:spPr>
            <p:txBody>
              <a:bodyPr/>
              <a:lstStyle/>
              <a:p>
                <a:r>
                  <a:rPr lang="es-ES">
                    <a:noFill/>
                  </a:rPr>
                  <a:t> </a:t>
                </a:r>
              </a:p>
            </p:txBody>
          </p:sp>
        </mc:Fallback>
      </mc:AlternateContent>
      <mc:AlternateContent xmlns:mc="http://schemas.openxmlformats.org/markup-compatibility/2006">
        <mc:Choice xmlns:a14="http://schemas.microsoft.com/office/drawing/2010/main" xmlns="" Requires="a14">
          <p:sp>
            <p:nvSpPr>
              <p:cNvPr id="20" name="19 Rectángulo"/>
              <p:cNvSpPr/>
              <p:nvPr/>
            </p:nvSpPr>
            <p:spPr>
              <a:xfrm>
                <a:off x="4468056" y="1072251"/>
                <a:ext cx="4572000" cy="1420645"/>
              </a:xfrm>
              <a:prstGeom prst="rect">
                <a:avLst/>
              </a:prstGeom>
              <a:solidFill>
                <a:schemeClr val="bg1"/>
              </a:solidFill>
            </p:spPr>
            <p:txBody>
              <a:bodyPr>
                <a:spAutoFit/>
              </a:bodyPr>
              <a:lstStyle/>
              <a:p>
                <a:r>
                  <a:rPr lang="es-ES" sz="1200" b="1" dirty="0"/>
                  <a:t>Notaciones</a:t>
                </a:r>
                <a:endParaRPr lang="es-ES" sz="1200" dirty="0"/>
              </a:p>
              <a:p>
                <a14:m>
                  <m:oMath xmlns:m="http://schemas.openxmlformats.org/officeDocument/2006/math">
                    <m:sSub>
                      <m:sSubPr>
                        <m:ctrlPr>
                          <a:rPr lang="es-ES" sz="1200" b="1" i="1">
                            <a:latin typeface="Cambria Math"/>
                          </a:rPr>
                        </m:ctrlPr>
                      </m:sSubPr>
                      <m:e>
                        <m:r>
                          <a:rPr lang="es-ES" sz="1200" b="1" i="1">
                            <a:latin typeface="Cambria Math"/>
                          </a:rPr>
                          <m:t>𝒊</m:t>
                        </m:r>
                      </m:e>
                      <m:sub>
                        <m:r>
                          <a:rPr lang="es-ES" sz="1200" b="1" i="1">
                            <a:latin typeface="Cambria Math"/>
                          </a:rPr>
                          <m:t>𝒕</m:t>
                        </m:r>
                        <m:r>
                          <a:rPr lang="es-ES" sz="1200" b="1" i="1">
                            <a:latin typeface="Cambria Math"/>
                          </a:rPr>
                          <m:t> </m:t>
                        </m:r>
                        <m:r>
                          <a:rPr lang="es-ES" sz="1200" i="1">
                            <a:latin typeface="Cambria Math"/>
                          </a:rPr>
                          <m:t>(</m:t>
                        </m:r>
                        <m:r>
                          <a:rPr lang="es-ES" sz="1200" i="1">
                            <a:latin typeface="Cambria Math"/>
                          </a:rPr>
                          <m:t>𝐼</m:t>
                        </m:r>
                        <m:r>
                          <a:rPr lang="es-ES" sz="1200" i="1">
                            <a:latin typeface="Cambria Math"/>
                          </a:rPr>
                          <m:t>,</m:t>
                        </m:r>
                        <m:r>
                          <a:rPr lang="es-ES" sz="1200" i="1">
                            <a:latin typeface="Cambria Math"/>
                          </a:rPr>
                          <m:t>𝐼𝐼</m:t>
                        </m:r>
                        <m:r>
                          <a:rPr lang="es-ES" sz="1200" i="1">
                            <a:latin typeface="Cambria Math"/>
                          </a:rPr>
                          <m:t>, </m:t>
                        </m:r>
                        <m:r>
                          <a:rPr lang="es-ES" sz="1200" i="1">
                            <a:latin typeface="Cambria Math"/>
                          </a:rPr>
                          <m:t>𝐼𝐼𝐼</m:t>
                        </m:r>
                        <m:r>
                          <a:rPr lang="es-ES" sz="1200" i="1">
                            <a:latin typeface="Cambria Math"/>
                          </a:rPr>
                          <m:t>, </m:t>
                        </m:r>
                        <m:r>
                          <a:rPr lang="es-ES" sz="1200" i="1">
                            <a:latin typeface="Cambria Math"/>
                          </a:rPr>
                          <m:t>𝐼𝑉</m:t>
                        </m:r>
                        <m:r>
                          <a:rPr lang="es-ES" sz="1200" i="1">
                            <a:latin typeface="Cambria Math"/>
                          </a:rPr>
                          <m:t> </m:t>
                        </m:r>
                        <m:r>
                          <a:rPr lang="es-ES" sz="1200" i="1">
                            <a:latin typeface="Cambria Math"/>
                          </a:rPr>
                          <m:t>𝑦</m:t>
                        </m:r>
                        <m:r>
                          <a:rPr lang="es-ES" sz="1200" i="1">
                            <a:latin typeface="Cambria Math"/>
                          </a:rPr>
                          <m:t> </m:t>
                        </m:r>
                        <m:r>
                          <a:rPr lang="es-ES" sz="1200" i="1">
                            <a:latin typeface="Cambria Math"/>
                          </a:rPr>
                          <m:t>𝑅</m:t>
                        </m:r>
                        <m:r>
                          <a:rPr lang="es-ES" sz="1200" i="1">
                            <a:latin typeface="Cambria Math"/>
                          </a:rPr>
                          <m:t>)</m:t>
                        </m:r>
                      </m:sub>
                    </m:sSub>
                    <m:r>
                      <a:rPr lang="es-ES" sz="1200" b="1" i="1">
                        <a:latin typeface="Cambria Math"/>
                      </a:rPr>
                      <m:t>=</m:t>
                    </m:r>
                  </m:oMath>
                </a14:m>
                <a:r>
                  <a:rPr lang="es-ES" sz="1200" b="1" dirty="0"/>
                  <a:t/>
                </a:r>
                <a:r>
                  <a:rPr lang="es-ES" sz="1200" dirty="0"/>
                  <a:t>Relación de transmisión total de las distintas marchas</a:t>
                </a:r>
              </a:p>
              <a:p>
                <a14:m>
                  <m:oMath xmlns:m="http://schemas.openxmlformats.org/officeDocument/2006/math">
                    <m:sSub>
                      <m:sSubPr>
                        <m:ctrlPr>
                          <a:rPr lang="es-ES" sz="1200" b="1" i="1">
                            <a:latin typeface="Cambria Math"/>
                          </a:rPr>
                        </m:ctrlPr>
                      </m:sSubPr>
                      <m:e>
                        <m:r>
                          <a:rPr lang="es-ES" sz="1200" b="1" i="1">
                            <a:latin typeface="Cambria Math"/>
                          </a:rPr>
                          <m:t>𝑽</m:t>
                        </m:r>
                      </m:e>
                      <m:sub>
                        <m:r>
                          <a:rPr lang="es-ES" sz="1200" b="1" i="1">
                            <a:latin typeface="Cambria Math"/>
                          </a:rPr>
                          <m:t>𝒗</m:t>
                        </m:r>
                        <m:r>
                          <a:rPr lang="es-ES" sz="1200" b="1" i="1">
                            <a:latin typeface="Cambria Math"/>
                          </a:rPr>
                          <m:t> </m:t>
                        </m:r>
                        <m:r>
                          <a:rPr lang="es-ES" sz="1200" i="1">
                            <a:latin typeface="Cambria Math"/>
                          </a:rPr>
                          <m:t>(</m:t>
                        </m:r>
                        <m:r>
                          <a:rPr lang="es-ES" sz="1200" i="1">
                            <a:latin typeface="Cambria Math"/>
                          </a:rPr>
                          <m:t>𝐼</m:t>
                        </m:r>
                        <m:r>
                          <a:rPr lang="es-ES" sz="1200" i="1">
                            <a:latin typeface="Cambria Math"/>
                          </a:rPr>
                          <m:t>,</m:t>
                        </m:r>
                        <m:r>
                          <a:rPr lang="es-ES" sz="1200" i="1">
                            <a:latin typeface="Cambria Math"/>
                          </a:rPr>
                          <m:t>𝐼𝐼</m:t>
                        </m:r>
                        <m:r>
                          <a:rPr lang="es-ES" sz="1200" i="1">
                            <a:latin typeface="Cambria Math"/>
                          </a:rPr>
                          <m:t>, </m:t>
                        </m:r>
                        <m:r>
                          <a:rPr lang="es-ES" sz="1200" i="1">
                            <a:latin typeface="Cambria Math"/>
                          </a:rPr>
                          <m:t>𝐼𝐼𝐼</m:t>
                        </m:r>
                        <m:r>
                          <a:rPr lang="es-ES" sz="1200" i="1">
                            <a:latin typeface="Cambria Math"/>
                          </a:rPr>
                          <m:t>, </m:t>
                        </m:r>
                        <m:r>
                          <a:rPr lang="es-ES" sz="1200" i="1">
                            <a:latin typeface="Cambria Math"/>
                          </a:rPr>
                          <m:t>𝐼𝑉</m:t>
                        </m:r>
                        <m:r>
                          <a:rPr lang="es-ES" sz="1200" i="1">
                            <a:latin typeface="Cambria Math"/>
                          </a:rPr>
                          <m:t> </m:t>
                        </m:r>
                        <m:r>
                          <a:rPr lang="es-ES" sz="1200" i="1">
                            <a:latin typeface="Cambria Math"/>
                          </a:rPr>
                          <m:t>𝑦</m:t>
                        </m:r>
                        <m:r>
                          <a:rPr lang="es-ES" sz="1200" i="1">
                            <a:latin typeface="Cambria Math"/>
                          </a:rPr>
                          <m:t> </m:t>
                        </m:r>
                        <m:r>
                          <a:rPr lang="es-ES" sz="1200" i="1">
                            <a:latin typeface="Cambria Math"/>
                          </a:rPr>
                          <m:t>𝑅</m:t>
                        </m:r>
                        <m:r>
                          <a:rPr lang="es-ES" sz="1200" i="1">
                            <a:latin typeface="Cambria Math"/>
                          </a:rPr>
                          <m:t>)</m:t>
                        </m:r>
                      </m:sub>
                    </m:sSub>
                    <m:r>
                      <a:rPr lang="es-ES" sz="1200" b="1" i="1">
                        <a:latin typeface="Cambria Math"/>
                      </a:rPr>
                      <m:t>=</m:t>
                    </m:r>
                  </m:oMath>
                </a14:m>
                <a:r>
                  <a:rPr lang="es-ES" sz="1200" b="1" dirty="0"/>
                  <a:t/>
                </a:r>
                <a:r>
                  <a:rPr lang="es-ES" sz="1200" dirty="0"/>
                  <a:t>Velocidad del vehículo en las distintas marchas (Km/hr)</a:t>
                </a:r>
              </a:p>
              <a:p>
                <a14:m>
                  <m:oMath xmlns:m="http://schemas.openxmlformats.org/officeDocument/2006/math">
                    <m:sSub>
                      <m:sSubPr>
                        <m:ctrlPr>
                          <a:rPr lang="es-ES" sz="1200" b="1" i="1">
                            <a:latin typeface="Cambria Math"/>
                          </a:rPr>
                        </m:ctrlPr>
                      </m:sSubPr>
                      <m:e>
                        <m:r>
                          <a:rPr lang="es-ES" sz="1200" b="1" i="1">
                            <a:latin typeface="Cambria Math"/>
                          </a:rPr>
                          <m:t>𝒏</m:t>
                        </m:r>
                      </m:e>
                      <m:sub>
                        <m:r>
                          <a:rPr lang="es-ES" sz="1200" b="1" i="1">
                            <a:latin typeface="Cambria Math"/>
                          </a:rPr>
                          <m:t>𝑴</m:t>
                        </m:r>
                      </m:sub>
                    </m:sSub>
                    <m:r>
                      <a:rPr lang="es-ES" sz="1200" b="1" i="1">
                        <a:latin typeface="Cambria Math"/>
                      </a:rPr>
                      <m:t>=</m:t>
                    </m:r>
                  </m:oMath>
                </a14:m>
                <a:r>
                  <a:rPr lang="es-ES" sz="1200" dirty="0"/>
                  <a:t>Número de revoluciones del motor [1/min]</a:t>
                </a:r>
              </a:p>
              <a:p>
                <a14:m>
                  <m:oMath xmlns:m="http://schemas.openxmlformats.org/officeDocument/2006/math">
                    <m:sSub>
                      <m:sSubPr>
                        <m:ctrlPr>
                          <a:rPr lang="es-ES" sz="1200" b="1" i="1">
                            <a:latin typeface="Cambria Math"/>
                          </a:rPr>
                        </m:ctrlPr>
                      </m:sSubPr>
                      <m:e>
                        <m:r>
                          <a:rPr lang="es-ES" sz="1200" b="1" i="1">
                            <a:latin typeface="Cambria Math"/>
                          </a:rPr>
                          <m:t>𝒏</m:t>
                        </m:r>
                      </m:e>
                      <m:sub>
                        <m:r>
                          <a:rPr lang="es-ES" sz="1200" b="1" i="1">
                            <a:latin typeface="Cambria Math"/>
                          </a:rPr>
                          <m:t>𝑨</m:t>
                        </m:r>
                      </m:sub>
                    </m:sSub>
                    <m:r>
                      <a:rPr lang="es-ES" sz="1200" b="1" i="1">
                        <a:latin typeface="Cambria Math"/>
                      </a:rPr>
                      <m:t>=</m:t>
                    </m:r>
                  </m:oMath>
                </a14:m>
                <a:r>
                  <a:rPr lang="es-ES" sz="1200" dirty="0"/>
                  <a:t>Número de revoluciones del árbol de accionamiento/semieje/ruedas </a:t>
                </a:r>
                <a:endParaRPr lang="es-ES" sz="1200" dirty="0" smtClean="0"/>
              </a:p>
              <a:p>
                <a:r>
                  <a:rPr lang="es-ES" sz="1200" dirty="0"/>
                  <a:t/>
                </a:r>
                <a:r>
                  <a:rPr lang="es-ES" sz="1200" dirty="0" smtClean="0"/>
                  <a:t>         motrices </a:t>
                </a:r>
                <a:r>
                  <a:rPr lang="es-ES" sz="1200" dirty="0"/>
                  <a:t>[1/min]</a:t>
                </a:r>
              </a:p>
              <a:p>
                <a14:m>
                  <m:oMath xmlns:m="http://schemas.openxmlformats.org/officeDocument/2006/math">
                    <m:sSub>
                      <m:sSubPr>
                        <m:ctrlPr>
                          <a:rPr lang="es-ES" sz="1200" b="1" i="1">
                            <a:latin typeface="Cambria Math"/>
                          </a:rPr>
                        </m:ctrlPr>
                      </m:sSubPr>
                      <m:e>
                        <m:r>
                          <a:rPr lang="es-ES" sz="1200" b="1" i="1">
                            <a:latin typeface="Cambria Math"/>
                          </a:rPr>
                          <m:t>𝑹</m:t>
                        </m:r>
                      </m:e>
                      <m:sub>
                        <m:r>
                          <a:rPr lang="es-ES" sz="1200" b="1" i="1">
                            <a:latin typeface="Cambria Math"/>
                          </a:rPr>
                          <m:t>𝒅𝒊𝒏</m:t>
                        </m:r>
                      </m:sub>
                    </m:sSub>
                    <m:r>
                      <a:rPr lang="es-ES" sz="1200" b="1" i="1">
                        <a:latin typeface="Cambria Math"/>
                      </a:rPr>
                      <m:t>=</m:t>
                    </m:r>
                  </m:oMath>
                </a14:m>
                <a:r>
                  <a:rPr lang="es-ES" sz="1200" dirty="0"/>
                  <a:t>Radio dinámico del neumático [mm]</a:t>
                </a:r>
              </a:p>
            </p:txBody>
          </p:sp>
        </mc:Choice>
        <mc:Fallback>
          <p:sp>
            <p:nvSpPr>
              <p:cNvPr id="20" name="19 Rectángulo"/>
              <p:cNvSpPr>
                <a:spLocks noRot="1" noChangeAspect="1" noMove="1" noResize="1" noEditPoints="1" noAdjustHandles="1" noChangeArrowheads="1" noChangeShapeType="1" noTextEdit="1"/>
              </p:cNvSpPr>
              <p:nvPr/>
            </p:nvSpPr>
            <p:spPr>
              <a:xfrm>
                <a:off x="4468056" y="1072251"/>
                <a:ext cx="4572000" cy="1420645"/>
              </a:xfrm>
              <a:prstGeom prst="rect">
                <a:avLst/>
              </a:prstGeom>
              <a:blipFill rotWithShape="1">
                <a:blip r:embed="rId12"/>
                <a:stretch>
                  <a:fillRect l="-133" b="-3004"/>
                </a:stretch>
              </a:blipFill>
            </p:spPr>
            <p:txBody>
              <a:bodyPr/>
              <a:lstStyle/>
              <a:p>
                <a:r>
                  <a:rPr lang="es-ES">
                    <a:noFill/>
                  </a:rPr>
                  <a:t> </a:t>
                </a:r>
              </a:p>
            </p:txBody>
          </p:sp>
        </mc:Fallback>
      </mc:AlternateContent>
    </p:spTree>
    <p:extLst>
      <p:ext uri="{BB962C8B-B14F-4D97-AF65-F5344CB8AC3E}">
        <p14:creationId xmlns:p14="http://schemas.microsoft.com/office/powerpoint/2010/main" xmlns="" val="1729898077"/>
      </p:ext>
    </p:extLst>
  </p:cSld>
  <p:clrMapOvr>
    <a:masterClrMapping/>
  </p:clrMapOvr>
  <p:transition>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sz="quarter" idx="1"/>
          </p:nvPr>
        </p:nvSpPr>
        <p:spPr/>
        <p:txBody>
          <a:bodyPr/>
          <a:lstStyle/>
          <a:p>
            <a:endParaRPr lang="es-E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43608" y="95548"/>
            <a:ext cx="7601013" cy="66247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48050617"/>
      </p:ext>
    </p:extLst>
  </p:cSld>
  <p:clrMapOvr>
    <a:masterClrMapping/>
  </p:clrMapOvr>
  <p:transition>
    <p:newsfla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sz="quarter" idx="1"/>
          </p:nvPr>
        </p:nvSpPr>
        <p:spPr/>
        <p:txBody>
          <a:bodyPr/>
          <a:lstStyle/>
          <a:p>
            <a:endParaRPr lang="es-E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7544" y="116632"/>
            <a:ext cx="8208912" cy="6480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48227016"/>
      </p:ext>
    </p:extLst>
  </p:cSld>
  <p:clrMapOvr>
    <a:masterClrMapping/>
  </p:clrMapOvr>
  <p:transition>
    <p:newsfla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158" y="142852"/>
            <a:ext cx="8429684" cy="703282"/>
          </a:xfrm>
        </p:spPr>
        <p:style>
          <a:lnRef idx="3">
            <a:schemeClr val="lt1"/>
          </a:lnRef>
          <a:fillRef idx="1">
            <a:schemeClr val="accent1"/>
          </a:fillRef>
          <a:effectRef idx="1">
            <a:schemeClr val="accent1"/>
          </a:effectRef>
          <a:fontRef idx="minor">
            <a:schemeClr val="lt1"/>
          </a:fontRef>
        </p:style>
        <p:txBody>
          <a:bodyPr>
            <a:normAutofit fontScale="90000"/>
          </a:bodyPr>
          <a:lstStyle/>
          <a:p>
            <a:pPr lvl="0" algn="ctr"/>
            <a:r>
              <a:rPr lang="es-ES" b="1" dirty="0" smtClean="0">
                <a:solidFill>
                  <a:srgbClr val="FFFF00"/>
                </a:solidFill>
              </a:rPr>
              <a:t>CÁCULO DE EMBRAGUES MECÁNICOS</a:t>
            </a:r>
            <a:endParaRPr lang="es-ES" b="1" dirty="0">
              <a:solidFill>
                <a:srgbClr val="FFFF00"/>
              </a:solidFill>
            </a:endParaRPr>
          </a:p>
        </p:txBody>
      </p:sp>
      <p:sp>
        <p:nvSpPr>
          <p:cNvPr id="4" name="3 Rectángulo"/>
          <p:cNvSpPr/>
          <p:nvPr/>
        </p:nvSpPr>
        <p:spPr>
          <a:xfrm>
            <a:off x="357158" y="1000108"/>
            <a:ext cx="4132863" cy="307777"/>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es-ES" sz="1400" dirty="0" smtClean="0">
                <a:latin typeface="Book Antiqua"/>
                <a:ea typeface="Calibri"/>
                <a:cs typeface="Arial"/>
              </a:rPr>
              <a:t>PAR DE TRANSMISIÓN (MOMENTO DE GIRO)</a:t>
            </a:r>
            <a:endParaRPr lang="es-ES" sz="1400" dirty="0"/>
          </a:p>
        </p:txBody>
      </p:sp>
      <p:sp>
        <p:nvSpPr>
          <p:cNvPr id="133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dirty="0"/>
          </a:p>
        </p:txBody>
      </p:sp>
      <p:pic>
        <p:nvPicPr>
          <p:cNvPr id="13313"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500034" y="1643050"/>
            <a:ext cx="1051563" cy="381001"/>
          </a:xfrm>
          <a:prstGeom prst="rect">
            <a:avLst/>
          </a:prstGeom>
        </p:spPr>
        <p:style>
          <a:lnRef idx="2">
            <a:schemeClr val="dk1"/>
          </a:lnRef>
          <a:fillRef idx="1">
            <a:schemeClr val="lt1"/>
          </a:fillRef>
          <a:effectRef idx="0">
            <a:schemeClr val="dk1"/>
          </a:effectRef>
          <a:fontRef idx="minor">
            <a:schemeClr val="dk1"/>
          </a:fontRef>
        </p:style>
      </p:pic>
      <p:sp>
        <p:nvSpPr>
          <p:cNvPr id="1331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dirty="0"/>
          </a:p>
        </p:txBody>
      </p:sp>
      <p:pic>
        <p:nvPicPr>
          <p:cNvPr id="13315"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071670" y="1643050"/>
            <a:ext cx="1661164" cy="381001"/>
          </a:xfrm>
          <a:prstGeom prst="rect">
            <a:avLst/>
          </a:prstGeom>
        </p:spPr>
        <p:style>
          <a:lnRef idx="2">
            <a:schemeClr val="dk1"/>
          </a:lnRef>
          <a:fillRef idx="1">
            <a:schemeClr val="lt1"/>
          </a:fillRef>
          <a:effectRef idx="0">
            <a:schemeClr val="dk1"/>
          </a:effectRef>
          <a:fontRef idx="minor">
            <a:schemeClr val="dk1"/>
          </a:fontRef>
        </p:style>
      </p:pic>
      <p:sp>
        <p:nvSpPr>
          <p:cNvPr id="13319" name="Rectangle 7"/>
          <p:cNvSpPr>
            <a:spLocks noChangeArrowheads="1"/>
          </p:cNvSpPr>
          <p:nvPr/>
        </p:nvSpPr>
        <p:spPr bwMode="auto">
          <a:xfrm>
            <a:off x="357158" y="2214554"/>
            <a:ext cx="2500330" cy="276999"/>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s-ES" sz="1200" b="0" i="0" u="none" strike="noStrike" cap="none" normalizeH="0" baseline="0" dirty="0" smtClean="0">
                <a:ln>
                  <a:noFill/>
                </a:ln>
                <a:solidFill>
                  <a:schemeClr val="bg1"/>
                </a:solidFill>
                <a:effectLst/>
                <a:latin typeface="Book Antiqua" pitchFamily="18" charset="0"/>
                <a:ea typeface="Calibri" pitchFamily="34" charset="0"/>
                <a:cs typeface="Arial" pitchFamily="34" charset="0"/>
              </a:rPr>
              <a:t>FUERZA DE ROTACI</a:t>
            </a:r>
            <a:r>
              <a:rPr kumimoji="0" lang="es-ES" sz="1200" b="0" i="0" u="none" strike="noStrike" cap="none" normalizeH="0" baseline="0" dirty="0" smtClean="0">
                <a:ln>
                  <a:noFill/>
                </a:ln>
                <a:solidFill>
                  <a:schemeClr val="bg1"/>
                </a:solidFill>
                <a:effectLst/>
                <a:latin typeface="Calibri"/>
                <a:ea typeface="Calibri" pitchFamily="34" charset="0"/>
                <a:cs typeface="Arial" pitchFamily="34" charset="0"/>
              </a:rPr>
              <a:t>Ó</a:t>
            </a:r>
            <a:r>
              <a:rPr kumimoji="0" lang="es-ES" sz="1200" b="0" i="0" u="none" strike="noStrike" cap="none" normalizeH="0" baseline="0" dirty="0" smtClean="0">
                <a:ln>
                  <a:noFill/>
                </a:ln>
                <a:solidFill>
                  <a:schemeClr val="bg1"/>
                </a:solidFill>
                <a:effectLst/>
                <a:latin typeface="Book Antiqua" pitchFamily="18" charset="0"/>
                <a:ea typeface="Calibri" pitchFamily="34" charset="0"/>
                <a:cs typeface="Arial" pitchFamily="34" charset="0"/>
              </a:rPr>
              <a:t>N</a:t>
            </a:r>
            <a:endParaRPr kumimoji="0" lang="es-ES" sz="2000" b="0" i="0" u="none" strike="noStrike" cap="none" normalizeH="0" baseline="0" dirty="0" smtClean="0">
              <a:ln>
                <a:noFill/>
              </a:ln>
              <a:solidFill>
                <a:schemeClr val="bg1"/>
              </a:solidFill>
              <a:effectLst/>
              <a:latin typeface="Arial" pitchFamily="34" charset="0"/>
            </a:endParaRPr>
          </a:p>
        </p:txBody>
      </p:sp>
      <p:sp>
        <p:nvSpPr>
          <p:cNvPr id="13321"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dirty="0"/>
          </a:p>
        </p:txBody>
      </p:sp>
      <p:pic>
        <p:nvPicPr>
          <p:cNvPr id="13320" name="Picture 8"/>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571472" y="2571744"/>
            <a:ext cx="2026925" cy="381001"/>
          </a:xfrm>
          <a:prstGeom prst="rect">
            <a:avLst/>
          </a:prstGeom>
        </p:spPr>
        <p:style>
          <a:lnRef idx="2">
            <a:schemeClr val="dk1"/>
          </a:lnRef>
          <a:fillRef idx="1">
            <a:schemeClr val="lt1"/>
          </a:fillRef>
          <a:effectRef idx="0">
            <a:schemeClr val="dk1"/>
          </a:effectRef>
          <a:fontRef idx="minor">
            <a:schemeClr val="dk1"/>
          </a:fontRef>
        </p:style>
      </p:pic>
      <p:sp>
        <p:nvSpPr>
          <p:cNvPr id="14" name="13 Rectángulo"/>
          <p:cNvSpPr/>
          <p:nvPr/>
        </p:nvSpPr>
        <p:spPr>
          <a:xfrm>
            <a:off x="356072" y="3071810"/>
            <a:ext cx="1715598"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es-ES" dirty="0"/>
              <a:t>RADIO EFETIVO</a:t>
            </a:r>
          </a:p>
        </p:txBody>
      </p:sp>
      <p:sp>
        <p:nvSpPr>
          <p:cNvPr id="13323"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dirty="0"/>
          </a:p>
        </p:txBody>
      </p:sp>
      <p:pic>
        <p:nvPicPr>
          <p:cNvPr id="13322" name="Picture 10"/>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500034" y="3500438"/>
            <a:ext cx="1985760" cy="652464"/>
          </a:xfrm>
          <a:prstGeom prst="rect">
            <a:avLst/>
          </a:prstGeom>
        </p:spPr>
        <p:style>
          <a:lnRef idx="2">
            <a:schemeClr val="dk1"/>
          </a:lnRef>
          <a:fillRef idx="1">
            <a:schemeClr val="lt1"/>
          </a:fillRef>
          <a:effectRef idx="0">
            <a:schemeClr val="dk1"/>
          </a:effectRef>
          <a:fontRef idx="minor">
            <a:schemeClr val="dk1"/>
          </a:fontRef>
        </p:style>
      </p:pic>
      <p:pic>
        <p:nvPicPr>
          <p:cNvPr id="13324" name="Picture 12"/>
          <p:cNvPicPr>
            <a:picLocks noChangeAspect="1" noChangeArrowheads="1"/>
          </p:cNvPicPr>
          <p:nvPr/>
        </p:nvPicPr>
        <p:blipFill>
          <a:blip r:embed="rId6"/>
          <a:srcRect/>
          <a:stretch>
            <a:fillRect/>
          </a:stretch>
        </p:blipFill>
        <p:spPr bwMode="auto">
          <a:xfrm>
            <a:off x="3143240" y="2214554"/>
            <a:ext cx="5767393" cy="2602495"/>
          </a:xfrm>
          <a:prstGeom prst="rect">
            <a:avLst/>
          </a:prstGeom>
          <a:noFill/>
          <a:ln w="9525">
            <a:noFill/>
            <a:miter lim="800000"/>
            <a:headEnd/>
            <a:tailEnd/>
          </a:ln>
          <a:effectLst/>
        </p:spPr>
      </p:pic>
      <p:sp>
        <p:nvSpPr>
          <p:cNvPr id="13326"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chemeClr val="tx1"/>
                </a:solidFill>
                <a:effectLst/>
                <a:latin typeface="Book Antiqua" pitchFamily="18" charset="0"/>
                <a:ea typeface="Times New Roman" pitchFamily="18" charset="0"/>
                <a:cs typeface="Arial" pitchFamily="34" charset="0"/>
              </a:rPr>
              <a:t>                                         </a:t>
            </a:r>
            <a:endParaRPr kumimoji="0" lang="es-ES" sz="1800" b="0" i="0" u="none" strike="noStrike" cap="none" normalizeH="0" baseline="0" dirty="0" smtClean="0">
              <a:ln>
                <a:noFill/>
              </a:ln>
              <a:solidFill>
                <a:schemeClr val="tx1"/>
              </a:solidFill>
              <a:effectLst/>
              <a:latin typeface="Arial" pitchFamily="34" charset="0"/>
            </a:endParaRPr>
          </a:p>
        </p:txBody>
      </p:sp>
      <p:pic>
        <p:nvPicPr>
          <p:cNvPr id="13325" name="Picture 13"/>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428596" y="4929198"/>
            <a:ext cx="3048012" cy="762003"/>
          </a:xfrm>
          <a:prstGeom prst="rect">
            <a:avLst/>
          </a:prstGeom>
        </p:spPr>
        <p:style>
          <a:lnRef idx="2">
            <a:schemeClr val="dk1"/>
          </a:lnRef>
          <a:fillRef idx="1">
            <a:schemeClr val="lt1"/>
          </a:fillRef>
          <a:effectRef idx="0">
            <a:schemeClr val="dk1"/>
          </a:effectRef>
          <a:fontRef idx="minor">
            <a:schemeClr val="dk1"/>
          </a:fontRef>
        </p:style>
      </p:pic>
      <p:sp>
        <p:nvSpPr>
          <p:cNvPr id="13327" name="Rectangle 15"/>
          <p:cNvSpPr>
            <a:spLocks noChangeArrowheads="1"/>
          </p:cNvSpPr>
          <p:nvPr/>
        </p:nvSpPr>
        <p:spPr bwMode="auto">
          <a:xfrm>
            <a:off x="3500430" y="5072074"/>
            <a:ext cx="785818" cy="369332"/>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b="0" i="0" u="none" strike="noStrike" cap="none" normalizeH="0" baseline="0" dirty="0" smtClean="0">
                <a:ln>
                  <a:noFill/>
                </a:ln>
                <a:solidFill>
                  <a:schemeClr val="tx1"/>
                </a:solidFill>
                <a:effectLst/>
                <a:latin typeface="Book Antiqua" pitchFamily="18" charset="0"/>
                <a:ea typeface="Times New Roman" pitchFamily="18" charset="0"/>
                <a:cs typeface="Arial" pitchFamily="34" charset="0"/>
              </a:rPr>
              <a:t>[Nm]         </a:t>
            </a:r>
            <a:endParaRPr kumimoji="0" lang="es-ES" sz="3200" b="0" i="0" u="none" strike="noStrike" cap="none" normalizeH="0" baseline="0" dirty="0" smtClean="0">
              <a:ln>
                <a:noFill/>
              </a:ln>
              <a:solidFill>
                <a:schemeClr val="tx1"/>
              </a:solidFill>
              <a:effectLst/>
              <a:latin typeface="Arial" pitchFamily="34" charset="0"/>
            </a:endParaRPr>
          </a:p>
        </p:txBody>
      </p:sp>
      <p:sp>
        <p:nvSpPr>
          <p:cNvPr id="22" name="21 Rectángulo"/>
          <p:cNvSpPr/>
          <p:nvPr/>
        </p:nvSpPr>
        <p:spPr>
          <a:xfrm>
            <a:off x="428596" y="5925941"/>
            <a:ext cx="8429684"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s-ES" b="1" dirty="0"/>
              <a:t>Observación 1</a:t>
            </a:r>
            <a:r>
              <a:rPr lang="es-ES" dirty="0"/>
              <a:t>: El embrague monodisco en seco tiene dos pares de fricción y, por tanto, 2 superficies de fricción</a:t>
            </a:r>
          </a:p>
        </p:txBody>
      </p:sp>
      <p:sp>
        <p:nvSpPr>
          <p:cNvPr id="13329"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dirty="0"/>
          </a:p>
        </p:txBody>
      </p:sp>
      <p:pic>
        <p:nvPicPr>
          <p:cNvPr id="13328" name="Picture 16"/>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5429255" y="5000636"/>
            <a:ext cx="2678913" cy="595314"/>
          </a:xfrm>
          <a:prstGeom prst="rect">
            <a:avLst/>
          </a:prstGeom>
        </p:spPr>
        <p:style>
          <a:lnRef idx="2">
            <a:schemeClr val="dk1"/>
          </a:lnRef>
          <a:fillRef idx="1">
            <a:schemeClr val="lt1"/>
          </a:fillRef>
          <a:effectRef idx="0">
            <a:schemeClr val="dk1"/>
          </a:effectRef>
          <a:fontRef idx="minor">
            <a:schemeClr val="dk1"/>
          </a:fontRef>
        </p:style>
      </p:pic>
      <p:sp>
        <p:nvSpPr>
          <p:cNvPr id="25" name="Rectangle 15"/>
          <p:cNvSpPr>
            <a:spLocks noChangeArrowheads="1"/>
          </p:cNvSpPr>
          <p:nvPr/>
        </p:nvSpPr>
        <p:spPr bwMode="auto">
          <a:xfrm>
            <a:off x="8143900" y="5143512"/>
            <a:ext cx="785818" cy="369332"/>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b="0" i="0" u="none" strike="noStrike" cap="none" normalizeH="0" baseline="0" dirty="0" smtClean="0">
                <a:ln>
                  <a:noFill/>
                </a:ln>
                <a:solidFill>
                  <a:schemeClr val="tx1"/>
                </a:solidFill>
                <a:effectLst/>
                <a:latin typeface="Book Antiqua" pitchFamily="18" charset="0"/>
                <a:ea typeface="Times New Roman" pitchFamily="18" charset="0"/>
                <a:cs typeface="Arial" pitchFamily="34" charset="0"/>
              </a:rPr>
              <a:t>[Nm]         </a:t>
            </a:r>
            <a:endParaRPr kumimoji="0" lang="es-ES" sz="32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158" y="142852"/>
            <a:ext cx="8501122" cy="928694"/>
          </a:xfrm>
        </p:spPr>
        <p:style>
          <a:lnRef idx="3">
            <a:schemeClr val="lt1"/>
          </a:lnRef>
          <a:fillRef idx="1">
            <a:schemeClr val="accent1"/>
          </a:fillRef>
          <a:effectRef idx="1">
            <a:schemeClr val="accent1"/>
          </a:effectRef>
          <a:fontRef idx="minor">
            <a:schemeClr val="lt1"/>
          </a:fontRef>
        </p:style>
        <p:txBody>
          <a:bodyPr>
            <a:noAutofit/>
          </a:bodyPr>
          <a:lstStyle/>
          <a:p>
            <a:pPr lvl="1" algn="ctr" rtl="0">
              <a:spcBef>
                <a:spcPct val="0"/>
              </a:spcBef>
            </a:pPr>
            <a:r>
              <a:rPr lang="es-ES" sz="2800" b="1" dirty="0">
                <a:solidFill>
                  <a:srgbClr val="FFFF00"/>
                </a:solidFill>
              </a:rPr>
              <a:t>PRESIÓN SUPERFICIAL DE LAS GUARNICIONES DE LOS </a:t>
            </a:r>
            <a:r>
              <a:rPr lang="es-ES" sz="2800" b="1" dirty="0" smtClean="0">
                <a:solidFill>
                  <a:srgbClr val="FFFF00"/>
                </a:solidFill>
              </a:rPr>
              <a:t>EMBRAGUES</a:t>
            </a:r>
            <a:endParaRPr lang="es-ES" sz="2800" b="1" dirty="0">
              <a:solidFill>
                <a:srgbClr val="FFFF00"/>
              </a:solidFill>
            </a:endParaRPr>
          </a:p>
        </p:txBody>
      </p:sp>
      <p:pic>
        <p:nvPicPr>
          <p:cNvPr id="17410" name="Picture 2"/>
          <p:cNvPicPr>
            <a:picLocks noGrp="1" noChangeAspect="1" noChangeArrowheads="1"/>
          </p:cNvPicPr>
          <p:nvPr>
            <p:ph sz="quarter" idx="1"/>
          </p:nvPr>
        </p:nvPicPr>
        <p:blipFill>
          <a:blip r:embed="rId2"/>
          <a:srcRect/>
          <a:stretch>
            <a:fillRect/>
          </a:stretch>
        </p:blipFill>
        <p:spPr bwMode="auto">
          <a:xfrm>
            <a:off x="4357686" y="1142984"/>
            <a:ext cx="4480010" cy="3214710"/>
          </a:xfrm>
          <a:prstGeom prst="rect">
            <a:avLst/>
          </a:prstGeom>
          <a:noFill/>
          <a:ln w="9525">
            <a:noFill/>
            <a:miter lim="800000"/>
            <a:headEnd/>
            <a:tailEnd/>
          </a:ln>
          <a:effectLst/>
        </p:spPr>
      </p:pic>
      <p:sp>
        <p:nvSpPr>
          <p:cNvPr id="17419"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dirty="0"/>
          </a:p>
        </p:txBody>
      </p:sp>
      <p:pic>
        <p:nvPicPr>
          <p:cNvPr id="17418" name="Picture 10"/>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00033" y="1928802"/>
            <a:ext cx="3555091" cy="1143008"/>
          </a:xfrm>
          <a:prstGeom prst="rect">
            <a:avLst/>
          </a:prstGeom>
        </p:spPr>
        <p:style>
          <a:lnRef idx="2">
            <a:schemeClr val="dk1"/>
          </a:lnRef>
          <a:fillRef idx="1">
            <a:schemeClr val="lt1"/>
          </a:fillRef>
          <a:effectRef idx="0">
            <a:schemeClr val="dk1"/>
          </a:effectRef>
          <a:fontRef idx="minor">
            <a:schemeClr val="dk1"/>
          </a:fontRef>
        </p:style>
      </p:pic>
      <p:sp>
        <p:nvSpPr>
          <p:cNvPr id="17420" name="Rectangle 12"/>
          <p:cNvSpPr>
            <a:spLocks noChangeArrowheads="1"/>
          </p:cNvSpPr>
          <p:nvPr/>
        </p:nvSpPr>
        <p:spPr bwMode="auto">
          <a:xfrm>
            <a:off x="214282" y="4429132"/>
            <a:ext cx="8643998" cy="1384995"/>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Book Antiqua" pitchFamily="18" charset="0"/>
                <a:ea typeface="Calibri" pitchFamily="34" charset="0"/>
                <a:cs typeface="Arial" pitchFamily="34" charset="0"/>
              </a:rPr>
              <a:t>Nomenclatura</a:t>
            </a:r>
            <a:endParaRPr kumimoji="0" lang="es-ES" sz="105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400" b="1" i="1" u="none" strike="noStrike" cap="none" normalizeH="0" baseline="0" dirty="0" smtClean="0">
                <a:ln>
                  <a:noFill/>
                </a:ln>
                <a:solidFill>
                  <a:schemeClr val="tx1"/>
                </a:solidFill>
                <a:effectLst/>
                <a:latin typeface="Book Antiqua" pitchFamily="18" charset="0"/>
                <a:ea typeface="Calibri" pitchFamily="34" charset="0"/>
                <a:cs typeface="Arial" pitchFamily="34" charset="0"/>
              </a:rPr>
              <a:t>A</a:t>
            </a:r>
            <a:r>
              <a:rPr kumimoji="0" lang="es-ES" sz="1400" b="1" i="1" u="none" strike="noStrike" cap="none" normalizeH="0" baseline="-30000" dirty="0" smtClean="0">
                <a:ln>
                  <a:noFill/>
                </a:ln>
                <a:solidFill>
                  <a:schemeClr val="tx1"/>
                </a:solidFill>
                <a:effectLst/>
                <a:latin typeface="Calibri"/>
                <a:ea typeface="Calibri" pitchFamily="34" charset="0"/>
                <a:cs typeface="Arial" pitchFamily="34" charset="0"/>
              </a:rPr>
              <a:t>€</a:t>
            </a:r>
            <a:r>
              <a:rPr kumimoji="0" lang="es-ES" sz="1400" b="1" i="0" u="none" strike="noStrike" cap="none" normalizeH="0" baseline="-30000" dirty="0" smtClean="0">
                <a:ln>
                  <a:noFill/>
                </a:ln>
                <a:solidFill>
                  <a:schemeClr val="tx1"/>
                </a:solidFill>
                <a:effectLst/>
                <a:latin typeface="Book Antiqua" pitchFamily="18" charset="0"/>
                <a:ea typeface="Calibri" pitchFamily="34" charset="0"/>
                <a:cs typeface="Arial" pitchFamily="34" charset="0"/>
              </a:rPr>
              <a:t>  </a:t>
            </a:r>
            <a:r>
              <a:rPr kumimoji="0" lang="es-ES" sz="1400" b="1" i="0" u="none" strike="noStrike" cap="none" normalizeH="0" baseline="0" dirty="0" smtClean="0">
                <a:ln>
                  <a:noFill/>
                </a:ln>
                <a:solidFill>
                  <a:schemeClr val="tx1"/>
                </a:solidFill>
                <a:effectLst/>
                <a:latin typeface="Book Antiqua" pitchFamily="18" charset="0"/>
                <a:ea typeface="Calibri" pitchFamily="34" charset="0"/>
                <a:cs typeface="Arial" pitchFamily="34" charset="0"/>
              </a:rPr>
              <a:t>=  </a:t>
            </a:r>
            <a:r>
              <a:rPr kumimoji="0" lang="es-ES" sz="1400" b="0" i="0" u="none" strike="noStrike" cap="none" normalizeH="0" baseline="0" dirty="0" smtClean="0">
                <a:ln>
                  <a:noFill/>
                </a:ln>
                <a:solidFill>
                  <a:schemeClr val="tx1"/>
                </a:solidFill>
                <a:effectLst/>
                <a:latin typeface="Book Antiqua" pitchFamily="18" charset="0"/>
                <a:ea typeface="Calibri" pitchFamily="34" charset="0"/>
                <a:cs typeface="Arial" pitchFamily="34" charset="0"/>
              </a:rPr>
              <a:t>Superficie de la guarnici</a:t>
            </a:r>
            <a:r>
              <a:rPr kumimoji="0" lang="es-ES" sz="1400" b="0" i="0" u="none" strike="noStrike" cap="none" normalizeH="0" baseline="0" dirty="0" smtClean="0">
                <a:ln>
                  <a:noFill/>
                </a:ln>
                <a:solidFill>
                  <a:schemeClr val="tx1"/>
                </a:solidFill>
                <a:effectLst/>
                <a:latin typeface="Calibri"/>
                <a:ea typeface="Calibri" pitchFamily="34" charset="0"/>
                <a:cs typeface="Arial" pitchFamily="34" charset="0"/>
              </a:rPr>
              <a:t>ó</a:t>
            </a:r>
            <a:r>
              <a:rPr kumimoji="0" lang="es-ES" sz="1400" b="0" i="0" u="none" strike="noStrike" cap="none" normalizeH="0" baseline="0" dirty="0" smtClean="0">
                <a:ln>
                  <a:noFill/>
                </a:ln>
                <a:solidFill>
                  <a:schemeClr val="tx1"/>
                </a:solidFill>
                <a:effectLst/>
                <a:latin typeface="Book Antiqua" pitchFamily="18" charset="0"/>
                <a:ea typeface="Calibri" pitchFamily="34" charset="0"/>
                <a:cs typeface="Arial" pitchFamily="34" charset="0"/>
              </a:rPr>
              <a:t>n del embrague = Superficie de fricci</a:t>
            </a:r>
            <a:r>
              <a:rPr kumimoji="0" lang="es-ES" sz="1400" b="0" i="0" u="none" strike="noStrike" cap="none" normalizeH="0" baseline="0" dirty="0" smtClean="0">
                <a:ln>
                  <a:noFill/>
                </a:ln>
                <a:solidFill>
                  <a:schemeClr val="tx1"/>
                </a:solidFill>
                <a:effectLst/>
                <a:latin typeface="Calibri"/>
                <a:ea typeface="Calibri" pitchFamily="34" charset="0"/>
                <a:cs typeface="Arial" pitchFamily="34" charset="0"/>
              </a:rPr>
              <a:t>ó</a:t>
            </a:r>
            <a:r>
              <a:rPr kumimoji="0" lang="es-ES" sz="1400" b="0" i="0" u="none" strike="noStrike" cap="none" normalizeH="0" baseline="0" dirty="0" smtClean="0">
                <a:ln>
                  <a:noFill/>
                </a:ln>
                <a:solidFill>
                  <a:schemeClr val="tx1"/>
                </a:solidFill>
                <a:effectLst/>
                <a:latin typeface="Book Antiqua" pitchFamily="18" charset="0"/>
                <a:ea typeface="Calibri" pitchFamily="34" charset="0"/>
                <a:cs typeface="Arial" pitchFamily="34" charset="0"/>
              </a:rPr>
              <a:t>n [cm</a:t>
            </a:r>
            <a:r>
              <a:rPr kumimoji="0" lang="es-ES" sz="1400" b="0" i="0" u="none" strike="noStrike" cap="none" normalizeH="0" baseline="30000" dirty="0" smtClean="0">
                <a:ln>
                  <a:noFill/>
                </a:ln>
                <a:solidFill>
                  <a:schemeClr val="tx1"/>
                </a:solidFill>
                <a:effectLst/>
                <a:latin typeface="Book Antiqua" pitchFamily="18" charset="0"/>
                <a:ea typeface="Calibri" pitchFamily="34" charset="0"/>
                <a:cs typeface="Arial" pitchFamily="34" charset="0"/>
              </a:rPr>
              <a:t>2</a:t>
            </a:r>
            <a:r>
              <a:rPr kumimoji="0" lang="es-ES" sz="1400" b="0" i="0" u="none" strike="noStrike" cap="none" normalizeH="0" baseline="0" dirty="0" smtClean="0">
                <a:ln>
                  <a:noFill/>
                </a:ln>
                <a:solidFill>
                  <a:schemeClr val="tx1"/>
                </a:solidFill>
                <a:effectLst/>
                <a:latin typeface="Book Antiqua" pitchFamily="18" charset="0"/>
                <a:ea typeface="Calibri" pitchFamily="34" charset="0"/>
                <a:cs typeface="Arial" pitchFamily="34" charset="0"/>
              </a:rPr>
              <a:t>]</a:t>
            </a:r>
            <a:endParaRPr kumimoji="0" lang="es-ES" sz="105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400" b="1" i="1" u="none" strike="noStrike" cap="none" normalizeH="0" baseline="0" dirty="0" smtClean="0">
                <a:ln>
                  <a:noFill/>
                </a:ln>
                <a:solidFill>
                  <a:schemeClr val="tx1"/>
                </a:solidFill>
                <a:effectLst/>
                <a:latin typeface="Book Antiqua" pitchFamily="18" charset="0"/>
                <a:ea typeface="Calibri" pitchFamily="34" charset="0"/>
                <a:cs typeface="Arial" pitchFamily="34" charset="0"/>
              </a:rPr>
              <a:t>P</a:t>
            </a:r>
            <a:r>
              <a:rPr kumimoji="0" lang="es-ES" sz="1400" b="1" i="1" u="none" strike="noStrike" cap="none" normalizeH="0" baseline="-30000" dirty="0" smtClean="0">
                <a:ln>
                  <a:noFill/>
                </a:ln>
                <a:solidFill>
                  <a:schemeClr val="tx1"/>
                </a:solidFill>
                <a:effectLst/>
                <a:latin typeface="Calibri"/>
                <a:ea typeface="Calibri" pitchFamily="34" charset="0"/>
                <a:cs typeface="Arial" pitchFamily="34" charset="0"/>
              </a:rPr>
              <a:t>€</a:t>
            </a:r>
            <a:r>
              <a:rPr kumimoji="0" lang="es-ES" sz="1400" b="1" i="1" u="none" strike="noStrike" cap="none" normalizeH="0" baseline="0" dirty="0" smtClean="0">
                <a:ln>
                  <a:noFill/>
                </a:ln>
                <a:solidFill>
                  <a:schemeClr val="tx1"/>
                </a:solidFill>
                <a:effectLst/>
                <a:latin typeface="Book Antiqua" pitchFamily="18" charset="0"/>
                <a:ea typeface="Calibri" pitchFamily="34" charset="0"/>
                <a:cs typeface="Arial" pitchFamily="34" charset="0"/>
              </a:rPr>
              <a:t> = </a:t>
            </a:r>
            <a:r>
              <a:rPr kumimoji="0" lang="es-ES" sz="1400" b="0" i="0" u="none" strike="noStrike" cap="none" normalizeH="0" baseline="0" dirty="0" smtClean="0">
                <a:ln>
                  <a:noFill/>
                </a:ln>
                <a:solidFill>
                  <a:schemeClr val="tx1"/>
                </a:solidFill>
                <a:effectLst/>
                <a:latin typeface="Book Antiqua" pitchFamily="18" charset="0"/>
                <a:ea typeface="Calibri" pitchFamily="34" charset="0"/>
                <a:cs typeface="Arial" pitchFamily="34" charset="0"/>
              </a:rPr>
              <a:t>Presi</a:t>
            </a:r>
            <a:r>
              <a:rPr kumimoji="0" lang="es-ES" sz="1400" b="0" i="0" u="none" strike="noStrike" cap="none" normalizeH="0" baseline="0" dirty="0" smtClean="0">
                <a:ln>
                  <a:noFill/>
                </a:ln>
                <a:solidFill>
                  <a:schemeClr val="tx1"/>
                </a:solidFill>
                <a:effectLst/>
                <a:latin typeface="Calibri"/>
                <a:ea typeface="Calibri" pitchFamily="34" charset="0"/>
                <a:cs typeface="Arial" pitchFamily="34" charset="0"/>
              </a:rPr>
              <a:t>ó</a:t>
            </a:r>
            <a:r>
              <a:rPr kumimoji="0" lang="es-ES" sz="1400" b="0" i="0" u="none" strike="noStrike" cap="none" normalizeH="0" baseline="0" dirty="0" smtClean="0">
                <a:ln>
                  <a:noFill/>
                </a:ln>
                <a:solidFill>
                  <a:schemeClr val="tx1"/>
                </a:solidFill>
                <a:effectLst/>
                <a:latin typeface="Book Antiqua" pitchFamily="18" charset="0"/>
                <a:ea typeface="Calibri" pitchFamily="34" charset="0"/>
                <a:cs typeface="Arial" pitchFamily="34" charset="0"/>
              </a:rPr>
              <a:t>n superficial de la guarnici</a:t>
            </a:r>
            <a:r>
              <a:rPr kumimoji="0" lang="es-ES" sz="1400" b="0" i="0" u="none" strike="noStrike" cap="none" normalizeH="0" baseline="0" dirty="0" smtClean="0">
                <a:ln>
                  <a:noFill/>
                </a:ln>
                <a:solidFill>
                  <a:schemeClr val="tx1"/>
                </a:solidFill>
                <a:effectLst/>
                <a:latin typeface="Calibri"/>
                <a:ea typeface="Calibri" pitchFamily="34" charset="0"/>
                <a:cs typeface="Arial" pitchFamily="34" charset="0"/>
              </a:rPr>
              <a:t>ó</a:t>
            </a:r>
            <a:r>
              <a:rPr kumimoji="0" lang="es-ES" sz="1400" b="0" i="0" u="none" strike="noStrike" cap="none" normalizeH="0" baseline="0" dirty="0" smtClean="0">
                <a:ln>
                  <a:noFill/>
                </a:ln>
                <a:solidFill>
                  <a:schemeClr val="tx1"/>
                </a:solidFill>
                <a:effectLst/>
                <a:latin typeface="Book Antiqua" pitchFamily="18" charset="0"/>
                <a:ea typeface="Calibri" pitchFamily="34" charset="0"/>
                <a:cs typeface="Arial" pitchFamily="34" charset="0"/>
              </a:rPr>
              <a:t>n [daN/cm</a:t>
            </a:r>
            <a:r>
              <a:rPr kumimoji="0" lang="es-ES" sz="1400" b="0" i="0" u="none" strike="noStrike" cap="none" normalizeH="0" baseline="30000" dirty="0" smtClean="0">
                <a:ln>
                  <a:noFill/>
                </a:ln>
                <a:solidFill>
                  <a:schemeClr val="tx1"/>
                </a:solidFill>
                <a:effectLst/>
                <a:latin typeface="Book Antiqua" pitchFamily="18" charset="0"/>
                <a:ea typeface="Calibri" pitchFamily="34" charset="0"/>
                <a:cs typeface="Arial" pitchFamily="34" charset="0"/>
              </a:rPr>
              <a:t>2</a:t>
            </a:r>
            <a:r>
              <a:rPr kumimoji="0" lang="es-ES" sz="1400" b="0" i="0" u="none" strike="noStrike" cap="none" normalizeH="0" baseline="0" dirty="0" smtClean="0">
                <a:ln>
                  <a:noFill/>
                </a:ln>
                <a:solidFill>
                  <a:schemeClr val="tx1"/>
                </a:solidFill>
                <a:effectLst/>
                <a:latin typeface="Book Antiqua" pitchFamily="18" charset="0"/>
                <a:ea typeface="Calibri" pitchFamily="34" charset="0"/>
                <a:cs typeface="Arial" pitchFamily="34" charset="0"/>
              </a:rPr>
              <a:t>]</a:t>
            </a:r>
            <a:endParaRPr kumimoji="0" lang="es-ES" sz="105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400" b="1" i="1" u="none" strike="noStrike" cap="none" normalizeH="0" baseline="0" dirty="0" smtClean="0">
                <a:ln>
                  <a:noFill/>
                </a:ln>
                <a:solidFill>
                  <a:schemeClr val="tx1"/>
                </a:solidFill>
                <a:effectLst/>
                <a:latin typeface="Book Antiqua" pitchFamily="18" charset="0"/>
                <a:ea typeface="Calibri" pitchFamily="34" charset="0"/>
                <a:cs typeface="Arial" pitchFamily="34" charset="0"/>
              </a:rPr>
              <a:t>F</a:t>
            </a:r>
            <a:r>
              <a:rPr kumimoji="0" lang="es-ES" sz="1400" b="1" i="1" u="none" strike="noStrike" cap="none" normalizeH="0" baseline="-30000" dirty="0" smtClean="0">
                <a:ln>
                  <a:noFill/>
                </a:ln>
                <a:solidFill>
                  <a:schemeClr val="tx1"/>
                </a:solidFill>
                <a:effectLst/>
                <a:latin typeface="Book Antiqua" pitchFamily="18" charset="0"/>
                <a:ea typeface="Calibri" pitchFamily="34" charset="0"/>
                <a:cs typeface="Arial" pitchFamily="34" charset="0"/>
              </a:rPr>
              <a:t>N</a:t>
            </a:r>
            <a:r>
              <a:rPr kumimoji="0" lang="es-ES" sz="1400" b="1" i="1" u="none" strike="noStrike" cap="none" normalizeH="0" baseline="0" dirty="0" smtClean="0">
                <a:ln>
                  <a:noFill/>
                </a:ln>
                <a:solidFill>
                  <a:schemeClr val="tx1"/>
                </a:solidFill>
                <a:effectLst/>
                <a:latin typeface="Book Antiqua" pitchFamily="18" charset="0"/>
                <a:ea typeface="Calibri" pitchFamily="34" charset="0"/>
                <a:cs typeface="Arial" pitchFamily="34" charset="0"/>
              </a:rPr>
              <a:t> = </a:t>
            </a:r>
            <a:r>
              <a:rPr kumimoji="0" lang="es-ES" sz="1400" b="0" i="0" u="none" strike="noStrike" cap="none" normalizeH="0" baseline="0" dirty="0" smtClean="0">
                <a:ln>
                  <a:noFill/>
                </a:ln>
                <a:solidFill>
                  <a:schemeClr val="tx1"/>
                </a:solidFill>
                <a:effectLst/>
                <a:latin typeface="Book Antiqua" pitchFamily="18" charset="0"/>
                <a:ea typeface="Calibri" pitchFamily="34" charset="0"/>
                <a:cs typeface="Arial" pitchFamily="34" charset="0"/>
              </a:rPr>
              <a:t>Fuerza de los resortes del embrague = Fuerza normal de rozamiento = Fuerza el</a:t>
            </a:r>
            <a:r>
              <a:rPr kumimoji="0" lang="es-ES" sz="1400" b="0" i="0" u="none" strike="noStrike" cap="none" normalizeH="0" baseline="0" dirty="0" smtClean="0">
                <a:ln>
                  <a:noFill/>
                </a:ln>
                <a:solidFill>
                  <a:schemeClr val="tx1"/>
                </a:solidFill>
                <a:effectLst/>
                <a:latin typeface="Calibri"/>
                <a:ea typeface="Calibri" pitchFamily="34" charset="0"/>
                <a:cs typeface="Arial" pitchFamily="34" charset="0"/>
              </a:rPr>
              <a:t>á</a:t>
            </a:r>
            <a:r>
              <a:rPr kumimoji="0" lang="es-ES" sz="1400" b="0" i="0" u="none" strike="noStrike" cap="none" normalizeH="0" baseline="0" dirty="0" smtClean="0">
                <a:ln>
                  <a:noFill/>
                </a:ln>
                <a:solidFill>
                  <a:schemeClr val="tx1"/>
                </a:solidFill>
                <a:effectLst/>
                <a:latin typeface="Book Antiqua" pitchFamily="18" charset="0"/>
                <a:ea typeface="Calibri" pitchFamily="34" charset="0"/>
                <a:cs typeface="Arial" pitchFamily="34" charset="0"/>
              </a:rPr>
              <a:t>stica [N]</a:t>
            </a:r>
            <a:endParaRPr kumimoji="0" lang="es-ES" sz="105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400" b="1" i="1" u="none" strike="noStrike" cap="none" normalizeH="0" baseline="0" dirty="0" smtClean="0">
                <a:ln>
                  <a:noFill/>
                </a:ln>
                <a:solidFill>
                  <a:schemeClr val="tx1"/>
                </a:solidFill>
                <a:effectLst/>
                <a:latin typeface="Book Antiqua" pitchFamily="18" charset="0"/>
                <a:ea typeface="Calibri" pitchFamily="34" charset="0"/>
                <a:cs typeface="Arial" pitchFamily="34" charset="0"/>
              </a:rPr>
              <a:t>d</a:t>
            </a:r>
            <a:r>
              <a:rPr kumimoji="0" lang="es-ES" sz="1400" b="1" i="1" u="none" strike="noStrike" cap="none" normalizeH="0" baseline="-30000" dirty="0" smtClean="0">
                <a:ln>
                  <a:noFill/>
                </a:ln>
                <a:solidFill>
                  <a:schemeClr val="tx1"/>
                </a:solidFill>
                <a:effectLst/>
                <a:latin typeface="Book Antiqua" pitchFamily="18" charset="0"/>
                <a:ea typeface="Calibri" pitchFamily="34" charset="0"/>
                <a:cs typeface="Arial" pitchFamily="34" charset="0"/>
              </a:rPr>
              <a:t>1</a:t>
            </a:r>
            <a:r>
              <a:rPr kumimoji="0" lang="es-ES" sz="1400" b="1" i="1" u="none" strike="noStrike" cap="none" normalizeH="0" baseline="0" dirty="0" smtClean="0">
                <a:ln>
                  <a:noFill/>
                </a:ln>
                <a:solidFill>
                  <a:schemeClr val="tx1"/>
                </a:solidFill>
                <a:effectLst/>
                <a:latin typeface="Book Antiqua" pitchFamily="18" charset="0"/>
                <a:ea typeface="Calibri" pitchFamily="34" charset="0"/>
                <a:cs typeface="Arial" pitchFamily="34" charset="0"/>
              </a:rPr>
              <a:t> = </a:t>
            </a:r>
            <a:r>
              <a:rPr kumimoji="0" lang="es-ES" sz="1400" b="0" i="0" u="none" strike="noStrike" cap="none" normalizeH="0" baseline="0" dirty="0" smtClean="0">
                <a:ln>
                  <a:noFill/>
                </a:ln>
                <a:solidFill>
                  <a:schemeClr val="tx1"/>
                </a:solidFill>
                <a:effectLst/>
                <a:latin typeface="Book Antiqua" pitchFamily="18" charset="0"/>
                <a:ea typeface="Calibri" pitchFamily="34" charset="0"/>
                <a:cs typeface="Arial" pitchFamily="34" charset="0"/>
              </a:rPr>
              <a:t>Di</a:t>
            </a:r>
            <a:r>
              <a:rPr kumimoji="0" lang="es-ES" sz="1400" b="0" i="0" u="none" strike="noStrike" cap="none" normalizeH="0" baseline="0" dirty="0" smtClean="0">
                <a:ln>
                  <a:noFill/>
                </a:ln>
                <a:solidFill>
                  <a:schemeClr val="tx1"/>
                </a:solidFill>
                <a:effectLst/>
                <a:latin typeface="Calibri"/>
                <a:ea typeface="Calibri" pitchFamily="34" charset="0"/>
                <a:cs typeface="Arial" pitchFamily="34" charset="0"/>
              </a:rPr>
              <a:t>á</a:t>
            </a:r>
            <a:r>
              <a:rPr kumimoji="0" lang="es-ES" sz="1400" b="0" i="0" u="none" strike="noStrike" cap="none" normalizeH="0" baseline="0" dirty="0" smtClean="0">
                <a:ln>
                  <a:noFill/>
                </a:ln>
                <a:solidFill>
                  <a:schemeClr val="tx1"/>
                </a:solidFill>
                <a:effectLst/>
                <a:latin typeface="Book Antiqua" pitchFamily="18" charset="0"/>
                <a:ea typeface="Calibri" pitchFamily="34" charset="0"/>
                <a:cs typeface="Arial" pitchFamily="34" charset="0"/>
              </a:rPr>
              <a:t>metro exterior de la guarnici</a:t>
            </a:r>
            <a:r>
              <a:rPr kumimoji="0" lang="es-ES" sz="1400" b="0" i="0" u="none" strike="noStrike" cap="none" normalizeH="0" baseline="0" dirty="0" smtClean="0">
                <a:ln>
                  <a:noFill/>
                </a:ln>
                <a:solidFill>
                  <a:schemeClr val="tx1"/>
                </a:solidFill>
                <a:effectLst/>
                <a:latin typeface="Calibri"/>
                <a:ea typeface="Calibri" pitchFamily="34" charset="0"/>
                <a:cs typeface="Arial" pitchFamily="34" charset="0"/>
              </a:rPr>
              <a:t>ó</a:t>
            </a:r>
            <a:r>
              <a:rPr kumimoji="0" lang="es-ES" sz="1400" b="0" i="0" u="none" strike="noStrike" cap="none" normalizeH="0" baseline="0" dirty="0" smtClean="0">
                <a:ln>
                  <a:noFill/>
                </a:ln>
                <a:solidFill>
                  <a:schemeClr val="tx1"/>
                </a:solidFill>
                <a:effectLst/>
                <a:latin typeface="Book Antiqua" pitchFamily="18" charset="0"/>
                <a:ea typeface="Calibri" pitchFamily="34" charset="0"/>
                <a:cs typeface="Arial" pitchFamily="34" charset="0"/>
              </a:rPr>
              <a:t>n [m]</a:t>
            </a:r>
            <a:endParaRPr kumimoji="0" lang="es-ES" sz="105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400" b="1" i="1" u="none" strike="noStrike" cap="none" normalizeH="0" baseline="0" dirty="0" smtClean="0">
                <a:ln>
                  <a:noFill/>
                </a:ln>
                <a:solidFill>
                  <a:schemeClr val="tx1"/>
                </a:solidFill>
                <a:effectLst/>
                <a:latin typeface="Book Antiqua" pitchFamily="18" charset="0"/>
                <a:ea typeface="Calibri" pitchFamily="34" charset="0"/>
                <a:cs typeface="Arial" pitchFamily="34" charset="0"/>
              </a:rPr>
              <a:t>d</a:t>
            </a:r>
            <a:r>
              <a:rPr kumimoji="0" lang="es-ES" sz="1400" b="1" i="1" u="none" strike="noStrike" cap="none" normalizeH="0" baseline="-30000" dirty="0" smtClean="0">
                <a:ln>
                  <a:noFill/>
                </a:ln>
                <a:solidFill>
                  <a:schemeClr val="tx1"/>
                </a:solidFill>
                <a:effectLst/>
                <a:latin typeface="Book Antiqua" pitchFamily="18" charset="0"/>
                <a:ea typeface="Calibri" pitchFamily="34" charset="0"/>
                <a:cs typeface="Arial" pitchFamily="34" charset="0"/>
              </a:rPr>
              <a:t>2</a:t>
            </a:r>
            <a:r>
              <a:rPr kumimoji="0" lang="es-ES" sz="1400" b="1" i="1" u="none" strike="noStrike" cap="none" normalizeH="0" baseline="0" dirty="0" smtClean="0">
                <a:ln>
                  <a:noFill/>
                </a:ln>
                <a:solidFill>
                  <a:schemeClr val="tx1"/>
                </a:solidFill>
                <a:effectLst/>
                <a:latin typeface="Book Antiqua" pitchFamily="18" charset="0"/>
                <a:ea typeface="Calibri" pitchFamily="34" charset="0"/>
                <a:cs typeface="Arial" pitchFamily="34" charset="0"/>
              </a:rPr>
              <a:t> = </a:t>
            </a:r>
            <a:r>
              <a:rPr kumimoji="0" lang="es-ES" sz="1400" b="0" i="0" u="none" strike="noStrike" cap="none" normalizeH="0" baseline="0" dirty="0" smtClean="0">
                <a:ln>
                  <a:noFill/>
                </a:ln>
                <a:solidFill>
                  <a:schemeClr val="tx1"/>
                </a:solidFill>
                <a:effectLst/>
                <a:latin typeface="Book Antiqua" pitchFamily="18" charset="0"/>
                <a:ea typeface="Calibri" pitchFamily="34" charset="0"/>
                <a:cs typeface="Arial" pitchFamily="34" charset="0"/>
              </a:rPr>
              <a:t>Di</a:t>
            </a:r>
            <a:r>
              <a:rPr kumimoji="0" lang="es-ES" sz="1400" b="0" i="0" u="none" strike="noStrike" cap="none" normalizeH="0" baseline="0" dirty="0" smtClean="0">
                <a:ln>
                  <a:noFill/>
                </a:ln>
                <a:solidFill>
                  <a:schemeClr val="tx1"/>
                </a:solidFill>
                <a:effectLst/>
                <a:latin typeface="Calibri"/>
                <a:ea typeface="Calibri" pitchFamily="34" charset="0"/>
                <a:cs typeface="Arial" pitchFamily="34" charset="0"/>
              </a:rPr>
              <a:t>á</a:t>
            </a:r>
            <a:r>
              <a:rPr kumimoji="0" lang="es-ES" sz="1400" b="0" i="0" u="none" strike="noStrike" cap="none" normalizeH="0" baseline="0" dirty="0" smtClean="0">
                <a:ln>
                  <a:noFill/>
                </a:ln>
                <a:solidFill>
                  <a:schemeClr val="tx1"/>
                </a:solidFill>
                <a:effectLst/>
                <a:latin typeface="Book Antiqua" pitchFamily="18" charset="0"/>
                <a:ea typeface="Calibri" pitchFamily="34" charset="0"/>
                <a:cs typeface="Arial" pitchFamily="34" charset="0"/>
              </a:rPr>
              <a:t>metro interior de la guarnici</a:t>
            </a:r>
            <a:r>
              <a:rPr kumimoji="0" lang="es-ES" sz="1400" b="0" i="0" u="none" strike="noStrike" cap="none" normalizeH="0" baseline="0" dirty="0" smtClean="0">
                <a:ln>
                  <a:noFill/>
                </a:ln>
                <a:solidFill>
                  <a:schemeClr val="tx1"/>
                </a:solidFill>
                <a:effectLst/>
                <a:latin typeface="Calibri"/>
                <a:ea typeface="Calibri" pitchFamily="34" charset="0"/>
                <a:cs typeface="Arial" pitchFamily="34" charset="0"/>
              </a:rPr>
              <a:t>ó</a:t>
            </a:r>
            <a:r>
              <a:rPr kumimoji="0" lang="es-ES" sz="1400" b="0" i="0" u="none" strike="noStrike" cap="none" normalizeH="0" baseline="0" dirty="0" smtClean="0">
                <a:ln>
                  <a:noFill/>
                </a:ln>
                <a:solidFill>
                  <a:schemeClr val="tx1"/>
                </a:solidFill>
                <a:effectLst/>
                <a:latin typeface="Book Antiqua" pitchFamily="18" charset="0"/>
                <a:ea typeface="Calibri" pitchFamily="34" charset="0"/>
                <a:cs typeface="Arial" pitchFamily="34" charset="0"/>
              </a:rPr>
              <a:t>n [m]</a:t>
            </a:r>
            <a:endParaRPr kumimoji="0" lang="es-ES" sz="24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newsfla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Grp="1" noChangeAspect="1" noChangeArrowheads="1"/>
          </p:cNvPicPr>
          <p:nvPr>
            <p:ph sz="quarter" idx="1"/>
          </p:nvPr>
        </p:nvPicPr>
        <p:blipFill>
          <a:blip r:embed="rId2"/>
          <a:srcRect/>
          <a:stretch>
            <a:fillRect/>
          </a:stretch>
        </p:blipFill>
        <p:spPr bwMode="auto">
          <a:xfrm>
            <a:off x="285720" y="214290"/>
            <a:ext cx="8572560" cy="6427884"/>
          </a:xfrm>
          <a:prstGeom prst="rect">
            <a:avLst/>
          </a:prstGeom>
          <a:noFill/>
          <a:ln w="9525">
            <a:noFill/>
            <a:miter lim="800000"/>
            <a:headEnd/>
            <a:tailEnd/>
          </a:ln>
          <a:effectLst/>
        </p:spPr>
      </p:pic>
    </p:spTree>
  </p:cSld>
  <p:clrMapOvr>
    <a:masterClrMapping/>
  </p:clrMapOvr>
  <p:transition>
    <p:newsfla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857752" y="274638"/>
            <a:ext cx="3829048" cy="1143000"/>
          </a:xfrm>
        </p:spPr>
        <p:style>
          <a:lnRef idx="1">
            <a:schemeClr val="accent1"/>
          </a:lnRef>
          <a:fillRef idx="2">
            <a:schemeClr val="accent1"/>
          </a:fillRef>
          <a:effectRef idx="1">
            <a:schemeClr val="accent1"/>
          </a:effectRef>
          <a:fontRef idx="minor">
            <a:schemeClr val="dk1"/>
          </a:fontRef>
        </p:style>
        <p:txBody>
          <a:bodyPr>
            <a:normAutofit fontScale="90000"/>
          </a:bodyPr>
          <a:lstStyle/>
          <a:p>
            <a:pPr algn="ctr"/>
            <a:r>
              <a:rPr lang="es-ES" dirty="0" smtClean="0"/>
              <a:t>SISTEMA PAWER SHIFT</a:t>
            </a:r>
            <a:endParaRPr lang="es-ES" dirty="0"/>
          </a:p>
        </p:txBody>
      </p:sp>
      <p:pic>
        <p:nvPicPr>
          <p:cNvPr id="1026" name="Picture 2"/>
          <p:cNvPicPr>
            <a:picLocks noChangeAspect="1" noChangeArrowheads="1"/>
          </p:cNvPicPr>
          <p:nvPr/>
        </p:nvPicPr>
        <p:blipFill>
          <a:blip r:embed="rId2"/>
          <a:srcRect/>
          <a:stretch>
            <a:fillRect/>
          </a:stretch>
        </p:blipFill>
        <p:spPr bwMode="auto">
          <a:xfrm>
            <a:off x="76779" y="0"/>
            <a:ext cx="4566659" cy="68580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6643702" y="3786190"/>
            <a:ext cx="2323288" cy="2812401"/>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4714876" y="1571612"/>
            <a:ext cx="2143140" cy="2770400"/>
          </a:xfrm>
          <a:prstGeom prst="rect">
            <a:avLst/>
          </a:prstGeom>
          <a:noFill/>
          <a:ln w="9525">
            <a:noFill/>
            <a:miter lim="800000"/>
            <a:headEnd/>
            <a:tailEnd/>
          </a:ln>
          <a:effectLst/>
        </p:spPr>
      </p:pic>
    </p:spTree>
  </p:cSld>
  <p:clrMapOvr>
    <a:masterClrMapping/>
  </p:clrMapOvr>
  <p:transition>
    <p:newsflash/>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dad">
  <a:themeElements>
    <a:clrScheme name="Equida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dad">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dad">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3223</TotalTime>
  <Words>1453</Words>
  <Application>Microsoft Office PowerPoint</Application>
  <PresentationFormat>Presentación en pantalla (4:3)</PresentationFormat>
  <Paragraphs>147</Paragraphs>
  <Slides>38</Slides>
  <Notes>2</Notes>
  <HiddenSlides>0</HiddenSlides>
  <MMClips>0</MMClips>
  <ScaleCrop>false</ScaleCrop>
  <HeadingPairs>
    <vt:vector size="4" baseType="variant">
      <vt:variant>
        <vt:lpstr>Tema</vt:lpstr>
      </vt:variant>
      <vt:variant>
        <vt:i4>1</vt:i4>
      </vt:variant>
      <vt:variant>
        <vt:lpstr>Títulos de diapositiva</vt:lpstr>
      </vt:variant>
      <vt:variant>
        <vt:i4>38</vt:i4>
      </vt:variant>
    </vt:vector>
  </HeadingPairs>
  <TitlesOfParts>
    <vt:vector size="39" baseType="lpstr">
      <vt:lpstr>Equidad</vt:lpstr>
      <vt:lpstr>Diapositiva 1</vt:lpstr>
      <vt:lpstr>Diapositiva 2</vt:lpstr>
      <vt:lpstr>Caja de cambios para tracción delantero</vt:lpstr>
      <vt:lpstr>Diapositiva 4</vt:lpstr>
      <vt:lpstr>Diapositiva 5</vt:lpstr>
      <vt:lpstr>CÁCULO DE EMBRAGUES MECÁNICOS</vt:lpstr>
      <vt:lpstr>PRESIÓN SUPERFICIAL DE LAS GUARNICIONES DE LOS EMBRAGUES</vt:lpstr>
      <vt:lpstr>Diapositiva 8</vt:lpstr>
      <vt:lpstr>SISTEMA PAWER SHIFT</vt:lpstr>
      <vt:lpstr>Diapositiva 10</vt:lpstr>
      <vt:lpstr>ACCIONAMIENTO POR RUEDAS DENTADAS</vt:lpstr>
      <vt:lpstr>ACCIONAMIENTO POR RUEDAS DENTADAS</vt:lpstr>
      <vt:lpstr>RELACIÓN DE TRANSMISIÓN  EN  ENGRANAJE SENCILLO</vt:lpstr>
      <vt:lpstr>ENGRANAJES DOBLES</vt:lpstr>
      <vt:lpstr>ENGRANAJES DOBLES</vt:lpstr>
      <vt:lpstr>CÁLCULO DE TRANSMISIONES EN CAJAS DE VELOCIDADES MECÁNICO</vt:lpstr>
      <vt:lpstr>Tren de engranajes de una caja manual/mecánica</vt:lpstr>
      <vt:lpstr>Tren de engranajes de una caja mecánica</vt:lpstr>
      <vt:lpstr> CÁLCULO DE LA RELACIÓN DE TRANSMISIÓN POR LAS REVOLUCIONES</vt:lpstr>
      <vt:lpstr>CONVERSIÓN DE FUERZA</vt:lpstr>
      <vt:lpstr>TRANSMISIÓN DE LAS REVOLUCIONES DEL MOTOR Y DEL PAR MOTOR</vt:lpstr>
      <vt:lpstr>Diapositiva 22</vt:lpstr>
      <vt:lpstr>CAJAS MECÁNICAS (DSG)</vt:lpstr>
      <vt:lpstr>CAJAS MECÁNICAS (DSG) DD.EE</vt:lpstr>
      <vt:lpstr>Diapositiva 25</vt:lpstr>
      <vt:lpstr>Diapositiva 26</vt:lpstr>
      <vt:lpstr>Diapositiva 27</vt:lpstr>
      <vt:lpstr>Diapositiva 28</vt:lpstr>
      <vt:lpstr>Diapositiva 29</vt:lpstr>
      <vt:lpstr>DOBLE EMBRAGUE EN CORTE</vt:lpstr>
      <vt:lpstr>EJE CARDAN</vt:lpstr>
      <vt:lpstr>Diapositiva 32</vt:lpstr>
      <vt:lpstr>Diapositiva 33</vt:lpstr>
      <vt:lpstr>Diapositiva 34</vt:lpstr>
      <vt:lpstr>TRANSMISIÓN EN EL DIFERENCIAL</vt:lpstr>
      <vt:lpstr>TRANSMISIÓN EN EL DIFERENCIAL</vt:lpstr>
      <vt:lpstr>RELACIÓN DE TRANSMISIÓN TOTAL DEL FLUJO DE FUERZA EN LA TRACCIÓN NORMAL</vt:lpstr>
      <vt:lpstr>RELACIÓN DE TRANSMISIÓN TOTAL DEL FLUJO DE FUERZA EN LA TRACCIÓN NORMAL</vt:lpstr>
    </vt:vector>
  </TitlesOfParts>
  <Company>SystemNet Computer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WinXP</dc:creator>
  <cp:lastModifiedBy>WinXP</cp:lastModifiedBy>
  <cp:revision>402</cp:revision>
  <dcterms:created xsi:type="dcterms:W3CDTF">2011-04-24T00:35:27Z</dcterms:created>
  <dcterms:modified xsi:type="dcterms:W3CDTF">2011-07-25T13:35:48Z</dcterms:modified>
</cp:coreProperties>
</file>