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08" r:id="rId4"/>
  </p:sldMasterIdLst>
  <p:notesMasterIdLst>
    <p:notesMasterId r:id="rId35"/>
  </p:notesMasterIdLst>
  <p:sldIdLst>
    <p:sldId id="257" r:id="rId5"/>
    <p:sldId id="258" r:id="rId6"/>
    <p:sldId id="307" r:id="rId7"/>
    <p:sldId id="309" r:id="rId8"/>
    <p:sldId id="316" r:id="rId9"/>
    <p:sldId id="311" r:id="rId10"/>
    <p:sldId id="315" r:id="rId11"/>
    <p:sldId id="312" r:id="rId12"/>
    <p:sldId id="313" r:id="rId13"/>
    <p:sldId id="291" r:id="rId14"/>
    <p:sldId id="292" r:id="rId15"/>
    <p:sldId id="293" r:id="rId16"/>
    <p:sldId id="294" r:id="rId17"/>
    <p:sldId id="296" r:id="rId18"/>
    <p:sldId id="298" r:id="rId19"/>
    <p:sldId id="299" r:id="rId20"/>
    <p:sldId id="264" r:id="rId21"/>
    <p:sldId id="274" r:id="rId22"/>
    <p:sldId id="275" r:id="rId23"/>
    <p:sldId id="276" r:id="rId24"/>
    <p:sldId id="278" r:id="rId25"/>
    <p:sldId id="280" r:id="rId26"/>
    <p:sldId id="317" r:id="rId27"/>
    <p:sldId id="318" r:id="rId28"/>
    <p:sldId id="283" r:id="rId29"/>
    <p:sldId id="284" r:id="rId30"/>
    <p:sldId id="290" r:id="rId31"/>
    <p:sldId id="304" r:id="rId32"/>
    <p:sldId id="305" r:id="rId33"/>
    <p:sldId id="306" r:id="rId34"/>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34" autoAdjust="0"/>
    <p:restoredTop sz="94660"/>
  </p:normalViewPr>
  <p:slideViewPr>
    <p:cSldViewPr>
      <p:cViewPr varScale="1">
        <p:scale>
          <a:sx n="73" d="100"/>
          <a:sy n="73" d="100"/>
        </p:scale>
        <p:origin x="-1344" y="-102"/>
      </p:cViewPr>
      <p:guideLst>
        <p:guide orient="horz" pos="2160"/>
        <p:guide pos="2880"/>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96599A-BF62-457D-90A1-0E980CC7616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0F51253F-48AB-4B43-B166-BD4CAE660ACF}">
      <dgm:prSet custT="1"/>
      <dgm:spPr/>
      <dgm:t>
        <a:bodyPr/>
        <a:lstStyle/>
        <a:p>
          <a:pPr algn="ctr" rtl="0"/>
          <a:r>
            <a:rPr lang="es-ES" sz="4000" b="1" dirty="0" smtClean="0">
              <a:solidFill>
                <a:srgbClr val="FFC000"/>
              </a:solidFill>
            </a:rPr>
            <a:t>COBRE</a:t>
          </a:r>
          <a:endParaRPr lang="es-ES" sz="4000" b="1" dirty="0">
            <a:solidFill>
              <a:srgbClr val="FFC000"/>
            </a:solidFill>
          </a:endParaRPr>
        </a:p>
      </dgm:t>
    </dgm:pt>
    <dgm:pt modelId="{5128A664-43D8-445C-B914-83CC122BDC3B}" type="parTrans" cxnId="{E127F38C-9B95-4166-BC74-0AE56D79A4EF}">
      <dgm:prSet/>
      <dgm:spPr/>
      <dgm:t>
        <a:bodyPr/>
        <a:lstStyle/>
        <a:p>
          <a:endParaRPr lang="es-ES" sz="2800" b="1"/>
        </a:p>
      </dgm:t>
    </dgm:pt>
    <dgm:pt modelId="{7D66553A-A253-449F-A2A5-80FC0CC7B132}" type="sibTrans" cxnId="{E127F38C-9B95-4166-BC74-0AE56D79A4EF}">
      <dgm:prSet/>
      <dgm:spPr/>
      <dgm:t>
        <a:bodyPr/>
        <a:lstStyle/>
        <a:p>
          <a:endParaRPr lang="es-ES" sz="2800" b="1"/>
        </a:p>
      </dgm:t>
    </dgm:pt>
    <dgm:pt modelId="{D35D6038-CA11-4212-A3C7-BA5EEDFC7273}" type="pres">
      <dgm:prSet presAssocID="{D096599A-BF62-457D-90A1-0E980CC7616C}" presName="linear" presStyleCnt="0">
        <dgm:presLayoutVars>
          <dgm:animLvl val="lvl"/>
          <dgm:resizeHandles val="exact"/>
        </dgm:presLayoutVars>
      </dgm:prSet>
      <dgm:spPr/>
      <dgm:t>
        <a:bodyPr/>
        <a:lstStyle/>
        <a:p>
          <a:endParaRPr lang="es-ES"/>
        </a:p>
      </dgm:t>
    </dgm:pt>
    <dgm:pt modelId="{3C659738-A6F8-47AD-A746-19ABCE217DB5}" type="pres">
      <dgm:prSet presAssocID="{0F51253F-48AB-4B43-B166-BD4CAE660ACF}" presName="parentText" presStyleLbl="node1" presStyleIdx="0" presStyleCnt="1">
        <dgm:presLayoutVars>
          <dgm:chMax val="0"/>
          <dgm:bulletEnabled val="1"/>
        </dgm:presLayoutVars>
      </dgm:prSet>
      <dgm:spPr/>
      <dgm:t>
        <a:bodyPr/>
        <a:lstStyle/>
        <a:p>
          <a:endParaRPr lang="es-ES"/>
        </a:p>
      </dgm:t>
    </dgm:pt>
  </dgm:ptLst>
  <dgm:cxnLst>
    <dgm:cxn modelId="{40EE7EB5-1A74-49FD-85EF-58C828E9EB55}" type="presOf" srcId="{D096599A-BF62-457D-90A1-0E980CC7616C}" destId="{D35D6038-CA11-4212-A3C7-BA5EEDFC7273}" srcOrd="0" destOrd="0" presId="urn:microsoft.com/office/officeart/2005/8/layout/vList2"/>
    <dgm:cxn modelId="{E127F38C-9B95-4166-BC74-0AE56D79A4EF}" srcId="{D096599A-BF62-457D-90A1-0E980CC7616C}" destId="{0F51253F-48AB-4B43-B166-BD4CAE660ACF}" srcOrd="0" destOrd="0" parTransId="{5128A664-43D8-445C-B914-83CC122BDC3B}" sibTransId="{7D66553A-A253-449F-A2A5-80FC0CC7B132}"/>
    <dgm:cxn modelId="{EBBD053A-EA57-473D-A5DF-4E4C9B52FD20}" type="presOf" srcId="{0F51253F-48AB-4B43-B166-BD4CAE660ACF}" destId="{3C659738-A6F8-47AD-A746-19ABCE217DB5}" srcOrd="0" destOrd="0" presId="urn:microsoft.com/office/officeart/2005/8/layout/vList2"/>
    <dgm:cxn modelId="{AF259CB1-77D4-4F98-BD44-C13F06D3DEF6}" type="presParOf" srcId="{D35D6038-CA11-4212-A3C7-BA5EEDFC7273}" destId="{3C659738-A6F8-47AD-A746-19ABCE217DB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32D280-EA3F-434F-8AA3-1C1CA6705D2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CB555B38-B90C-4411-A4C0-4FB8956FE6B3}">
      <dgm:prSet custT="1"/>
      <dgm:spPr/>
      <dgm:t>
        <a:bodyPr/>
        <a:lstStyle/>
        <a:p>
          <a:pPr rtl="0"/>
          <a:r>
            <a:rPr lang="es-ES" sz="2000" dirty="0" smtClean="0"/>
            <a:t>El conductor más utilizado y el que ahora analizaremos es el Cobre (</a:t>
          </a:r>
          <a:r>
            <a:rPr lang="es-ES" sz="2000" dirty="0" smtClean="0">
              <a:solidFill>
                <a:srgbClr val="FF0000"/>
              </a:solidFill>
            </a:rPr>
            <a:t>valencia 1</a:t>
          </a:r>
          <a:r>
            <a:rPr lang="es-ES" sz="2000" dirty="0" smtClean="0"/>
            <a:t>), que es un buen conductor. Su estructura atómica la vemos en la siguiente figura.</a:t>
          </a:r>
          <a:endParaRPr lang="es-ES" sz="2000" dirty="0"/>
        </a:p>
      </dgm:t>
    </dgm:pt>
    <dgm:pt modelId="{67DA6DF1-F515-4748-8BD4-51F81483CFFC}" type="parTrans" cxnId="{EB653504-CAB2-4005-8C12-23688AE3001F}">
      <dgm:prSet/>
      <dgm:spPr/>
      <dgm:t>
        <a:bodyPr/>
        <a:lstStyle/>
        <a:p>
          <a:endParaRPr lang="es-ES" sz="2000"/>
        </a:p>
      </dgm:t>
    </dgm:pt>
    <dgm:pt modelId="{5AB922BC-4004-408B-A985-1A96C0070A07}" type="sibTrans" cxnId="{EB653504-CAB2-4005-8C12-23688AE3001F}">
      <dgm:prSet/>
      <dgm:spPr/>
      <dgm:t>
        <a:bodyPr/>
        <a:lstStyle/>
        <a:p>
          <a:endParaRPr lang="es-ES" sz="2000"/>
        </a:p>
      </dgm:t>
    </dgm:pt>
    <dgm:pt modelId="{2F5DB5C2-2B10-4074-86C7-616AA586C93A}" type="pres">
      <dgm:prSet presAssocID="{1B32D280-EA3F-434F-8AA3-1C1CA6705D25}" presName="linear" presStyleCnt="0">
        <dgm:presLayoutVars>
          <dgm:animLvl val="lvl"/>
          <dgm:resizeHandles val="exact"/>
        </dgm:presLayoutVars>
      </dgm:prSet>
      <dgm:spPr/>
      <dgm:t>
        <a:bodyPr/>
        <a:lstStyle/>
        <a:p>
          <a:endParaRPr lang="es-ES"/>
        </a:p>
      </dgm:t>
    </dgm:pt>
    <dgm:pt modelId="{E87ED931-18FD-4CDD-B7BA-D131D60E5223}" type="pres">
      <dgm:prSet presAssocID="{CB555B38-B90C-4411-A4C0-4FB8956FE6B3}" presName="parentText" presStyleLbl="node1" presStyleIdx="0" presStyleCnt="1">
        <dgm:presLayoutVars>
          <dgm:chMax val="0"/>
          <dgm:bulletEnabled val="1"/>
        </dgm:presLayoutVars>
      </dgm:prSet>
      <dgm:spPr/>
      <dgm:t>
        <a:bodyPr/>
        <a:lstStyle/>
        <a:p>
          <a:endParaRPr lang="es-ES"/>
        </a:p>
      </dgm:t>
    </dgm:pt>
  </dgm:ptLst>
  <dgm:cxnLst>
    <dgm:cxn modelId="{4918652A-C4EA-436E-948D-058F0BCE3F49}" type="presOf" srcId="{CB555B38-B90C-4411-A4C0-4FB8956FE6B3}" destId="{E87ED931-18FD-4CDD-B7BA-D131D60E5223}" srcOrd="0" destOrd="0" presId="urn:microsoft.com/office/officeart/2005/8/layout/vList2"/>
    <dgm:cxn modelId="{EB653504-CAB2-4005-8C12-23688AE3001F}" srcId="{1B32D280-EA3F-434F-8AA3-1C1CA6705D25}" destId="{CB555B38-B90C-4411-A4C0-4FB8956FE6B3}" srcOrd="0" destOrd="0" parTransId="{67DA6DF1-F515-4748-8BD4-51F81483CFFC}" sibTransId="{5AB922BC-4004-408B-A985-1A96C0070A07}"/>
    <dgm:cxn modelId="{C63B13CF-5227-45E5-ADCC-00F2D2285D26}" type="presOf" srcId="{1B32D280-EA3F-434F-8AA3-1C1CA6705D25}" destId="{2F5DB5C2-2B10-4074-86C7-616AA586C93A}" srcOrd="0" destOrd="0" presId="urn:microsoft.com/office/officeart/2005/8/layout/vList2"/>
    <dgm:cxn modelId="{17859D2D-A36C-4EB8-BC73-D812EC1FF2AB}" type="presParOf" srcId="{2F5DB5C2-2B10-4074-86C7-616AA586C93A}" destId="{E87ED931-18FD-4CDD-B7BA-D131D60E5223}"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716A5C-8B44-47DD-824A-D6A29C2CBEA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D361C64B-287E-426D-933E-0B57412BF2DA}">
      <dgm:prSet/>
      <dgm:spPr/>
      <dgm:t>
        <a:bodyPr/>
        <a:lstStyle/>
        <a:p>
          <a:pPr algn="ctr" rtl="0"/>
          <a:r>
            <a:rPr lang="es-ES" b="1" dirty="0" smtClean="0">
              <a:solidFill>
                <a:srgbClr val="FFC000"/>
              </a:solidFill>
            </a:rPr>
            <a:t>GERMANIO Y SILICIO</a:t>
          </a:r>
          <a:endParaRPr lang="es-ES" b="1" dirty="0">
            <a:solidFill>
              <a:srgbClr val="FFC000"/>
            </a:solidFill>
          </a:endParaRPr>
        </a:p>
      </dgm:t>
    </dgm:pt>
    <dgm:pt modelId="{4A08CC3C-F485-4A25-A2AD-833891BC02E2}" type="parTrans" cxnId="{A920C00A-A62F-45FE-86CA-F171CD274D49}">
      <dgm:prSet/>
      <dgm:spPr/>
      <dgm:t>
        <a:bodyPr/>
        <a:lstStyle/>
        <a:p>
          <a:endParaRPr lang="es-ES">
            <a:solidFill>
              <a:srgbClr val="FFC000"/>
            </a:solidFill>
          </a:endParaRPr>
        </a:p>
      </dgm:t>
    </dgm:pt>
    <dgm:pt modelId="{F61D5FCE-ADA1-4036-AFBE-F9A3A1A52C72}" type="sibTrans" cxnId="{A920C00A-A62F-45FE-86CA-F171CD274D49}">
      <dgm:prSet/>
      <dgm:spPr/>
      <dgm:t>
        <a:bodyPr/>
        <a:lstStyle/>
        <a:p>
          <a:endParaRPr lang="es-ES">
            <a:solidFill>
              <a:srgbClr val="FFC000"/>
            </a:solidFill>
          </a:endParaRPr>
        </a:p>
      </dgm:t>
    </dgm:pt>
    <dgm:pt modelId="{E5AC918E-63AE-41C1-B7B7-9B1FBF171612}" type="pres">
      <dgm:prSet presAssocID="{02716A5C-8B44-47DD-824A-D6A29C2CBEA7}" presName="linear" presStyleCnt="0">
        <dgm:presLayoutVars>
          <dgm:animLvl val="lvl"/>
          <dgm:resizeHandles val="exact"/>
        </dgm:presLayoutVars>
      </dgm:prSet>
      <dgm:spPr/>
      <dgm:t>
        <a:bodyPr/>
        <a:lstStyle/>
        <a:p>
          <a:endParaRPr lang="es-ES"/>
        </a:p>
      </dgm:t>
    </dgm:pt>
    <dgm:pt modelId="{B023E1BA-E39A-41EC-9421-D367442B0B8B}" type="pres">
      <dgm:prSet presAssocID="{D361C64B-287E-426D-933E-0B57412BF2DA}" presName="parentText" presStyleLbl="node1" presStyleIdx="0" presStyleCnt="1" custLinFactNeighborX="7353" custLinFactNeighborY="-1546">
        <dgm:presLayoutVars>
          <dgm:chMax val="0"/>
          <dgm:bulletEnabled val="1"/>
        </dgm:presLayoutVars>
      </dgm:prSet>
      <dgm:spPr/>
      <dgm:t>
        <a:bodyPr/>
        <a:lstStyle/>
        <a:p>
          <a:endParaRPr lang="es-ES"/>
        </a:p>
      </dgm:t>
    </dgm:pt>
  </dgm:ptLst>
  <dgm:cxnLst>
    <dgm:cxn modelId="{029EE40A-070D-4D4F-A79C-31857649F45B}" type="presOf" srcId="{D361C64B-287E-426D-933E-0B57412BF2DA}" destId="{B023E1BA-E39A-41EC-9421-D367442B0B8B}" srcOrd="0" destOrd="0" presId="urn:microsoft.com/office/officeart/2005/8/layout/vList2"/>
    <dgm:cxn modelId="{2F1ED325-7B96-4BE0-9EEF-0F9998CF3A9F}" type="presOf" srcId="{02716A5C-8B44-47DD-824A-D6A29C2CBEA7}" destId="{E5AC918E-63AE-41C1-B7B7-9B1FBF171612}" srcOrd="0" destOrd="0" presId="urn:microsoft.com/office/officeart/2005/8/layout/vList2"/>
    <dgm:cxn modelId="{A920C00A-A62F-45FE-86CA-F171CD274D49}" srcId="{02716A5C-8B44-47DD-824A-D6A29C2CBEA7}" destId="{D361C64B-287E-426D-933E-0B57412BF2DA}" srcOrd="0" destOrd="0" parTransId="{4A08CC3C-F485-4A25-A2AD-833891BC02E2}" sibTransId="{F61D5FCE-ADA1-4036-AFBE-F9A3A1A52C72}"/>
    <dgm:cxn modelId="{8A22DEA4-0DC1-4F34-90D0-83C5B2DBC627}" type="presParOf" srcId="{E5AC918E-63AE-41C1-B7B7-9B1FBF171612}" destId="{B023E1BA-E39A-41EC-9421-D367442B0B8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59738-A6F8-47AD-A746-19ABCE217DB5}">
      <dsp:nvSpPr>
        <dsp:cNvPr id="0" name=""/>
        <dsp:cNvSpPr/>
      </dsp:nvSpPr>
      <dsp:spPr>
        <a:xfrm>
          <a:off x="0" y="221"/>
          <a:ext cx="2900354" cy="7139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s-ES" sz="4000" b="1" kern="1200" dirty="0" smtClean="0">
              <a:solidFill>
                <a:srgbClr val="FFC000"/>
              </a:solidFill>
            </a:rPr>
            <a:t>COBRE</a:t>
          </a:r>
          <a:endParaRPr lang="es-ES" sz="4000" b="1" kern="1200" dirty="0">
            <a:solidFill>
              <a:srgbClr val="FFC000"/>
            </a:solidFill>
          </a:endParaRPr>
        </a:p>
      </dsp:txBody>
      <dsp:txXfrm>
        <a:off x="34851" y="35072"/>
        <a:ext cx="2830652" cy="6442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ED931-18FD-4CDD-B7BA-D131D60E5223}">
      <dsp:nvSpPr>
        <dsp:cNvPr id="0" name=""/>
        <dsp:cNvSpPr/>
      </dsp:nvSpPr>
      <dsp:spPr>
        <a:xfrm>
          <a:off x="0" y="5706"/>
          <a:ext cx="9144000" cy="917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kern="1200" dirty="0" smtClean="0"/>
            <a:t>El conductor más utilizado y el que ahora analizaremos es el Cobre (</a:t>
          </a:r>
          <a:r>
            <a:rPr lang="es-ES" sz="2000" kern="1200" dirty="0" smtClean="0">
              <a:solidFill>
                <a:srgbClr val="FF0000"/>
              </a:solidFill>
            </a:rPr>
            <a:t>valencia 1</a:t>
          </a:r>
          <a:r>
            <a:rPr lang="es-ES" sz="2000" kern="1200" dirty="0" smtClean="0"/>
            <a:t>), que es un buen conductor. Su estructura atómica la vemos en la siguiente figura.</a:t>
          </a:r>
          <a:endParaRPr lang="es-ES" sz="2000" kern="1200" dirty="0"/>
        </a:p>
      </dsp:txBody>
      <dsp:txXfrm>
        <a:off x="44778" y="50484"/>
        <a:ext cx="9054444" cy="8277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3E1BA-E39A-41EC-9421-D367442B0B8B}">
      <dsp:nvSpPr>
        <dsp:cNvPr id="0" name=""/>
        <dsp:cNvSpPr/>
      </dsp:nvSpPr>
      <dsp:spPr>
        <a:xfrm>
          <a:off x="0" y="0"/>
          <a:ext cx="4857784" cy="623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s-ES" sz="2600" b="1" kern="1200" dirty="0" smtClean="0">
              <a:solidFill>
                <a:srgbClr val="FFC000"/>
              </a:solidFill>
            </a:rPr>
            <a:t>GERMANIO Y SILICIO</a:t>
          </a:r>
          <a:endParaRPr lang="es-ES" sz="2600" b="1" kern="1200" dirty="0">
            <a:solidFill>
              <a:srgbClr val="FFC000"/>
            </a:solidFill>
          </a:endParaRPr>
        </a:p>
      </dsp:txBody>
      <dsp:txXfrm>
        <a:off x="30442" y="30442"/>
        <a:ext cx="4796900" cy="5627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3307AD-2E53-4726-BABF-B065AA0AA65C}" type="datetimeFigureOut">
              <a:rPr lang="es-PE" smtClean="0"/>
              <a:t>11/11/2012</a:t>
            </a:fld>
            <a:endParaRPr lang="es-P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367329-84C3-4F17-BEA5-405E30DAB339}" type="slidenum">
              <a:rPr lang="es-PE" smtClean="0"/>
              <a:t>‹Nº›</a:t>
            </a:fld>
            <a:endParaRPr lang="es-PE"/>
          </a:p>
        </p:txBody>
      </p:sp>
    </p:spTree>
    <p:extLst>
      <p:ext uri="{BB962C8B-B14F-4D97-AF65-F5344CB8AC3E}">
        <p14:creationId xmlns:p14="http://schemas.microsoft.com/office/powerpoint/2010/main" val="3836967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8030824-85A9-40D1-BBF0-2F09053F2D9C}" type="slidenum">
              <a:rPr lang="es-ES" smtClean="0">
                <a:solidFill>
                  <a:prstClr val="black"/>
                </a:solidFill>
              </a:rPr>
              <a:pPr/>
              <a:t>1</a:t>
            </a:fld>
            <a:endParaRPr lang="es-E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046744FE-2BED-4849-B5D5-66493D0028BE}" type="slidenum">
              <a:rPr lang="es-ES" smtClean="0">
                <a:solidFill>
                  <a:prstClr val="black"/>
                </a:solidFill>
              </a:rPr>
              <a:pPr>
                <a:defRPr/>
              </a:pPr>
              <a:t>14</a:t>
            </a:fld>
            <a:endParaRPr lang="es-E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072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B3359D99-1259-4970-BB21-B743A8ACD286}" type="slidenum">
              <a:rPr lang="es-ES" smtClean="0">
                <a:solidFill>
                  <a:prstClr val="black"/>
                </a:solidFill>
              </a:rPr>
              <a:pPr>
                <a:defRPr/>
              </a:pPr>
              <a:t>25</a:t>
            </a:fld>
            <a:endParaRPr lang="es-E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pPr>
              <a:defRPr/>
            </a:pPr>
            <a:fld id="{81A20FC6-D610-471E-A475-C3F33C64CE90}" type="datetime1">
              <a:rPr lang="es-ES" smtClean="0">
                <a:solidFill>
                  <a:srgbClr val="DBF5F9">
                    <a:shade val="90000"/>
                  </a:srgbClr>
                </a:solidFill>
              </a:rPr>
              <a:pPr>
                <a:defRPr/>
              </a:pPr>
              <a:t>11/11/2012</a:t>
            </a:fld>
            <a:endParaRPr lang="es-ES">
              <a:solidFill>
                <a:srgbClr val="DBF5F9">
                  <a:shade val="90000"/>
                </a:srgbClr>
              </a:solidFill>
            </a:endParaRPr>
          </a:p>
        </p:txBody>
      </p:sp>
      <p:sp>
        <p:nvSpPr>
          <p:cNvPr id="19" name="18 Marcador de pie de página"/>
          <p:cNvSpPr>
            <a:spLocks noGrp="1"/>
          </p:cNvSpPr>
          <p:nvPr>
            <p:ph type="ftr" sz="quarter" idx="11"/>
          </p:nvPr>
        </p:nvSpPr>
        <p:spPr/>
        <p:txBody>
          <a:bodyPr/>
          <a:lstStyle/>
          <a:p>
            <a:pPr>
              <a:defRPr/>
            </a:pPr>
            <a:r>
              <a:rPr lang="fi-FI" smtClean="0">
                <a:solidFill>
                  <a:srgbClr val="DBF5F9">
                    <a:shade val="90000"/>
                  </a:srgbClr>
                </a:solidFill>
              </a:rPr>
              <a:t>Ing. Juan Jose Nina Ch.</a:t>
            </a:r>
            <a:endParaRPr lang="es-ES">
              <a:solidFill>
                <a:srgbClr val="DBF5F9">
                  <a:shade val="90000"/>
                </a:srgbClr>
              </a:solidFill>
            </a:endParaRPr>
          </a:p>
        </p:txBody>
      </p:sp>
      <p:sp>
        <p:nvSpPr>
          <p:cNvPr id="27" name="26 Marcador de número de diapositiva"/>
          <p:cNvSpPr>
            <a:spLocks noGrp="1"/>
          </p:cNvSpPr>
          <p:nvPr>
            <p:ph type="sldNum" sz="quarter" idx="12"/>
          </p:nvPr>
        </p:nvSpPr>
        <p:spPr/>
        <p:txBody>
          <a:bodyPr/>
          <a:lstStyle/>
          <a:p>
            <a:pPr>
              <a:defRPr/>
            </a:pPr>
            <a:fld id="{E98FC680-6695-4C6B-AAB7-AEF54C087AE3}" type="slidenum">
              <a:rPr lang="es-ES" smtClean="0">
                <a:solidFill>
                  <a:srgbClr val="DBF5F9">
                    <a:shade val="90000"/>
                  </a:srgbClr>
                </a:solidFill>
              </a:rPr>
              <a:pPr>
                <a:defRPr/>
              </a:pPr>
              <a:t>‹Nº›</a:t>
            </a:fld>
            <a:endParaRPr lang="es-ES">
              <a:solidFill>
                <a:srgbClr val="DBF5F9">
                  <a:shade val="90000"/>
                </a:srgbClr>
              </a:solidFill>
            </a:endParaRPr>
          </a:p>
        </p:txBody>
      </p:sp>
    </p:spTree>
    <p:extLst>
      <p:ext uri="{BB962C8B-B14F-4D97-AF65-F5344CB8AC3E}">
        <p14:creationId xmlns:p14="http://schemas.microsoft.com/office/powerpoint/2010/main" val="2388885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fld id="{A018E534-D7CB-4249-BB09-660D2DB8A534}" type="datetime1">
              <a:rPr lang="es-ES" smtClean="0">
                <a:solidFill>
                  <a:srgbClr val="DBF5F9">
                    <a:shade val="90000"/>
                  </a:srgbClr>
                </a:solidFill>
              </a:rPr>
              <a:pPr>
                <a:defRPr/>
              </a:pPr>
              <a:t>11/11/2012</a:t>
            </a:fld>
            <a:endParaRPr lang="es-ES">
              <a:solidFill>
                <a:srgbClr val="DBF5F9">
                  <a:shade val="90000"/>
                </a:srgbClr>
              </a:solidFill>
            </a:endParaRPr>
          </a:p>
        </p:txBody>
      </p:sp>
      <p:sp>
        <p:nvSpPr>
          <p:cNvPr id="5" name="4 Marcador de pie de página"/>
          <p:cNvSpPr>
            <a:spLocks noGrp="1"/>
          </p:cNvSpPr>
          <p:nvPr>
            <p:ph type="ftr" sz="quarter" idx="11"/>
          </p:nvPr>
        </p:nvSpPr>
        <p:spPr/>
        <p:txBody>
          <a:bodyPr/>
          <a:lstStyle/>
          <a:p>
            <a:pPr>
              <a:defRPr/>
            </a:pPr>
            <a:r>
              <a:rPr lang="fi-FI" smtClean="0">
                <a:solidFill>
                  <a:srgbClr val="DBF5F9">
                    <a:shade val="90000"/>
                  </a:srgbClr>
                </a:solidFill>
              </a:rPr>
              <a:t>Ing. Juan Jose Nina Ch.</a:t>
            </a:r>
            <a:endParaRPr lang="es-ES">
              <a:solidFill>
                <a:srgbClr val="DBF5F9">
                  <a:shade val="90000"/>
                </a:srgbClr>
              </a:solidFill>
            </a:endParaRPr>
          </a:p>
        </p:txBody>
      </p:sp>
      <p:sp>
        <p:nvSpPr>
          <p:cNvPr id="6" name="5 Marcador de número de diapositiva"/>
          <p:cNvSpPr>
            <a:spLocks noGrp="1"/>
          </p:cNvSpPr>
          <p:nvPr>
            <p:ph type="sldNum" sz="quarter" idx="12"/>
          </p:nvPr>
        </p:nvSpPr>
        <p:spPr/>
        <p:txBody>
          <a:bodyPr/>
          <a:lstStyle/>
          <a:p>
            <a:pPr>
              <a:defRPr/>
            </a:pPr>
            <a:fld id="{27A0A9F4-4411-4D51-9E2F-93E188793FA6}" type="slidenum">
              <a:rPr lang="es-ES" smtClean="0">
                <a:solidFill>
                  <a:srgbClr val="DBF5F9">
                    <a:shade val="90000"/>
                  </a:srgbClr>
                </a:solidFill>
              </a:rPr>
              <a:pPr>
                <a:defRPr/>
              </a:pPr>
              <a:t>‹Nº›</a:t>
            </a:fld>
            <a:endParaRPr lang="es-ES">
              <a:solidFill>
                <a:srgbClr val="DBF5F9">
                  <a:shade val="90000"/>
                </a:srgbClr>
              </a:solidFill>
            </a:endParaRPr>
          </a:p>
        </p:txBody>
      </p:sp>
    </p:spTree>
    <p:extLst>
      <p:ext uri="{BB962C8B-B14F-4D97-AF65-F5344CB8AC3E}">
        <p14:creationId xmlns:p14="http://schemas.microsoft.com/office/powerpoint/2010/main" val="2886114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fld id="{D6244D1B-AEDE-417D-BB53-707F6315F851}" type="datetime1">
              <a:rPr lang="es-ES" smtClean="0">
                <a:solidFill>
                  <a:srgbClr val="DBF5F9">
                    <a:shade val="90000"/>
                  </a:srgbClr>
                </a:solidFill>
              </a:rPr>
              <a:pPr>
                <a:defRPr/>
              </a:pPr>
              <a:t>11/11/2012</a:t>
            </a:fld>
            <a:endParaRPr lang="es-ES">
              <a:solidFill>
                <a:srgbClr val="DBF5F9">
                  <a:shade val="90000"/>
                </a:srgbClr>
              </a:solidFill>
            </a:endParaRPr>
          </a:p>
        </p:txBody>
      </p:sp>
      <p:sp>
        <p:nvSpPr>
          <p:cNvPr id="5" name="4 Marcador de pie de página"/>
          <p:cNvSpPr>
            <a:spLocks noGrp="1"/>
          </p:cNvSpPr>
          <p:nvPr>
            <p:ph type="ftr" sz="quarter" idx="11"/>
          </p:nvPr>
        </p:nvSpPr>
        <p:spPr/>
        <p:txBody>
          <a:bodyPr/>
          <a:lstStyle/>
          <a:p>
            <a:pPr>
              <a:defRPr/>
            </a:pPr>
            <a:r>
              <a:rPr lang="fi-FI" smtClean="0">
                <a:solidFill>
                  <a:srgbClr val="DBF5F9">
                    <a:shade val="90000"/>
                  </a:srgbClr>
                </a:solidFill>
              </a:rPr>
              <a:t>Ing. Juan Jose Nina Ch.</a:t>
            </a:r>
            <a:endParaRPr lang="es-ES">
              <a:solidFill>
                <a:srgbClr val="DBF5F9">
                  <a:shade val="90000"/>
                </a:srgbClr>
              </a:solidFill>
            </a:endParaRPr>
          </a:p>
        </p:txBody>
      </p:sp>
      <p:sp>
        <p:nvSpPr>
          <p:cNvPr id="6" name="5 Marcador de número de diapositiva"/>
          <p:cNvSpPr>
            <a:spLocks noGrp="1"/>
          </p:cNvSpPr>
          <p:nvPr>
            <p:ph type="sldNum" sz="quarter" idx="12"/>
          </p:nvPr>
        </p:nvSpPr>
        <p:spPr/>
        <p:txBody>
          <a:bodyPr/>
          <a:lstStyle/>
          <a:p>
            <a:pPr>
              <a:defRPr/>
            </a:pPr>
            <a:fld id="{305A3B94-D8C1-4B2A-A8CA-F6E1D59D2396}" type="slidenum">
              <a:rPr lang="es-ES" smtClean="0">
                <a:solidFill>
                  <a:srgbClr val="DBF5F9">
                    <a:shade val="90000"/>
                  </a:srgbClr>
                </a:solidFill>
              </a:rPr>
              <a:pPr>
                <a:defRPr/>
              </a:pPr>
              <a:t>‹Nº›</a:t>
            </a:fld>
            <a:endParaRPr lang="es-ES">
              <a:solidFill>
                <a:srgbClr val="DBF5F9">
                  <a:shade val="90000"/>
                </a:srgbClr>
              </a:solidFill>
            </a:endParaRPr>
          </a:p>
        </p:txBody>
      </p:sp>
    </p:spTree>
    <p:extLst>
      <p:ext uri="{BB962C8B-B14F-4D97-AF65-F5344CB8AC3E}">
        <p14:creationId xmlns:p14="http://schemas.microsoft.com/office/powerpoint/2010/main" val="3717676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pPr>
              <a:defRPr/>
            </a:pPr>
            <a:fld id="{81A20FC6-D610-471E-A475-C3F33C64CE90}" type="datetime1">
              <a:rPr lang="es-ES" smtClean="0">
                <a:solidFill>
                  <a:srgbClr val="DBF5F9">
                    <a:shade val="90000"/>
                  </a:srgbClr>
                </a:solidFill>
              </a:rPr>
              <a:pPr>
                <a:defRPr/>
              </a:pPr>
              <a:t>11/11/2012</a:t>
            </a:fld>
            <a:endParaRPr lang="es-ES">
              <a:solidFill>
                <a:srgbClr val="DBF5F9">
                  <a:shade val="90000"/>
                </a:srgbClr>
              </a:solidFill>
            </a:endParaRPr>
          </a:p>
        </p:txBody>
      </p:sp>
      <p:sp>
        <p:nvSpPr>
          <p:cNvPr id="19" name="18 Marcador de pie de página"/>
          <p:cNvSpPr>
            <a:spLocks noGrp="1"/>
          </p:cNvSpPr>
          <p:nvPr>
            <p:ph type="ftr" sz="quarter" idx="11"/>
          </p:nvPr>
        </p:nvSpPr>
        <p:spPr/>
        <p:txBody>
          <a:bodyPr/>
          <a:lstStyle/>
          <a:p>
            <a:pPr>
              <a:defRPr/>
            </a:pPr>
            <a:r>
              <a:rPr lang="fi-FI" smtClean="0">
                <a:solidFill>
                  <a:srgbClr val="DBF5F9">
                    <a:shade val="90000"/>
                  </a:srgbClr>
                </a:solidFill>
              </a:rPr>
              <a:t>Ing. Juan Jose Nina Ch.</a:t>
            </a:r>
            <a:endParaRPr lang="es-ES">
              <a:solidFill>
                <a:srgbClr val="DBF5F9">
                  <a:shade val="90000"/>
                </a:srgbClr>
              </a:solidFill>
            </a:endParaRPr>
          </a:p>
        </p:txBody>
      </p:sp>
      <p:sp>
        <p:nvSpPr>
          <p:cNvPr id="27" name="26 Marcador de número de diapositiva"/>
          <p:cNvSpPr>
            <a:spLocks noGrp="1"/>
          </p:cNvSpPr>
          <p:nvPr>
            <p:ph type="sldNum" sz="quarter" idx="12"/>
          </p:nvPr>
        </p:nvSpPr>
        <p:spPr/>
        <p:txBody>
          <a:bodyPr/>
          <a:lstStyle/>
          <a:p>
            <a:pPr>
              <a:defRPr/>
            </a:pPr>
            <a:fld id="{E98FC680-6695-4C6B-AAB7-AEF54C087AE3}" type="slidenum">
              <a:rPr lang="es-ES" smtClean="0">
                <a:solidFill>
                  <a:srgbClr val="DBF5F9">
                    <a:shade val="90000"/>
                  </a:srgbClr>
                </a:solidFill>
              </a:rPr>
              <a:pPr>
                <a:defRPr/>
              </a:pPr>
              <a:t>‹Nº›</a:t>
            </a:fld>
            <a:endParaRPr lang="es-ES">
              <a:solidFill>
                <a:srgbClr val="DBF5F9">
                  <a:shade val="90000"/>
                </a:srgbClr>
              </a:solidFill>
            </a:endParaRPr>
          </a:p>
        </p:txBody>
      </p:sp>
    </p:spTree>
    <p:extLst>
      <p:ext uri="{BB962C8B-B14F-4D97-AF65-F5344CB8AC3E}">
        <p14:creationId xmlns:p14="http://schemas.microsoft.com/office/powerpoint/2010/main" val="3295210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fld id="{A41B8D6D-11E3-4139-AFAC-42951CB452E3}" type="datetime1">
              <a:rPr lang="es-ES" smtClean="0">
                <a:solidFill>
                  <a:srgbClr val="DBF5F9">
                    <a:shade val="90000"/>
                  </a:srgbClr>
                </a:solidFill>
              </a:rPr>
              <a:pPr>
                <a:defRPr/>
              </a:pPr>
              <a:t>11/11/2012</a:t>
            </a:fld>
            <a:endParaRPr lang="es-ES">
              <a:solidFill>
                <a:srgbClr val="DBF5F9">
                  <a:shade val="90000"/>
                </a:srgbClr>
              </a:solidFill>
            </a:endParaRPr>
          </a:p>
        </p:txBody>
      </p:sp>
      <p:sp>
        <p:nvSpPr>
          <p:cNvPr id="5" name="4 Marcador de pie de página"/>
          <p:cNvSpPr>
            <a:spLocks noGrp="1"/>
          </p:cNvSpPr>
          <p:nvPr>
            <p:ph type="ftr" sz="quarter" idx="11"/>
          </p:nvPr>
        </p:nvSpPr>
        <p:spPr/>
        <p:txBody>
          <a:bodyPr/>
          <a:lstStyle/>
          <a:p>
            <a:pPr>
              <a:defRPr/>
            </a:pPr>
            <a:r>
              <a:rPr lang="fi-FI" smtClean="0">
                <a:solidFill>
                  <a:srgbClr val="DBF5F9">
                    <a:shade val="90000"/>
                  </a:srgbClr>
                </a:solidFill>
              </a:rPr>
              <a:t>Ing. Juan Jose Nina Ch.</a:t>
            </a:r>
            <a:endParaRPr lang="es-ES">
              <a:solidFill>
                <a:srgbClr val="DBF5F9">
                  <a:shade val="90000"/>
                </a:srgbClr>
              </a:solidFill>
            </a:endParaRPr>
          </a:p>
        </p:txBody>
      </p:sp>
      <p:sp>
        <p:nvSpPr>
          <p:cNvPr id="6" name="5 Marcador de número de diapositiva"/>
          <p:cNvSpPr>
            <a:spLocks noGrp="1"/>
          </p:cNvSpPr>
          <p:nvPr>
            <p:ph type="sldNum" sz="quarter" idx="12"/>
          </p:nvPr>
        </p:nvSpPr>
        <p:spPr/>
        <p:txBody>
          <a:bodyPr/>
          <a:lstStyle/>
          <a:p>
            <a:pPr>
              <a:defRPr/>
            </a:pPr>
            <a:fld id="{E54C365B-5F23-452B-8C6E-C7458EF579BB}" type="slidenum">
              <a:rPr lang="es-ES" smtClean="0">
                <a:solidFill>
                  <a:srgbClr val="DBF5F9">
                    <a:shade val="90000"/>
                  </a:srgbClr>
                </a:solidFill>
              </a:rPr>
              <a:pPr>
                <a:defRPr/>
              </a:pPr>
              <a:t>‹Nº›</a:t>
            </a:fld>
            <a:endParaRPr lang="es-ES">
              <a:solidFill>
                <a:srgbClr val="DBF5F9">
                  <a:shade val="90000"/>
                </a:srgbClr>
              </a:solidFill>
            </a:endParaRPr>
          </a:p>
        </p:txBody>
      </p:sp>
    </p:spTree>
    <p:extLst>
      <p:ext uri="{BB962C8B-B14F-4D97-AF65-F5344CB8AC3E}">
        <p14:creationId xmlns:p14="http://schemas.microsoft.com/office/powerpoint/2010/main" val="1333716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pPr>
              <a:defRPr/>
            </a:pPr>
            <a:fld id="{37AA9EC4-3487-4A13-9884-2AAC8AF69C6D}" type="datetime1">
              <a:rPr lang="es-ES" smtClean="0">
                <a:solidFill>
                  <a:srgbClr val="DBF5F9">
                    <a:shade val="90000"/>
                  </a:srgbClr>
                </a:solidFill>
              </a:rPr>
              <a:pPr>
                <a:defRPr/>
              </a:pPr>
              <a:t>11/11/2012</a:t>
            </a:fld>
            <a:endParaRPr lang="es-ES">
              <a:solidFill>
                <a:srgbClr val="DBF5F9">
                  <a:shade val="90000"/>
                </a:srgbClr>
              </a:solidFill>
            </a:endParaRPr>
          </a:p>
        </p:txBody>
      </p:sp>
      <p:sp>
        <p:nvSpPr>
          <p:cNvPr id="5" name="4 Marcador de pie de página"/>
          <p:cNvSpPr>
            <a:spLocks noGrp="1"/>
          </p:cNvSpPr>
          <p:nvPr>
            <p:ph type="ftr" sz="quarter" idx="11"/>
          </p:nvPr>
        </p:nvSpPr>
        <p:spPr/>
        <p:txBody>
          <a:bodyPr/>
          <a:lstStyle/>
          <a:p>
            <a:pPr>
              <a:defRPr/>
            </a:pPr>
            <a:r>
              <a:rPr lang="fi-FI" smtClean="0">
                <a:solidFill>
                  <a:srgbClr val="DBF5F9">
                    <a:shade val="90000"/>
                  </a:srgbClr>
                </a:solidFill>
              </a:rPr>
              <a:t>Ing. Juan Jose Nina Ch.</a:t>
            </a:r>
            <a:endParaRPr lang="es-ES">
              <a:solidFill>
                <a:srgbClr val="DBF5F9">
                  <a:shade val="90000"/>
                </a:srgbClr>
              </a:solidFill>
            </a:endParaRPr>
          </a:p>
        </p:txBody>
      </p:sp>
      <p:sp>
        <p:nvSpPr>
          <p:cNvPr id="6" name="5 Marcador de número de diapositiva"/>
          <p:cNvSpPr>
            <a:spLocks noGrp="1"/>
          </p:cNvSpPr>
          <p:nvPr>
            <p:ph type="sldNum" sz="quarter" idx="12"/>
          </p:nvPr>
        </p:nvSpPr>
        <p:spPr/>
        <p:txBody>
          <a:bodyPr/>
          <a:lstStyle/>
          <a:p>
            <a:pPr>
              <a:defRPr/>
            </a:pPr>
            <a:fld id="{137FA4BE-40B4-43B6-A079-B3D0B01299EB}" type="slidenum">
              <a:rPr lang="es-ES" smtClean="0">
                <a:solidFill>
                  <a:srgbClr val="DBF5F9">
                    <a:shade val="90000"/>
                  </a:srgbClr>
                </a:solidFill>
              </a:rPr>
              <a:pPr>
                <a:defRPr/>
              </a:pPr>
              <a:t>‹Nº›</a:t>
            </a:fld>
            <a:endParaRPr lang="es-ES">
              <a:solidFill>
                <a:srgbClr val="DBF5F9">
                  <a:shade val="90000"/>
                </a:srgbClr>
              </a:solidFill>
            </a:endParaRPr>
          </a:p>
        </p:txBody>
      </p:sp>
    </p:spTree>
    <p:extLst>
      <p:ext uri="{BB962C8B-B14F-4D97-AF65-F5344CB8AC3E}">
        <p14:creationId xmlns:p14="http://schemas.microsoft.com/office/powerpoint/2010/main" val="4185179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pPr>
              <a:defRPr/>
            </a:pPr>
            <a:fld id="{ED0829E2-2198-423C-91FB-FF1B34505E91}" type="datetime1">
              <a:rPr lang="es-ES" smtClean="0">
                <a:solidFill>
                  <a:srgbClr val="DBF5F9">
                    <a:shade val="90000"/>
                  </a:srgbClr>
                </a:solidFill>
              </a:rPr>
              <a:pPr>
                <a:defRPr/>
              </a:pPr>
              <a:t>11/11/2012</a:t>
            </a:fld>
            <a:endParaRPr lang="es-ES">
              <a:solidFill>
                <a:srgbClr val="DBF5F9">
                  <a:shade val="90000"/>
                </a:srgbClr>
              </a:solidFill>
            </a:endParaRPr>
          </a:p>
        </p:txBody>
      </p:sp>
      <p:sp>
        <p:nvSpPr>
          <p:cNvPr id="6" name="5 Marcador de pie de página"/>
          <p:cNvSpPr>
            <a:spLocks noGrp="1"/>
          </p:cNvSpPr>
          <p:nvPr>
            <p:ph type="ftr" sz="quarter" idx="11"/>
          </p:nvPr>
        </p:nvSpPr>
        <p:spPr/>
        <p:txBody>
          <a:bodyPr/>
          <a:lstStyle/>
          <a:p>
            <a:pPr>
              <a:defRPr/>
            </a:pPr>
            <a:r>
              <a:rPr lang="fi-FI" smtClean="0">
                <a:solidFill>
                  <a:srgbClr val="DBF5F9">
                    <a:shade val="90000"/>
                  </a:srgbClr>
                </a:solidFill>
              </a:rPr>
              <a:t>Ing. Juan Jose Nina Ch.</a:t>
            </a:r>
            <a:endParaRPr lang="es-ES">
              <a:solidFill>
                <a:srgbClr val="DBF5F9">
                  <a:shade val="90000"/>
                </a:srgbClr>
              </a:solidFill>
            </a:endParaRPr>
          </a:p>
        </p:txBody>
      </p:sp>
      <p:sp>
        <p:nvSpPr>
          <p:cNvPr id="7" name="6 Marcador de número de diapositiva"/>
          <p:cNvSpPr>
            <a:spLocks noGrp="1"/>
          </p:cNvSpPr>
          <p:nvPr>
            <p:ph type="sldNum" sz="quarter" idx="12"/>
          </p:nvPr>
        </p:nvSpPr>
        <p:spPr/>
        <p:txBody>
          <a:bodyPr/>
          <a:lstStyle/>
          <a:p>
            <a:pPr>
              <a:defRPr/>
            </a:pPr>
            <a:fld id="{BB78515F-0338-4A62-80BD-9A14F2DDB472}" type="slidenum">
              <a:rPr lang="es-ES" smtClean="0">
                <a:solidFill>
                  <a:srgbClr val="DBF5F9">
                    <a:shade val="90000"/>
                  </a:srgbClr>
                </a:solidFill>
              </a:rPr>
              <a:pPr>
                <a:defRPr/>
              </a:pPr>
              <a:t>‹Nº›</a:t>
            </a:fld>
            <a:endParaRPr lang="es-ES">
              <a:solidFill>
                <a:srgbClr val="DBF5F9">
                  <a:shade val="90000"/>
                </a:srgbClr>
              </a:solidFill>
            </a:endParaRPr>
          </a:p>
        </p:txBody>
      </p:sp>
    </p:spTree>
    <p:extLst>
      <p:ext uri="{BB962C8B-B14F-4D97-AF65-F5344CB8AC3E}">
        <p14:creationId xmlns:p14="http://schemas.microsoft.com/office/powerpoint/2010/main" val="99706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pPr>
              <a:defRPr/>
            </a:pPr>
            <a:fld id="{0CE7798C-86FA-4A24-AD98-574C7F45DDAF}" type="datetime1">
              <a:rPr lang="es-ES" smtClean="0">
                <a:solidFill>
                  <a:srgbClr val="DBF5F9">
                    <a:shade val="90000"/>
                  </a:srgbClr>
                </a:solidFill>
              </a:rPr>
              <a:pPr>
                <a:defRPr/>
              </a:pPr>
              <a:t>11/11/2012</a:t>
            </a:fld>
            <a:endParaRPr lang="es-ES">
              <a:solidFill>
                <a:srgbClr val="DBF5F9">
                  <a:shade val="90000"/>
                </a:srgbClr>
              </a:solidFill>
            </a:endParaRPr>
          </a:p>
        </p:txBody>
      </p:sp>
      <p:sp>
        <p:nvSpPr>
          <p:cNvPr id="8" name="7 Marcador de pie de página"/>
          <p:cNvSpPr>
            <a:spLocks noGrp="1"/>
          </p:cNvSpPr>
          <p:nvPr>
            <p:ph type="ftr" sz="quarter" idx="11"/>
          </p:nvPr>
        </p:nvSpPr>
        <p:spPr/>
        <p:txBody>
          <a:bodyPr/>
          <a:lstStyle/>
          <a:p>
            <a:pPr>
              <a:defRPr/>
            </a:pPr>
            <a:r>
              <a:rPr lang="fi-FI" smtClean="0">
                <a:solidFill>
                  <a:srgbClr val="DBF5F9">
                    <a:shade val="90000"/>
                  </a:srgbClr>
                </a:solidFill>
              </a:rPr>
              <a:t>Ing. Juan Jose Nina Ch.</a:t>
            </a:r>
            <a:endParaRPr lang="es-ES">
              <a:solidFill>
                <a:srgbClr val="DBF5F9">
                  <a:shade val="90000"/>
                </a:srgbClr>
              </a:solidFill>
            </a:endParaRPr>
          </a:p>
        </p:txBody>
      </p:sp>
      <p:sp>
        <p:nvSpPr>
          <p:cNvPr id="9" name="8 Marcador de número de diapositiva"/>
          <p:cNvSpPr>
            <a:spLocks noGrp="1"/>
          </p:cNvSpPr>
          <p:nvPr>
            <p:ph type="sldNum" sz="quarter" idx="12"/>
          </p:nvPr>
        </p:nvSpPr>
        <p:spPr/>
        <p:txBody>
          <a:bodyPr/>
          <a:lstStyle/>
          <a:p>
            <a:pPr>
              <a:defRPr/>
            </a:pPr>
            <a:fld id="{FA12FE09-8E22-4EE9-8464-16E1E68D9A90}" type="slidenum">
              <a:rPr lang="es-ES" smtClean="0">
                <a:solidFill>
                  <a:srgbClr val="DBF5F9">
                    <a:shade val="90000"/>
                  </a:srgbClr>
                </a:solidFill>
              </a:rPr>
              <a:pPr>
                <a:defRPr/>
              </a:pPr>
              <a:t>‹Nº›</a:t>
            </a:fld>
            <a:endParaRPr lang="es-ES">
              <a:solidFill>
                <a:srgbClr val="DBF5F9">
                  <a:shade val="90000"/>
                </a:srgbClr>
              </a:solidFill>
            </a:endParaRPr>
          </a:p>
        </p:txBody>
      </p:sp>
    </p:spTree>
    <p:extLst>
      <p:ext uri="{BB962C8B-B14F-4D97-AF65-F5344CB8AC3E}">
        <p14:creationId xmlns:p14="http://schemas.microsoft.com/office/powerpoint/2010/main" val="3207123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pPr>
              <a:defRPr/>
            </a:pPr>
            <a:fld id="{1E996794-E736-48C9-9A91-F83DA5619AC4}" type="datetime1">
              <a:rPr lang="es-ES" smtClean="0">
                <a:solidFill>
                  <a:srgbClr val="DBF5F9">
                    <a:shade val="90000"/>
                  </a:srgbClr>
                </a:solidFill>
              </a:rPr>
              <a:pPr>
                <a:defRPr/>
              </a:pPr>
              <a:t>11/11/2012</a:t>
            </a:fld>
            <a:endParaRPr lang="es-ES">
              <a:solidFill>
                <a:srgbClr val="DBF5F9">
                  <a:shade val="90000"/>
                </a:srgbClr>
              </a:solidFill>
            </a:endParaRPr>
          </a:p>
        </p:txBody>
      </p:sp>
      <p:sp>
        <p:nvSpPr>
          <p:cNvPr id="4" name="3 Marcador de pie de página"/>
          <p:cNvSpPr>
            <a:spLocks noGrp="1"/>
          </p:cNvSpPr>
          <p:nvPr>
            <p:ph type="ftr" sz="quarter" idx="11"/>
          </p:nvPr>
        </p:nvSpPr>
        <p:spPr/>
        <p:txBody>
          <a:bodyPr/>
          <a:lstStyle/>
          <a:p>
            <a:pPr>
              <a:defRPr/>
            </a:pPr>
            <a:r>
              <a:rPr lang="fi-FI" smtClean="0">
                <a:solidFill>
                  <a:srgbClr val="DBF5F9">
                    <a:shade val="90000"/>
                  </a:srgbClr>
                </a:solidFill>
              </a:rPr>
              <a:t>Ing. Juan Jose Nina Ch.</a:t>
            </a:r>
            <a:endParaRPr lang="es-ES">
              <a:solidFill>
                <a:srgbClr val="DBF5F9">
                  <a:shade val="90000"/>
                </a:srgbClr>
              </a:solidFill>
            </a:endParaRPr>
          </a:p>
        </p:txBody>
      </p:sp>
      <p:sp>
        <p:nvSpPr>
          <p:cNvPr id="5" name="4 Marcador de número de diapositiva"/>
          <p:cNvSpPr>
            <a:spLocks noGrp="1"/>
          </p:cNvSpPr>
          <p:nvPr>
            <p:ph type="sldNum" sz="quarter" idx="12"/>
          </p:nvPr>
        </p:nvSpPr>
        <p:spPr/>
        <p:txBody>
          <a:bodyPr/>
          <a:lstStyle/>
          <a:p>
            <a:pPr>
              <a:defRPr/>
            </a:pPr>
            <a:fld id="{C40B5BD0-4D7D-4C0D-8076-2907E334D480}" type="slidenum">
              <a:rPr lang="es-ES" smtClean="0">
                <a:solidFill>
                  <a:srgbClr val="DBF5F9">
                    <a:shade val="90000"/>
                  </a:srgbClr>
                </a:solidFill>
              </a:rPr>
              <a:pPr>
                <a:defRPr/>
              </a:pPr>
              <a:t>‹Nº›</a:t>
            </a:fld>
            <a:endParaRPr lang="es-ES">
              <a:solidFill>
                <a:srgbClr val="DBF5F9">
                  <a:shade val="90000"/>
                </a:srgbClr>
              </a:solidFill>
            </a:endParaRPr>
          </a:p>
        </p:txBody>
      </p:sp>
    </p:spTree>
    <p:extLst>
      <p:ext uri="{BB962C8B-B14F-4D97-AF65-F5344CB8AC3E}">
        <p14:creationId xmlns:p14="http://schemas.microsoft.com/office/powerpoint/2010/main" val="519123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fld id="{72A1B258-361A-4615-8147-FBDE5BB85AD8}" type="datetime1">
              <a:rPr lang="es-ES" smtClean="0">
                <a:solidFill>
                  <a:srgbClr val="DBF5F9">
                    <a:shade val="90000"/>
                  </a:srgbClr>
                </a:solidFill>
              </a:rPr>
              <a:pPr>
                <a:defRPr/>
              </a:pPr>
              <a:t>11/11/2012</a:t>
            </a:fld>
            <a:endParaRPr lang="es-ES">
              <a:solidFill>
                <a:srgbClr val="DBF5F9">
                  <a:shade val="90000"/>
                </a:srgbClr>
              </a:solidFill>
            </a:endParaRPr>
          </a:p>
        </p:txBody>
      </p:sp>
      <p:sp>
        <p:nvSpPr>
          <p:cNvPr id="3" name="2 Marcador de pie de página"/>
          <p:cNvSpPr>
            <a:spLocks noGrp="1"/>
          </p:cNvSpPr>
          <p:nvPr>
            <p:ph type="ftr" sz="quarter" idx="11"/>
          </p:nvPr>
        </p:nvSpPr>
        <p:spPr/>
        <p:txBody>
          <a:bodyPr/>
          <a:lstStyle/>
          <a:p>
            <a:pPr>
              <a:defRPr/>
            </a:pPr>
            <a:r>
              <a:rPr lang="fi-FI" smtClean="0">
                <a:solidFill>
                  <a:srgbClr val="DBF5F9">
                    <a:shade val="90000"/>
                  </a:srgbClr>
                </a:solidFill>
              </a:rPr>
              <a:t>Ing. Juan Jose Nina Ch.</a:t>
            </a:r>
            <a:endParaRPr lang="es-ES">
              <a:solidFill>
                <a:srgbClr val="DBF5F9">
                  <a:shade val="90000"/>
                </a:srgbClr>
              </a:solidFill>
            </a:endParaRPr>
          </a:p>
        </p:txBody>
      </p:sp>
      <p:sp>
        <p:nvSpPr>
          <p:cNvPr id="4" name="3 Marcador de número de diapositiva"/>
          <p:cNvSpPr>
            <a:spLocks noGrp="1"/>
          </p:cNvSpPr>
          <p:nvPr>
            <p:ph type="sldNum" sz="quarter" idx="12"/>
          </p:nvPr>
        </p:nvSpPr>
        <p:spPr/>
        <p:txBody>
          <a:bodyPr/>
          <a:lstStyle/>
          <a:p>
            <a:pPr>
              <a:defRPr/>
            </a:pPr>
            <a:fld id="{1860886F-80BE-48F0-8944-081F3684419B}" type="slidenum">
              <a:rPr lang="es-ES" smtClean="0">
                <a:solidFill>
                  <a:srgbClr val="DBF5F9">
                    <a:shade val="90000"/>
                  </a:srgbClr>
                </a:solidFill>
              </a:rPr>
              <a:pPr>
                <a:defRPr/>
              </a:pPr>
              <a:t>‹Nº›</a:t>
            </a:fld>
            <a:endParaRPr lang="es-ES">
              <a:solidFill>
                <a:srgbClr val="DBF5F9">
                  <a:shade val="90000"/>
                </a:srgbClr>
              </a:solidFill>
            </a:endParaRPr>
          </a:p>
        </p:txBody>
      </p:sp>
    </p:spTree>
    <p:extLst>
      <p:ext uri="{BB962C8B-B14F-4D97-AF65-F5344CB8AC3E}">
        <p14:creationId xmlns:p14="http://schemas.microsoft.com/office/powerpoint/2010/main" val="2960814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pPr>
              <a:defRPr/>
            </a:pPr>
            <a:fld id="{98600918-BE36-4181-A759-232BB1A5C946}" type="datetime1">
              <a:rPr lang="es-ES" smtClean="0">
                <a:solidFill>
                  <a:srgbClr val="DBF5F9">
                    <a:shade val="90000"/>
                  </a:srgbClr>
                </a:solidFill>
              </a:rPr>
              <a:pPr>
                <a:defRPr/>
              </a:pPr>
              <a:t>11/11/2012</a:t>
            </a:fld>
            <a:endParaRPr lang="es-ES">
              <a:solidFill>
                <a:srgbClr val="DBF5F9">
                  <a:shade val="90000"/>
                </a:srgbClr>
              </a:solidFill>
            </a:endParaRPr>
          </a:p>
        </p:txBody>
      </p:sp>
      <p:sp>
        <p:nvSpPr>
          <p:cNvPr id="6" name="5 Marcador de pie de página"/>
          <p:cNvSpPr>
            <a:spLocks noGrp="1"/>
          </p:cNvSpPr>
          <p:nvPr>
            <p:ph type="ftr" sz="quarter" idx="11"/>
          </p:nvPr>
        </p:nvSpPr>
        <p:spPr/>
        <p:txBody>
          <a:bodyPr/>
          <a:lstStyle/>
          <a:p>
            <a:pPr>
              <a:defRPr/>
            </a:pPr>
            <a:r>
              <a:rPr lang="fi-FI" smtClean="0">
                <a:solidFill>
                  <a:srgbClr val="DBF5F9">
                    <a:shade val="90000"/>
                  </a:srgbClr>
                </a:solidFill>
              </a:rPr>
              <a:t>Ing. Juan Jose Nina Ch.</a:t>
            </a:r>
            <a:endParaRPr lang="es-ES">
              <a:solidFill>
                <a:srgbClr val="DBF5F9">
                  <a:shade val="90000"/>
                </a:srgbClr>
              </a:solidFill>
            </a:endParaRPr>
          </a:p>
        </p:txBody>
      </p:sp>
      <p:sp>
        <p:nvSpPr>
          <p:cNvPr id="7" name="6 Marcador de número de diapositiva"/>
          <p:cNvSpPr>
            <a:spLocks noGrp="1"/>
          </p:cNvSpPr>
          <p:nvPr>
            <p:ph type="sldNum" sz="quarter" idx="12"/>
          </p:nvPr>
        </p:nvSpPr>
        <p:spPr/>
        <p:txBody>
          <a:bodyPr/>
          <a:lstStyle/>
          <a:p>
            <a:pPr>
              <a:defRPr/>
            </a:pPr>
            <a:fld id="{A33E47DE-48CC-4D7F-BB5D-C07708D4F5DF}" type="slidenum">
              <a:rPr lang="es-ES" smtClean="0">
                <a:solidFill>
                  <a:srgbClr val="DBF5F9">
                    <a:shade val="90000"/>
                  </a:srgbClr>
                </a:solidFill>
              </a:rPr>
              <a:pPr>
                <a:defRPr/>
              </a:pPr>
              <a:t>‹Nº›</a:t>
            </a:fld>
            <a:endParaRPr lang="es-ES">
              <a:solidFill>
                <a:srgbClr val="DBF5F9">
                  <a:shade val="90000"/>
                </a:srgbClr>
              </a:solidFill>
            </a:endParaRPr>
          </a:p>
        </p:txBody>
      </p:sp>
    </p:spTree>
    <p:extLst>
      <p:ext uri="{BB962C8B-B14F-4D97-AF65-F5344CB8AC3E}">
        <p14:creationId xmlns:p14="http://schemas.microsoft.com/office/powerpoint/2010/main" val="1352302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fld id="{A41B8D6D-11E3-4139-AFAC-42951CB452E3}" type="datetime1">
              <a:rPr lang="es-ES" smtClean="0">
                <a:solidFill>
                  <a:srgbClr val="DBF5F9">
                    <a:shade val="90000"/>
                  </a:srgbClr>
                </a:solidFill>
              </a:rPr>
              <a:pPr>
                <a:defRPr/>
              </a:pPr>
              <a:t>11/11/2012</a:t>
            </a:fld>
            <a:endParaRPr lang="es-ES">
              <a:solidFill>
                <a:srgbClr val="DBF5F9">
                  <a:shade val="90000"/>
                </a:srgbClr>
              </a:solidFill>
            </a:endParaRPr>
          </a:p>
        </p:txBody>
      </p:sp>
      <p:sp>
        <p:nvSpPr>
          <p:cNvPr id="5" name="4 Marcador de pie de página"/>
          <p:cNvSpPr>
            <a:spLocks noGrp="1"/>
          </p:cNvSpPr>
          <p:nvPr>
            <p:ph type="ftr" sz="quarter" idx="11"/>
          </p:nvPr>
        </p:nvSpPr>
        <p:spPr/>
        <p:txBody>
          <a:bodyPr/>
          <a:lstStyle/>
          <a:p>
            <a:pPr>
              <a:defRPr/>
            </a:pPr>
            <a:r>
              <a:rPr lang="fi-FI" smtClean="0">
                <a:solidFill>
                  <a:srgbClr val="DBF5F9">
                    <a:shade val="90000"/>
                  </a:srgbClr>
                </a:solidFill>
              </a:rPr>
              <a:t>Ing. Juan Jose Nina Ch.</a:t>
            </a:r>
            <a:endParaRPr lang="es-ES">
              <a:solidFill>
                <a:srgbClr val="DBF5F9">
                  <a:shade val="90000"/>
                </a:srgbClr>
              </a:solidFill>
            </a:endParaRPr>
          </a:p>
        </p:txBody>
      </p:sp>
      <p:sp>
        <p:nvSpPr>
          <p:cNvPr id="6" name="5 Marcador de número de diapositiva"/>
          <p:cNvSpPr>
            <a:spLocks noGrp="1"/>
          </p:cNvSpPr>
          <p:nvPr>
            <p:ph type="sldNum" sz="quarter" idx="12"/>
          </p:nvPr>
        </p:nvSpPr>
        <p:spPr/>
        <p:txBody>
          <a:bodyPr/>
          <a:lstStyle/>
          <a:p>
            <a:pPr>
              <a:defRPr/>
            </a:pPr>
            <a:fld id="{E54C365B-5F23-452B-8C6E-C7458EF579BB}" type="slidenum">
              <a:rPr lang="es-ES" smtClean="0">
                <a:solidFill>
                  <a:srgbClr val="DBF5F9">
                    <a:shade val="90000"/>
                  </a:srgbClr>
                </a:solidFill>
              </a:rPr>
              <a:pPr>
                <a:defRPr/>
              </a:pPr>
              <a:t>‹Nº›</a:t>
            </a:fld>
            <a:endParaRPr lang="es-ES">
              <a:solidFill>
                <a:srgbClr val="DBF5F9">
                  <a:shade val="90000"/>
                </a:srgbClr>
              </a:solidFill>
            </a:endParaRPr>
          </a:p>
        </p:txBody>
      </p:sp>
    </p:spTree>
    <p:extLst>
      <p:ext uri="{BB962C8B-B14F-4D97-AF65-F5344CB8AC3E}">
        <p14:creationId xmlns:p14="http://schemas.microsoft.com/office/powerpoint/2010/main" val="1020310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pPr>
              <a:defRPr/>
            </a:pPr>
            <a:fld id="{71EFFBB2-2654-40E3-A234-005656E10CC7}" type="datetime1">
              <a:rPr lang="es-ES" smtClean="0">
                <a:solidFill>
                  <a:srgbClr val="DBF5F9">
                    <a:shade val="90000"/>
                  </a:srgbClr>
                </a:solidFill>
              </a:rPr>
              <a:pPr>
                <a:defRPr/>
              </a:pPr>
              <a:t>11/11/2012</a:t>
            </a:fld>
            <a:endParaRPr lang="es-ES">
              <a:solidFill>
                <a:srgbClr val="DBF5F9">
                  <a:shade val="90000"/>
                </a:srgbClr>
              </a:solidFill>
            </a:endParaRPr>
          </a:p>
        </p:txBody>
      </p:sp>
      <p:sp>
        <p:nvSpPr>
          <p:cNvPr id="6" name="5 Marcador de pie de página"/>
          <p:cNvSpPr>
            <a:spLocks noGrp="1"/>
          </p:cNvSpPr>
          <p:nvPr>
            <p:ph type="ftr" sz="quarter" idx="11"/>
          </p:nvPr>
        </p:nvSpPr>
        <p:spPr/>
        <p:txBody>
          <a:bodyPr/>
          <a:lstStyle/>
          <a:p>
            <a:pPr>
              <a:defRPr/>
            </a:pPr>
            <a:r>
              <a:rPr lang="fi-FI" smtClean="0">
                <a:solidFill>
                  <a:srgbClr val="DBF5F9">
                    <a:shade val="90000"/>
                  </a:srgbClr>
                </a:solidFill>
              </a:rPr>
              <a:t>Ing. Juan Jose Nina Ch.</a:t>
            </a:r>
            <a:endParaRPr lang="es-ES">
              <a:solidFill>
                <a:srgbClr val="DBF5F9">
                  <a:shade val="90000"/>
                </a:srgbClr>
              </a:solidFill>
            </a:endParaRPr>
          </a:p>
        </p:txBody>
      </p:sp>
      <p:sp>
        <p:nvSpPr>
          <p:cNvPr id="7" name="6 Marcador de número de diapositiva"/>
          <p:cNvSpPr>
            <a:spLocks noGrp="1"/>
          </p:cNvSpPr>
          <p:nvPr>
            <p:ph type="sldNum" sz="quarter" idx="12"/>
          </p:nvPr>
        </p:nvSpPr>
        <p:spPr>
          <a:xfrm>
            <a:off x="8077200" y="6356350"/>
            <a:ext cx="609600" cy="365125"/>
          </a:xfrm>
        </p:spPr>
        <p:txBody>
          <a:bodyPr/>
          <a:lstStyle/>
          <a:p>
            <a:pPr>
              <a:defRPr/>
            </a:pPr>
            <a:fld id="{449376E7-1219-44FC-A338-65738D2DBC8E}" type="slidenum">
              <a:rPr lang="es-ES" smtClean="0">
                <a:solidFill>
                  <a:srgbClr val="DBF5F9">
                    <a:shade val="90000"/>
                  </a:srgbClr>
                </a:solidFill>
              </a:rPr>
              <a:pPr>
                <a:defRPr/>
              </a:pPr>
              <a:t>‹Nº›</a:t>
            </a:fld>
            <a:endParaRPr lang="es-ES">
              <a:solidFill>
                <a:srgbClr val="DBF5F9">
                  <a:shade val="90000"/>
                </a:srgbClr>
              </a:solidFill>
            </a:endParaRPr>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white"/>
              </a:solidFill>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2911434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fld id="{A018E534-D7CB-4249-BB09-660D2DB8A534}" type="datetime1">
              <a:rPr lang="es-ES" smtClean="0">
                <a:solidFill>
                  <a:srgbClr val="DBF5F9">
                    <a:shade val="90000"/>
                  </a:srgbClr>
                </a:solidFill>
              </a:rPr>
              <a:pPr>
                <a:defRPr/>
              </a:pPr>
              <a:t>11/11/2012</a:t>
            </a:fld>
            <a:endParaRPr lang="es-ES">
              <a:solidFill>
                <a:srgbClr val="DBF5F9">
                  <a:shade val="90000"/>
                </a:srgbClr>
              </a:solidFill>
            </a:endParaRPr>
          </a:p>
        </p:txBody>
      </p:sp>
      <p:sp>
        <p:nvSpPr>
          <p:cNvPr id="5" name="4 Marcador de pie de página"/>
          <p:cNvSpPr>
            <a:spLocks noGrp="1"/>
          </p:cNvSpPr>
          <p:nvPr>
            <p:ph type="ftr" sz="quarter" idx="11"/>
          </p:nvPr>
        </p:nvSpPr>
        <p:spPr/>
        <p:txBody>
          <a:bodyPr/>
          <a:lstStyle/>
          <a:p>
            <a:pPr>
              <a:defRPr/>
            </a:pPr>
            <a:r>
              <a:rPr lang="fi-FI" smtClean="0">
                <a:solidFill>
                  <a:srgbClr val="DBF5F9">
                    <a:shade val="90000"/>
                  </a:srgbClr>
                </a:solidFill>
              </a:rPr>
              <a:t>Ing. Juan Jose Nina Ch.</a:t>
            </a:r>
            <a:endParaRPr lang="es-ES">
              <a:solidFill>
                <a:srgbClr val="DBF5F9">
                  <a:shade val="90000"/>
                </a:srgbClr>
              </a:solidFill>
            </a:endParaRPr>
          </a:p>
        </p:txBody>
      </p:sp>
      <p:sp>
        <p:nvSpPr>
          <p:cNvPr id="6" name="5 Marcador de número de diapositiva"/>
          <p:cNvSpPr>
            <a:spLocks noGrp="1"/>
          </p:cNvSpPr>
          <p:nvPr>
            <p:ph type="sldNum" sz="quarter" idx="12"/>
          </p:nvPr>
        </p:nvSpPr>
        <p:spPr/>
        <p:txBody>
          <a:bodyPr/>
          <a:lstStyle/>
          <a:p>
            <a:pPr>
              <a:defRPr/>
            </a:pPr>
            <a:fld id="{27A0A9F4-4411-4D51-9E2F-93E188793FA6}" type="slidenum">
              <a:rPr lang="es-ES" smtClean="0">
                <a:solidFill>
                  <a:srgbClr val="DBF5F9">
                    <a:shade val="90000"/>
                  </a:srgbClr>
                </a:solidFill>
              </a:rPr>
              <a:pPr>
                <a:defRPr/>
              </a:pPr>
              <a:t>‹Nº›</a:t>
            </a:fld>
            <a:endParaRPr lang="es-ES">
              <a:solidFill>
                <a:srgbClr val="DBF5F9">
                  <a:shade val="90000"/>
                </a:srgbClr>
              </a:solidFill>
            </a:endParaRPr>
          </a:p>
        </p:txBody>
      </p:sp>
    </p:spTree>
    <p:extLst>
      <p:ext uri="{BB962C8B-B14F-4D97-AF65-F5344CB8AC3E}">
        <p14:creationId xmlns:p14="http://schemas.microsoft.com/office/powerpoint/2010/main" val="4155975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fld id="{D6244D1B-AEDE-417D-BB53-707F6315F851}" type="datetime1">
              <a:rPr lang="es-ES" smtClean="0">
                <a:solidFill>
                  <a:srgbClr val="DBF5F9">
                    <a:shade val="90000"/>
                  </a:srgbClr>
                </a:solidFill>
              </a:rPr>
              <a:pPr>
                <a:defRPr/>
              </a:pPr>
              <a:t>11/11/2012</a:t>
            </a:fld>
            <a:endParaRPr lang="es-ES">
              <a:solidFill>
                <a:srgbClr val="DBF5F9">
                  <a:shade val="90000"/>
                </a:srgbClr>
              </a:solidFill>
            </a:endParaRPr>
          </a:p>
        </p:txBody>
      </p:sp>
      <p:sp>
        <p:nvSpPr>
          <p:cNvPr id="5" name="4 Marcador de pie de página"/>
          <p:cNvSpPr>
            <a:spLocks noGrp="1"/>
          </p:cNvSpPr>
          <p:nvPr>
            <p:ph type="ftr" sz="quarter" idx="11"/>
          </p:nvPr>
        </p:nvSpPr>
        <p:spPr/>
        <p:txBody>
          <a:bodyPr/>
          <a:lstStyle/>
          <a:p>
            <a:pPr>
              <a:defRPr/>
            </a:pPr>
            <a:r>
              <a:rPr lang="fi-FI" smtClean="0">
                <a:solidFill>
                  <a:srgbClr val="DBF5F9">
                    <a:shade val="90000"/>
                  </a:srgbClr>
                </a:solidFill>
              </a:rPr>
              <a:t>Ing. Juan Jose Nina Ch.</a:t>
            </a:r>
            <a:endParaRPr lang="es-ES">
              <a:solidFill>
                <a:srgbClr val="DBF5F9">
                  <a:shade val="90000"/>
                </a:srgbClr>
              </a:solidFill>
            </a:endParaRPr>
          </a:p>
        </p:txBody>
      </p:sp>
      <p:sp>
        <p:nvSpPr>
          <p:cNvPr id="6" name="5 Marcador de número de diapositiva"/>
          <p:cNvSpPr>
            <a:spLocks noGrp="1"/>
          </p:cNvSpPr>
          <p:nvPr>
            <p:ph type="sldNum" sz="quarter" idx="12"/>
          </p:nvPr>
        </p:nvSpPr>
        <p:spPr/>
        <p:txBody>
          <a:bodyPr/>
          <a:lstStyle/>
          <a:p>
            <a:pPr>
              <a:defRPr/>
            </a:pPr>
            <a:fld id="{305A3B94-D8C1-4B2A-A8CA-F6E1D59D2396}" type="slidenum">
              <a:rPr lang="es-ES" smtClean="0">
                <a:solidFill>
                  <a:srgbClr val="DBF5F9">
                    <a:shade val="90000"/>
                  </a:srgbClr>
                </a:solidFill>
              </a:rPr>
              <a:pPr>
                <a:defRPr/>
              </a:pPr>
              <a:t>‹Nº›</a:t>
            </a:fld>
            <a:endParaRPr lang="es-ES">
              <a:solidFill>
                <a:srgbClr val="DBF5F9">
                  <a:shade val="90000"/>
                </a:srgbClr>
              </a:solidFill>
            </a:endParaRPr>
          </a:p>
        </p:txBody>
      </p:sp>
    </p:spTree>
    <p:extLst>
      <p:ext uri="{BB962C8B-B14F-4D97-AF65-F5344CB8AC3E}">
        <p14:creationId xmlns:p14="http://schemas.microsoft.com/office/powerpoint/2010/main" val="22770823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4A530D27-4787-4DEB-B4F0-5E7442F98D8C}" type="datetimeFigureOut">
              <a:rPr lang="es-ES" smtClean="0">
                <a:solidFill>
                  <a:prstClr val="black">
                    <a:tint val="75000"/>
                  </a:prstClr>
                </a:solidFill>
              </a:rPr>
              <a:pPr/>
              <a:t>11/11/2012</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024D1C3-0789-41BF-A63A-9534C5227DE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2105345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A530D27-4787-4DEB-B4F0-5E7442F98D8C}" type="datetimeFigureOut">
              <a:rPr lang="es-ES" smtClean="0">
                <a:solidFill>
                  <a:prstClr val="black">
                    <a:tint val="75000"/>
                  </a:prstClr>
                </a:solidFill>
              </a:rPr>
              <a:pPr/>
              <a:t>11/11/2012</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024D1C3-0789-41BF-A63A-9534C5227DE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352465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A530D27-4787-4DEB-B4F0-5E7442F98D8C}" type="datetimeFigureOut">
              <a:rPr lang="es-ES" smtClean="0">
                <a:solidFill>
                  <a:prstClr val="black">
                    <a:tint val="75000"/>
                  </a:prstClr>
                </a:solidFill>
              </a:rPr>
              <a:pPr/>
              <a:t>11/11/2012</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024D1C3-0789-41BF-A63A-9534C5227DE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7407654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A530D27-4787-4DEB-B4F0-5E7442F98D8C}" type="datetimeFigureOut">
              <a:rPr lang="es-ES" smtClean="0">
                <a:solidFill>
                  <a:prstClr val="black">
                    <a:tint val="75000"/>
                  </a:prstClr>
                </a:solidFill>
              </a:rPr>
              <a:pPr/>
              <a:t>11/11/2012</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024D1C3-0789-41BF-A63A-9534C5227DE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8776578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4A530D27-4787-4DEB-B4F0-5E7442F98D8C}" type="datetimeFigureOut">
              <a:rPr lang="es-ES" smtClean="0">
                <a:solidFill>
                  <a:prstClr val="black">
                    <a:tint val="75000"/>
                  </a:prstClr>
                </a:solidFill>
              </a:rPr>
              <a:pPr/>
              <a:t>11/11/2012</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8024D1C3-0789-41BF-A63A-9534C5227DE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9843385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A530D27-4787-4DEB-B4F0-5E7442F98D8C}" type="datetimeFigureOut">
              <a:rPr lang="es-ES" smtClean="0">
                <a:solidFill>
                  <a:prstClr val="black">
                    <a:tint val="75000"/>
                  </a:prstClr>
                </a:solidFill>
              </a:rPr>
              <a:pPr/>
              <a:t>11/11/2012</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8024D1C3-0789-41BF-A63A-9534C5227DE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7204466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A530D27-4787-4DEB-B4F0-5E7442F98D8C}" type="datetimeFigureOut">
              <a:rPr lang="es-ES" smtClean="0">
                <a:solidFill>
                  <a:prstClr val="black">
                    <a:tint val="75000"/>
                  </a:prstClr>
                </a:solidFill>
              </a:rPr>
              <a:pPr/>
              <a:t>11/11/2012</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8024D1C3-0789-41BF-A63A-9534C5227DE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107298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pPr>
              <a:defRPr/>
            </a:pPr>
            <a:fld id="{37AA9EC4-3487-4A13-9884-2AAC8AF69C6D}" type="datetime1">
              <a:rPr lang="es-ES" smtClean="0">
                <a:solidFill>
                  <a:srgbClr val="DBF5F9">
                    <a:shade val="90000"/>
                  </a:srgbClr>
                </a:solidFill>
              </a:rPr>
              <a:pPr>
                <a:defRPr/>
              </a:pPr>
              <a:t>11/11/2012</a:t>
            </a:fld>
            <a:endParaRPr lang="es-ES">
              <a:solidFill>
                <a:srgbClr val="DBF5F9">
                  <a:shade val="90000"/>
                </a:srgbClr>
              </a:solidFill>
            </a:endParaRPr>
          </a:p>
        </p:txBody>
      </p:sp>
      <p:sp>
        <p:nvSpPr>
          <p:cNvPr id="5" name="4 Marcador de pie de página"/>
          <p:cNvSpPr>
            <a:spLocks noGrp="1"/>
          </p:cNvSpPr>
          <p:nvPr>
            <p:ph type="ftr" sz="quarter" idx="11"/>
          </p:nvPr>
        </p:nvSpPr>
        <p:spPr/>
        <p:txBody>
          <a:bodyPr/>
          <a:lstStyle/>
          <a:p>
            <a:pPr>
              <a:defRPr/>
            </a:pPr>
            <a:r>
              <a:rPr lang="fi-FI" smtClean="0">
                <a:solidFill>
                  <a:srgbClr val="DBF5F9">
                    <a:shade val="90000"/>
                  </a:srgbClr>
                </a:solidFill>
              </a:rPr>
              <a:t>Ing. Juan Jose Nina Ch.</a:t>
            </a:r>
            <a:endParaRPr lang="es-ES">
              <a:solidFill>
                <a:srgbClr val="DBF5F9">
                  <a:shade val="90000"/>
                </a:srgbClr>
              </a:solidFill>
            </a:endParaRPr>
          </a:p>
        </p:txBody>
      </p:sp>
      <p:sp>
        <p:nvSpPr>
          <p:cNvPr id="6" name="5 Marcador de número de diapositiva"/>
          <p:cNvSpPr>
            <a:spLocks noGrp="1"/>
          </p:cNvSpPr>
          <p:nvPr>
            <p:ph type="sldNum" sz="quarter" idx="12"/>
          </p:nvPr>
        </p:nvSpPr>
        <p:spPr/>
        <p:txBody>
          <a:bodyPr/>
          <a:lstStyle/>
          <a:p>
            <a:pPr>
              <a:defRPr/>
            </a:pPr>
            <a:fld id="{137FA4BE-40B4-43B6-A079-B3D0B01299EB}" type="slidenum">
              <a:rPr lang="es-ES" smtClean="0">
                <a:solidFill>
                  <a:srgbClr val="DBF5F9">
                    <a:shade val="90000"/>
                  </a:srgbClr>
                </a:solidFill>
              </a:rPr>
              <a:pPr>
                <a:defRPr/>
              </a:pPr>
              <a:t>‹Nº›</a:t>
            </a:fld>
            <a:endParaRPr lang="es-ES">
              <a:solidFill>
                <a:srgbClr val="DBF5F9">
                  <a:shade val="90000"/>
                </a:srgbClr>
              </a:solidFill>
            </a:endParaRPr>
          </a:p>
        </p:txBody>
      </p:sp>
    </p:spTree>
    <p:extLst>
      <p:ext uri="{BB962C8B-B14F-4D97-AF65-F5344CB8AC3E}">
        <p14:creationId xmlns:p14="http://schemas.microsoft.com/office/powerpoint/2010/main" val="22715279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A530D27-4787-4DEB-B4F0-5E7442F98D8C}" type="datetimeFigureOut">
              <a:rPr lang="es-ES" smtClean="0">
                <a:solidFill>
                  <a:prstClr val="black">
                    <a:tint val="75000"/>
                  </a:prstClr>
                </a:solidFill>
              </a:rPr>
              <a:pPr/>
              <a:t>11/11/2012</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024D1C3-0789-41BF-A63A-9534C5227DE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2618352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A530D27-4787-4DEB-B4F0-5E7442F98D8C}" type="datetimeFigureOut">
              <a:rPr lang="es-ES" smtClean="0">
                <a:solidFill>
                  <a:prstClr val="black">
                    <a:tint val="75000"/>
                  </a:prstClr>
                </a:solidFill>
              </a:rPr>
              <a:pPr/>
              <a:t>11/11/2012</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024D1C3-0789-41BF-A63A-9534C5227DE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7186112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A530D27-4787-4DEB-B4F0-5E7442F98D8C}" type="datetimeFigureOut">
              <a:rPr lang="es-ES" smtClean="0">
                <a:solidFill>
                  <a:prstClr val="black">
                    <a:tint val="75000"/>
                  </a:prstClr>
                </a:solidFill>
              </a:rPr>
              <a:pPr/>
              <a:t>11/11/2012</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024D1C3-0789-41BF-A63A-9534C5227DE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387304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A530D27-4787-4DEB-B4F0-5E7442F98D8C}" type="datetimeFigureOut">
              <a:rPr lang="es-ES" smtClean="0">
                <a:solidFill>
                  <a:prstClr val="black">
                    <a:tint val="75000"/>
                  </a:prstClr>
                </a:solidFill>
              </a:rPr>
              <a:pPr/>
              <a:t>11/11/2012</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024D1C3-0789-41BF-A63A-9534C5227DE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1423426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4660237B-B3FA-496B-A973-50F3F72DC655}" type="datetimeFigureOut">
              <a:rPr lang="es-ES" smtClean="0">
                <a:solidFill>
                  <a:prstClr val="black">
                    <a:tint val="75000"/>
                  </a:prstClr>
                </a:solidFill>
              </a:rPr>
              <a:pPr/>
              <a:t>11/11/2012</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D590833-5FE8-4D32-9972-3FDF65D359A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291793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660237B-B3FA-496B-A973-50F3F72DC655}" type="datetimeFigureOut">
              <a:rPr lang="es-ES" smtClean="0">
                <a:solidFill>
                  <a:prstClr val="black">
                    <a:tint val="75000"/>
                  </a:prstClr>
                </a:solidFill>
              </a:rPr>
              <a:pPr/>
              <a:t>11/11/2012</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D590833-5FE8-4D32-9972-3FDF65D359A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731531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660237B-B3FA-496B-A973-50F3F72DC655}" type="datetimeFigureOut">
              <a:rPr lang="es-ES" smtClean="0">
                <a:solidFill>
                  <a:prstClr val="black">
                    <a:tint val="75000"/>
                  </a:prstClr>
                </a:solidFill>
              </a:rPr>
              <a:pPr/>
              <a:t>11/11/2012</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D590833-5FE8-4D32-9972-3FDF65D359A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216380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660237B-B3FA-496B-A973-50F3F72DC655}" type="datetimeFigureOut">
              <a:rPr lang="es-ES" smtClean="0">
                <a:solidFill>
                  <a:prstClr val="black">
                    <a:tint val="75000"/>
                  </a:prstClr>
                </a:solidFill>
              </a:rPr>
              <a:pPr/>
              <a:t>11/11/2012</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2D590833-5FE8-4D32-9972-3FDF65D359A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944980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4660237B-B3FA-496B-A973-50F3F72DC655}" type="datetimeFigureOut">
              <a:rPr lang="es-ES" smtClean="0">
                <a:solidFill>
                  <a:prstClr val="black">
                    <a:tint val="75000"/>
                  </a:prstClr>
                </a:solidFill>
              </a:rPr>
              <a:pPr/>
              <a:t>11/11/2012</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2D590833-5FE8-4D32-9972-3FDF65D359A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594257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660237B-B3FA-496B-A973-50F3F72DC655}" type="datetimeFigureOut">
              <a:rPr lang="es-ES" smtClean="0">
                <a:solidFill>
                  <a:prstClr val="black">
                    <a:tint val="75000"/>
                  </a:prstClr>
                </a:solidFill>
              </a:rPr>
              <a:pPr/>
              <a:t>11/11/2012</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2D590833-5FE8-4D32-9972-3FDF65D359A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036227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pPr>
              <a:defRPr/>
            </a:pPr>
            <a:fld id="{ED0829E2-2198-423C-91FB-FF1B34505E91}" type="datetime1">
              <a:rPr lang="es-ES" smtClean="0">
                <a:solidFill>
                  <a:srgbClr val="DBF5F9">
                    <a:shade val="90000"/>
                  </a:srgbClr>
                </a:solidFill>
              </a:rPr>
              <a:pPr>
                <a:defRPr/>
              </a:pPr>
              <a:t>11/11/2012</a:t>
            </a:fld>
            <a:endParaRPr lang="es-ES">
              <a:solidFill>
                <a:srgbClr val="DBF5F9">
                  <a:shade val="90000"/>
                </a:srgbClr>
              </a:solidFill>
            </a:endParaRPr>
          </a:p>
        </p:txBody>
      </p:sp>
      <p:sp>
        <p:nvSpPr>
          <p:cNvPr id="6" name="5 Marcador de pie de página"/>
          <p:cNvSpPr>
            <a:spLocks noGrp="1"/>
          </p:cNvSpPr>
          <p:nvPr>
            <p:ph type="ftr" sz="quarter" idx="11"/>
          </p:nvPr>
        </p:nvSpPr>
        <p:spPr/>
        <p:txBody>
          <a:bodyPr/>
          <a:lstStyle/>
          <a:p>
            <a:pPr>
              <a:defRPr/>
            </a:pPr>
            <a:r>
              <a:rPr lang="fi-FI" smtClean="0">
                <a:solidFill>
                  <a:srgbClr val="DBF5F9">
                    <a:shade val="90000"/>
                  </a:srgbClr>
                </a:solidFill>
              </a:rPr>
              <a:t>Ing. Juan Jose Nina Ch.</a:t>
            </a:r>
            <a:endParaRPr lang="es-ES">
              <a:solidFill>
                <a:srgbClr val="DBF5F9">
                  <a:shade val="90000"/>
                </a:srgbClr>
              </a:solidFill>
            </a:endParaRPr>
          </a:p>
        </p:txBody>
      </p:sp>
      <p:sp>
        <p:nvSpPr>
          <p:cNvPr id="7" name="6 Marcador de número de diapositiva"/>
          <p:cNvSpPr>
            <a:spLocks noGrp="1"/>
          </p:cNvSpPr>
          <p:nvPr>
            <p:ph type="sldNum" sz="quarter" idx="12"/>
          </p:nvPr>
        </p:nvSpPr>
        <p:spPr/>
        <p:txBody>
          <a:bodyPr/>
          <a:lstStyle/>
          <a:p>
            <a:pPr>
              <a:defRPr/>
            </a:pPr>
            <a:fld id="{BB78515F-0338-4A62-80BD-9A14F2DDB472}" type="slidenum">
              <a:rPr lang="es-ES" smtClean="0">
                <a:solidFill>
                  <a:srgbClr val="DBF5F9">
                    <a:shade val="90000"/>
                  </a:srgbClr>
                </a:solidFill>
              </a:rPr>
              <a:pPr>
                <a:defRPr/>
              </a:pPr>
              <a:t>‹Nº›</a:t>
            </a:fld>
            <a:endParaRPr lang="es-ES">
              <a:solidFill>
                <a:srgbClr val="DBF5F9">
                  <a:shade val="90000"/>
                </a:srgbClr>
              </a:solidFill>
            </a:endParaRPr>
          </a:p>
        </p:txBody>
      </p:sp>
    </p:spTree>
    <p:extLst>
      <p:ext uri="{BB962C8B-B14F-4D97-AF65-F5344CB8AC3E}">
        <p14:creationId xmlns:p14="http://schemas.microsoft.com/office/powerpoint/2010/main" val="17689700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660237B-B3FA-496B-A973-50F3F72DC655}" type="datetimeFigureOut">
              <a:rPr lang="es-ES" smtClean="0">
                <a:solidFill>
                  <a:prstClr val="black">
                    <a:tint val="75000"/>
                  </a:prstClr>
                </a:solidFill>
              </a:rPr>
              <a:pPr/>
              <a:t>11/11/2012</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2D590833-5FE8-4D32-9972-3FDF65D359A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0510794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660237B-B3FA-496B-A973-50F3F72DC655}" type="datetimeFigureOut">
              <a:rPr lang="es-ES" smtClean="0">
                <a:solidFill>
                  <a:prstClr val="black">
                    <a:tint val="75000"/>
                  </a:prstClr>
                </a:solidFill>
              </a:rPr>
              <a:pPr/>
              <a:t>11/11/2012</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2D590833-5FE8-4D32-9972-3FDF65D359A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8078868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660237B-B3FA-496B-A973-50F3F72DC655}" type="datetimeFigureOut">
              <a:rPr lang="es-ES" smtClean="0">
                <a:solidFill>
                  <a:prstClr val="black">
                    <a:tint val="75000"/>
                  </a:prstClr>
                </a:solidFill>
              </a:rPr>
              <a:pPr/>
              <a:t>11/11/2012</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2D590833-5FE8-4D32-9972-3FDF65D359A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772755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660237B-B3FA-496B-A973-50F3F72DC655}" type="datetimeFigureOut">
              <a:rPr lang="es-ES" smtClean="0">
                <a:solidFill>
                  <a:prstClr val="black">
                    <a:tint val="75000"/>
                  </a:prstClr>
                </a:solidFill>
              </a:rPr>
              <a:pPr/>
              <a:t>11/11/2012</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D590833-5FE8-4D32-9972-3FDF65D359A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9522142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660237B-B3FA-496B-A973-50F3F72DC655}" type="datetimeFigureOut">
              <a:rPr lang="es-ES" smtClean="0">
                <a:solidFill>
                  <a:prstClr val="black">
                    <a:tint val="75000"/>
                  </a:prstClr>
                </a:solidFill>
              </a:rPr>
              <a:pPr/>
              <a:t>11/11/2012</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D590833-5FE8-4D32-9972-3FDF65D359A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68221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pPr>
              <a:defRPr/>
            </a:pPr>
            <a:fld id="{0CE7798C-86FA-4A24-AD98-574C7F45DDAF}" type="datetime1">
              <a:rPr lang="es-ES" smtClean="0">
                <a:solidFill>
                  <a:srgbClr val="DBF5F9">
                    <a:shade val="90000"/>
                  </a:srgbClr>
                </a:solidFill>
              </a:rPr>
              <a:pPr>
                <a:defRPr/>
              </a:pPr>
              <a:t>11/11/2012</a:t>
            </a:fld>
            <a:endParaRPr lang="es-ES">
              <a:solidFill>
                <a:srgbClr val="DBF5F9">
                  <a:shade val="90000"/>
                </a:srgbClr>
              </a:solidFill>
            </a:endParaRPr>
          </a:p>
        </p:txBody>
      </p:sp>
      <p:sp>
        <p:nvSpPr>
          <p:cNvPr id="8" name="7 Marcador de pie de página"/>
          <p:cNvSpPr>
            <a:spLocks noGrp="1"/>
          </p:cNvSpPr>
          <p:nvPr>
            <p:ph type="ftr" sz="quarter" idx="11"/>
          </p:nvPr>
        </p:nvSpPr>
        <p:spPr/>
        <p:txBody>
          <a:bodyPr/>
          <a:lstStyle/>
          <a:p>
            <a:pPr>
              <a:defRPr/>
            </a:pPr>
            <a:r>
              <a:rPr lang="fi-FI" smtClean="0">
                <a:solidFill>
                  <a:srgbClr val="DBF5F9">
                    <a:shade val="90000"/>
                  </a:srgbClr>
                </a:solidFill>
              </a:rPr>
              <a:t>Ing. Juan Jose Nina Ch.</a:t>
            </a:r>
            <a:endParaRPr lang="es-ES">
              <a:solidFill>
                <a:srgbClr val="DBF5F9">
                  <a:shade val="90000"/>
                </a:srgbClr>
              </a:solidFill>
            </a:endParaRPr>
          </a:p>
        </p:txBody>
      </p:sp>
      <p:sp>
        <p:nvSpPr>
          <p:cNvPr id="9" name="8 Marcador de número de diapositiva"/>
          <p:cNvSpPr>
            <a:spLocks noGrp="1"/>
          </p:cNvSpPr>
          <p:nvPr>
            <p:ph type="sldNum" sz="quarter" idx="12"/>
          </p:nvPr>
        </p:nvSpPr>
        <p:spPr/>
        <p:txBody>
          <a:bodyPr/>
          <a:lstStyle/>
          <a:p>
            <a:pPr>
              <a:defRPr/>
            </a:pPr>
            <a:fld id="{FA12FE09-8E22-4EE9-8464-16E1E68D9A90}" type="slidenum">
              <a:rPr lang="es-ES" smtClean="0">
                <a:solidFill>
                  <a:srgbClr val="DBF5F9">
                    <a:shade val="90000"/>
                  </a:srgbClr>
                </a:solidFill>
              </a:rPr>
              <a:pPr>
                <a:defRPr/>
              </a:pPr>
              <a:t>‹Nº›</a:t>
            </a:fld>
            <a:endParaRPr lang="es-ES">
              <a:solidFill>
                <a:srgbClr val="DBF5F9">
                  <a:shade val="90000"/>
                </a:srgbClr>
              </a:solidFill>
            </a:endParaRPr>
          </a:p>
        </p:txBody>
      </p:sp>
    </p:spTree>
    <p:extLst>
      <p:ext uri="{BB962C8B-B14F-4D97-AF65-F5344CB8AC3E}">
        <p14:creationId xmlns:p14="http://schemas.microsoft.com/office/powerpoint/2010/main" val="2497718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pPr>
              <a:defRPr/>
            </a:pPr>
            <a:fld id="{1E996794-E736-48C9-9A91-F83DA5619AC4}" type="datetime1">
              <a:rPr lang="es-ES" smtClean="0">
                <a:solidFill>
                  <a:srgbClr val="DBF5F9">
                    <a:shade val="90000"/>
                  </a:srgbClr>
                </a:solidFill>
              </a:rPr>
              <a:pPr>
                <a:defRPr/>
              </a:pPr>
              <a:t>11/11/2012</a:t>
            </a:fld>
            <a:endParaRPr lang="es-ES">
              <a:solidFill>
                <a:srgbClr val="DBF5F9">
                  <a:shade val="90000"/>
                </a:srgbClr>
              </a:solidFill>
            </a:endParaRPr>
          </a:p>
        </p:txBody>
      </p:sp>
      <p:sp>
        <p:nvSpPr>
          <p:cNvPr id="4" name="3 Marcador de pie de página"/>
          <p:cNvSpPr>
            <a:spLocks noGrp="1"/>
          </p:cNvSpPr>
          <p:nvPr>
            <p:ph type="ftr" sz="quarter" idx="11"/>
          </p:nvPr>
        </p:nvSpPr>
        <p:spPr/>
        <p:txBody>
          <a:bodyPr/>
          <a:lstStyle/>
          <a:p>
            <a:pPr>
              <a:defRPr/>
            </a:pPr>
            <a:r>
              <a:rPr lang="fi-FI" smtClean="0">
                <a:solidFill>
                  <a:srgbClr val="DBF5F9">
                    <a:shade val="90000"/>
                  </a:srgbClr>
                </a:solidFill>
              </a:rPr>
              <a:t>Ing. Juan Jose Nina Ch.</a:t>
            </a:r>
            <a:endParaRPr lang="es-ES">
              <a:solidFill>
                <a:srgbClr val="DBF5F9">
                  <a:shade val="90000"/>
                </a:srgbClr>
              </a:solidFill>
            </a:endParaRPr>
          </a:p>
        </p:txBody>
      </p:sp>
      <p:sp>
        <p:nvSpPr>
          <p:cNvPr id="5" name="4 Marcador de número de diapositiva"/>
          <p:cNvSpPr>
            <a:spLocks noGrp="1"/>
          </p:cNvSpPr>
          <p:nvPr>
            <p:ph type="sldNum" sz="quarter" idx="12"/>
          </p:nvPr>
        </p:nvSpPr>
        <p:spPr/>
        <p:txBody>
          <a:bodyPr/>
          <a:lstStyle/>
          <a:p>
            <a:pPr>
              <a:defRPr/>
            </a:pPr>
            <a:fld id="{C40B5BD0-4D7D-4C0D-8076-2907E334D480}" type="slidenum">
              <a:rPr lang="es-ES" smtClean="0">
                <a:solidFill>
                  <a:srgbClr val="DBF5F9">
                    <a:shade val="90000"/>
                  </a:srgbClr>
                </a:solidFill>
              </a:rPr>
              <a:pPr>
                <a:defRPr/>
              </a:pPr>
              <a:t>‹Nº›</a:t>
            </a:fld>
            <a:endParaRPr lang="es-ES">
              <a:solidFill>
                <a:srgbClr val="DBF5F9">
                  <a:shade val="90000"/>
                </a:srgbClr>
              </a:solidFill>
            </a:endParaRPr>
          </a:p>
        </p:txBody>
      </p:sp>
    </p:spTree>
    <p:extLst>
      <p:ext uri="{BB962C8B-B14F-4D97-AF65-F5344CB8AC3E}">
        <p14:creationId xmlns:p14="http://schemas.microsoft.com/office/powerpoint/2010/main" val="2668685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fld id="{72A1B258-361A-4615-8147-FBDE5BB85AD8}" type="datetime1">
              <a:rPr lang="es-ES" smtClean="0">
                <a:solidFill>
                  <a:srgbClr val="DBF5F9">
                    <a:shade val="90000"/>
                  </a:srgbClr>
                </a:solidFill>
              </a:rPr>
              <a:pPr>
                <a:defRPr/>
              </a:pPr>
              <a:t>11/11/2012</a:t>
            </a:fld>
            <a:endParaRPr lang="es-ES">
              <a:solidFill>
                <a:srgbClr val="DBF5F9">
                  <a:shade val="90000"/>
                </a:srgbClr>
              </a:solidFill>
            </a:endParaRPr>
          </a:p>
        </p:txBody>
      </p:sp>
      <p:sp>
        <p:nvSpPr>
          <p:cNvPr id="3" name="2 Marcador de pie de página"/>
          <p:cNvSpPr>
            <a:spLocks noGrp="1"/>
          </p:cNvSpPr>
          <p:nvPr>
            <p:ph type="ftr" sz="quarter" idx="11"/>
          </p:nvPr>
        </p:nvSpPr>
        <p:spPr/>
        <p:txBody>
          <a:bodyPr/>
          <a:lstStyle/>
          <a:p>
            <a:pPr>
              <a:defRPr/>
            </a:pPr>
            <a:r>
              <a:rPr lang="fi-FI" smtClean="0">
                <a:solidFill>
                  <a:srgbClr val="DBF5F9">
                    <a:shade val="90000"/>
                  </a:srgbClr>
                </a:solidFill>
              </a:rPr>
              <a:t>Ing. Juan Jose Nina Ch.</a:t>
            </a:r>
            <a:endParaRPr lang="es-ES">
              <a:solidFill>
                <a:srgbClr val="DBF5F9">
                  <a:shade val="90000"/>
                </a:srgbClr>
              </a:solidFill>
            </a:endParaRPr>
          </a:p>
        </p:txBody>
      </p:sp>
      <p:sp>
        <p:nvSpPr>
          <p:cNvPr id="4" name="3 Marcador de número de diapositiva"/>
          <p:cNvSpPr>
            <a:spLocks noGrp="1"/>
          </p:cNvSpPr>
          <p:nvPr>
            <p:ph type="sldNum" sz="quarter" idx="12"/>
          </p:nvPr>
        </p:nvSpPr>
        <p:spPr/>
        <p:txBody>
          <a:bodyPr/>
          <a:lstStyle/>
          <a:p>
            <a:pPr>
              <a:defRPr/>
            </a:pPr>
            <a:fld id="{1860886F-80BE-48F0-8944-081F3684419B}" type="slidenum">
              <a:rPr lang="es-ES" smtClean="0">
                <a:solidFill>
                  <a:srgbClr val="DBF5F9">
                    <a:shade val="90000"/>
                  </a:srgbClr>
                </a:solidFill>
              </a:rPr>
              <a:pPr>
                <a:defRPr/>
              </a:pPr>
              <a:t>‹Nº›</a:t>
            </a:fld>
            <a:endParaRPr lang="es-ES">
              <a:solidFill>
                <a:srgbClr val="DBF5F9">
                  <a:shade val="90000"/>
                </a:srgbClr>
              </a:solidFill>
            </a:endParaRPr>
          </a:p>
        </p:txBody>
      </p:sp>
    </p:spTree>
    <p:extLst>
      <p:ext uri="{BB962C8B-B14F-4D97-AF65-F5344CB8AC3E}">
        <p14:creationId xmlns:p14="http://schemas.microsoft.com/office/powerpoint/2010/main" val="2944428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pPr>
              <a:defRPr/>
            </a:pPr>
            <a:fld id="{98600918-BE36-4181-A759-232BB1A5C946}" type="datetime1">
              <a:rPr lang="es-ES" smtClean="0">
                <a:solidFill>
                  <a:srgbClr val="DBF5F9">
                    <a:shade val="90000"/>
                  </a:srgbClr>
                </a:solidFill>
              </a:rPr>
              <a:pPr>
                <a:defRPr/>
              </a:pPr>
              <a:t>11/11/2012</a:t>
            </a:fld>
            <a:endParaRPr lang="es-ES">
              <a:solidFill>
                <a:srgbClr val="DBF5F9">
                  <a:shade val="90000"/>
                </a:srgbClr>
              </a:solidFill>
            </a:endParaRPr>
          </a:p>
        </p:txBody>
      </p:sp>
      <p:sp>
        <p:nvSpPr>
          <p:cNvPr id="6" name="5 Marcador de pie de página"/>
          <p:cNvSpPr>
            <a:spLocks noGrp="1"/>
          </p:cNvSpPr>
          <p:nvPr>
            <p:ph type="ftr" sz="quarter" idx="11"/>
          </p:nvPr>
        </p:nvSpPr>
        <p:spPr/>
        <p:txBody>
          <a:bodyPr/>
          <a:lstStyle/>
          <a:p>
            <a:pPr>
              <a:defRPr/>
            </a:pPr>
            <a:r>
              <a:rPr lang="fi-FI" smtClean="0">
                <a:solidFill>
                  <a:srgbClr val="DBF5F9">
                    <a:shade val="90000"/>
                  </a:srgbClr>
                </a:solidFill>
              </a:rPr>
              <a:t>Ing. Juan Jose Nina Ch.</a:t>
            </a:r>
            <a:endParaRPr lang="es-ES">
              <a:solidFill>
                <a:srgbClr val="DBF5F9">
                  <a:shade val="90000"/>
                </a:srgbClr>
              </a:solidFill>
            </a:endParaRPr>
          </a:p>
        </p:txBody>
      </p:sp>
      <p:sp>
        <p:nvSpPr>
          <p:cNvPr id="7" name="6 Marcador de número de diapositiva"/>
          <p:cNvSpPr>
            <a:spLocks noGrp="1"/>
          </p:cNvSpPr>
          <p:nvPr>
            <p:ph type="sldNum" sz="quarter" idx="12"/>
          </p:nvPr>
        </p:nvSpPr>
        <p:spPr/>
        <p:txBody>
          <a:bodyPr/>
          <a:lstStyle/>
          <a:p>
            <a:pPr>
              <a:defRPr/>
            </a:pPr>
            <a:fld id="{A33E47DE-48CC-4D7F-BB5D-C07708D4F5DF}" type="slidenum">
              <a:rPr lang="es-ES" smtClean="0">
                <a:solidFill>
                  <a:srgbClr val="DBF5F9">
                    <a:shade val="90000"/>
                  </a:srgbClr>
                </a:solidFill>
              </a:rPr>
              <a:pPr>
                <a:defRPr/>
              </a:pPr>
              <a:t>‹Nº›</a:t>
            </a:fld>
            <a:endParaRPr lang="es-ES">
              <a:solidFill>
                <a:srgbClr val="DBF5F9">
                  <a:shade val="90000"/>
                </a:srgbClr>
              </a:solidFill>
            </a:endParaRPr>
          </a:p>
        </p:txBody>
      </p:sp>
    </p:spTree>
    <p:extLst>
      <p:ext uri="{BB962C8B-B14F-4D97-AF65-F5344CB8AC3E}">
        <p14:creationId xmlns:p14="http://schemas.microsoft.com/office/powerpoint/2010/main" val="2367440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pPr>
              <a:defRPr/>
            </a:pPr>
            <a:fld id="{71EFFBB2-2654-40E3-A234-005656E10CC7}" type="datetime1">
              <a:rPr lang="es-ES" smtClean="0">
                <a:solidFill>
                  <a:srgbClr val="DBF5F9">
                    <a:shade val="90000"/>
                  </a:srgbClr>
                </a:solidFill>
              </a:rPr>
              <a:pPr>
                <a:defRPr/>
              </a:pPr>
              <a:t>11/11/2012</a:t>
            </a:fld>
            <a:endParaRPr lang="es-ES">
              <a:solidFill>
                <a:srgbClr val="DBF5F9">
                  <a:shade val="90000"/>
                </a:srgbClr>
              </a:solidFill>
            </a:endParaRPr>
          </a:p>
        </p:txBody>
      </p:sp>
      <p:sp>
        <p:nvSpPr>
          <p:cNvPr id="6" name="5 Marcador de pie de página"/>
          <p:cNvSpPr>
            <a:spLocks noGrp="1"/>
          </p:cNvSpPr>
          <p:nvPr>
            <p:ph type="ftr" sz="quarter" idx="11"/>
          </p:nvPr>
        </p:nvSpPr>
        <p:spPr/>
        <p:txBody>
          <a:bodyPr/>
          <a:lstStyle/>
          <a:p>
            <a:pPr>
              <a:defRPr/>
            </a:pPr>
            <a:r>
              <a:rPr lang="fi-FI" smtClean="0">
                <a:solidFill>
                  <a:srgbClr val="DBF5F9">
                    <a:shade val="90000"/>
                  </a:srgbClr>
                </a:solidFill>
              </a:rPr>
              <a:t>Ing. Juan Jose Nina Ch.</a:t>
            </a:r>
            <a:endParaRPr lang="es-ES">
              <a:solidFill>
                <a:srgbClr val="DBF5F9">
                  <a:shade val="90000"/>
                </a:srgbClr>
              </a:solidFill>
            </a:endParaRPr>
          </a:p>
        </p:txBody>
      </p:sp>
      <p:sp>
        <p:nvSpPr>
          <p:cNvPr id="7" name="6 Marcador de número de diapositiva"/>
          <p:cNvSpPr>
            <a:spLocks noGrp="1"/>
          </p:cNvSpPr>
          <p:nvPr>
            <p:ph type="sldNum" sz="quarter" idx="12"/>
          </p:nvPr>
        </p:nvSpPr>
        <p:spPr>
          <a:xfrm>
            <a:off x="8077200" y="6356350"/>
            <a:ext cx="609600" cy="365125"/>
          </a:xfrm>
        </p:spPr>
        <p:txBody>
          <a:bodyPr/>
          <a:lstStyle/>
          <a:p>
            <a:pPr>
              <a:defRPr/>
            </a:pPr>
            <a:fld id="{449376E7-1219-44FC-A338-65738D2DBC8E}" type="slidenum">
              <a:rPr lang="es-ES" smtClean="0">
                <a:solidFill>
                  <a:srgbClr val="DBF5F9">
                    <a:shade val="90000"/>
                  </a:srgbClr>
                </a:solidFill>
              </a:rPr>
              <a:pPr>
                <a:defRPr/>
              </a:pPr>
              <a:t>‹Nº›</a:t>
            </a:fld>
            <a:endParaRPr lang="es-ES">
              <a:solidFill>
                <a:srgbClr val="DBF5F9">
                  <a:shade val="90000"/>
                </a:srgbClr>
              </a:solidFill>
            </a:endParaRPr>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white"/>
              </a:solidFill>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3823014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white"/>
              </a:solidFill>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white"/>
              </a:solidFill>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fld id="{0B10958B-BD7A-48C0-A43D-D00BBA18A657}" type="datetime1">
              <a:rPr lang="es-ES" smtClean="0">
                <a:solidFill>
                  <a:srgbClr val="DBF5F9">
                    <a:shade val="90000"/>
                  </a:srgbClr>
                </a:solidFill>
                <a:latin typeface="Arial" charset="0"/>
              </a:rPr>
              <a:pPr fontAlgn="base">
                <a:spcBef>
                  <a:spcPct val="0"/>
                </a:spcBef>
                <a:spcAft>
                  <a:spcPct val="0"/>
                </a:spcAft>
                <a:defRPr/>
              </a:pPr>
              <a:t>11/11/2012</a:t>
            </a:fld>
            <a:endParaRPr lang="es-ES">
              <a:solidFill>
                <a:srgbClr val="DBF5F9">
                  <a:shade val="90000"/>
                </a:srgbClr>
              </a:solidFill>
              <a:latin typeface="Arial" charset="0"/>
            </a:endParaRPr>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r>
              <a:rPr lang="fi-FI" smtClean="0">
                <a:solidFill>
                  <a:srgbClr val="DBF5F9">
                    <a:shade val="90000"/>
                  </a:srgbClr>
                </a:solidFill>
                <a:latin typeface="Arial" charset="0"/>
              </a:rPr>
              <a:t>Ing. Juan Jose Nina Ch.</a:t>
            </a:r>
            <a:endParaRPr lang="es-ES">
              <a:solidFill>
                <a:srgbClr val="DBF5F9">
                  <a:shade val="90000"/>
                </a:srgbClr>
              </a:solidFill>
              <a:latin typeface="Arial" charset="0"/>
            </a:endParaRPr>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9614306F-A37A-4310-A002-9241D5906570}" type="slidenum">
              <a:rPr lang="es-ES" smtClean="0">
                <a:solidFill>
                  <a:srgbClr val="DBF5F9">
                    <a:shade val="90000"/>
                  </a:srgbClr>
                </a:solidFill>
                <a:latin typeface="Arial" charset="0"/>
              </a:rPr>
              <a:pPr fontAlgn="base">
                <a:spcBef>
                  <a:spcPct val="0"/>
                </a:spcBef>
                <a:spcAft>
                  <a:spcPct val="0"/>
                </a:spcAft>
                <a:defRPr/>
              </a:pPr>
              <a:t>‹Nº›</a:t>
            </a:fld>
            <a:endParaRPr lang="es-ES">
              <a:solidFill>
                <a:srgbClr val="DBF5F9">
                  <a:shade val="90000"/>
                </a:srgbClr>
              </a:solidFill>
              <a:latin typeface="Arial" charset="0"/>
            </a:endParaRPr>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white"/>
                </a:solidFill>
                <a:latin typeface="Arial" charset="0"/>
              </a:endParaRPr>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white"/>
                </a:solidFill>
                <a:latin typeface="Arial" charset="0"/>
              </a:endParaRPr>
            </a:p>
          </p:txBody>
        </p:sp>
      </p:grpSp>
    </p:spTree>
    <p:extLst>
      <p:ext uri="{BB962C8B-B14F-4D97-AF65-F5344CB8AC3E}">
        <p14:creationId xmlns:p14="http://schemas.microsoft.com/office/powerpoint/2010/main" val="11490318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white"/>
              </a:solidFill>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white"/>
              </a:solidFill>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fld id="{0B10958B-BD7A-48C0-A43D-D00BBA18A657}" type="datetime1">
              <a:rPr lang="es-ES" smtClean="0">
                <a:solidFill>
                  <a:srgbClr val="DBF5F9">
                    <a:shade val="90000"/>
                  </a:srgbClr>
                </a:solidFill>
                <a:latin typeface="Arial" charset="0"/>
              </a:rPr>
              <a:pPr fontAlgn="base">
                <a:spcBef>
                  <a:spcPct val="0"/>
                </a:spcBef>
                <a:spcAft>
                  <a:spcPct val="0"/>
                </a:spcAft>
                <a:defRPr/>
              </a:pPr>
              <a:t>11/11/2012</a:t>
            </a:fld>
            <a:endParaRPr lang="es-ES">
              <a:solidFill>
                <a:srgbClr val="DBF5F9">
                  <a:shade val="90000"/>
                </a:srgbClr>
              </a:solidFill>
              <a:latin typeface="Arial" charset="0"/>
            </a:endParaRPr>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r>
              <a:rPr lang="fi-FI" smtClean="0">
                <a:solidFill>
                  <a:srgbClr val="DBF5F9">
                    <a:shade val="90000"/>
                  </a:srgbClr>
                </a:solidFill>
                <a:latin typeface="Arial" charset="0"/>
              </a:rPr>
              <a:t>Ing. Juan Jose Nina Ch.</a:t>
            </a:r>
            <a:endParaRPr lang="es-ES">
              <a:solidFill>
                <a:srgbClr val="DBF5F9">
                  <a:shade val="90000"/>
                </a:srgbClr>
              </a:solidFill>
              <a:latin typeface="Arial" charset="0"/>
            </a:endParaRPr>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9614306F-A37A-4310-A002-9241D5906570}" type="slidenum">
              <a:rPr lang="es-ES" smtClean="0">
                <a:solidFill>
                  <a:srgbClr val="DBF5F9">
                    <a:shade val="90000"/>
                  </a:srgbClr>
                </a:solidFill>
                <a:latin typeface="Arial" charset="0"/>
              </a:rPr>
              <a:pPr fontAlgn="base">
                <a:spcBef>
                  <a:spcPct val="0"/>
                </a:spcBef>
                <a:spcAft>
                  <a:spcPct val="0"/>
                </a:spcAft>
                <a:defRPr/>
              </a:pPr>
              <a:t>‹Nº›</a:t>
            </a:fld>
            <a:endParaRPr lang="es-ES">
              <a:solidFill>
                <a:srgbClr val="DBF5F9">
                  <a:shade val="90000"/>
                </a:srgbClr>
              </a:solidFill>
              <a:latin typeface="Arial" charset="0"/>
            </a:endParaRPr>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white"/>
                </a:solidFill>
                <a:latin typeface="Arial" charset="0"/>
              </a:endParaRPr>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white"/>
                </a:solidFill>
                <a:latin typeface="Arial" charset="0"/>
              </a:endParaRPr>
            </a:p>
          </p:txBody>
        </p:sp>
      </p:grpSp>
    </p:spTree>
    <p:extLst>
      <p:ext uri="{BB962C8B-B14F-4D97-AF65-F5344CB8AC3E}">
        <p14:creationId xmlns:p14="http://schemas.microsoft.com/office/powerpoint/2010/main" val="2900152565"/>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530D27-4787-4DEB-B4F0-5E7442F98D8C}" type="datetimeFigureOut">
              <a:rPr lang="es-ES" smtClean="0">
                <a:solidFill>
                  <a:prstClr val="black">
                    <a:tint val="75000"/>
                  </a:prstClr>
                </a:solidFill>
              </a:rPr>
              <a:pPr/>
              <a:t>11/11/2012</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24D1C3-0789-41BF-A63A-9534C5227DE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07953439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60237B-B3FA-496B-A973-50F3F72DC655}" type="datetimeFigureOut">
              <a:rPr lang="es-ES" smtClean="0">
                <a:solidFill>
                  <a:prstClr val="black">
                    <a:tint val="75000"/>
                  </a:prstClr>
                </a:solidFill>
              </a:rPr>
              <a:pPr/>
              <a:t>11/11/2012</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590833-5FE8-4D32-9972-3FDF65D359A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44492035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35.xm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hyperlink" Target="http://www.unicrom.com/Tut_corrientecontinua.asp" TargetMode="External"/><Relationship Id="rId7" Type="http://schemas.openxmlformats.org/officeDocument/2006/relationships/image" Target="../media/image19.jpeg"/><Relationship Id="rId2" Type="http://schemas.openxmlformats.org/officeDocument/2006/relationships/hyperlink" Target="http://www.unicrom.com/Tut_la_corriente_alterna__.asp" TargetMode="External"/><Relationship Id="rId1" Type="http://schemas.openxmlformats.org/officeDocument/2006/relationships/slideLayout" Target="../slideLayouts/slideLayout35.xml"/><Relationship Id="rId6" Type="http://schemas.openxmlformats.org/officeDocument/2006/relationships/image" Target="../media/image18.gif"/><Relationship Id="rId5" Type="http://schemas.openxmlformats.org/officeDocument/2006/relationships/hyperlink" Target="http://www.unicrom.com/tut_campomagnetico.asp" TargetMode="External"/><Relationship Id="rId4" Type="http://schemas.openxmlformats.org/officeDocument/2006/relationships/hyperlink" Target="http://www.unicrom.com/tut_conductores_electricos.asp"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5.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35.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8" Type="http://schemas.openxmlformats.org/officeDocument/2006/relationships/hyperlink" Target="http://www.unicrom.com/Tut_triac.asp" TargetMode="External"/><Relationship Id="rId3" Type="http://schemas.openxmlformats.org/officeDocument/2006/relationships/hyperlink" Target="http://www.unicrom.com/Tut_condensador.asp" TargetMode="External"/><Relationship Id="rId7" Type="http://schemas.openxmlformats.org/officeDocument/2006/relationships/hyperlink" Target="http://www.unicrom.com/Tut_scr.asp" TargetMode="External"/><Relationship Id="rId2" Type="http://schemas.openxmlformats.org/officeDocument/2006/relationships/hyperlink" Target="http://www.unicrom.com/Tut_resistencia.asp" TargetMode="External"/><Relationship Id="rId1" Type="http://schemas.openxmlformats.org/officeDocument/2006/relationships/slideLayout" Target="../slideLayouts/slideLayout13.xml"/><Relationship Id="rId6" Type="http://schemas.openxmlformats.org/officeDocument/2006/relationships/hyperlink" Target="http://www.unicrom.com/Tut_opamp.asp" TargetMode="External"/><Relationship Id="rId5" Type="http://schemas.openxmlformats.org/officeDocument/2006/relationships/hyperlink" Target="http://www.unicrom.com/Tut_transistor_bipolar.asp" TargetMode="External"/><Relationship Id="rId4" Type="http://schemas.openxmlformats.org/officeDocument/2006/relationships/hyperlink" Target="http://www.unicrom.com/Tut_bobina.asp"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unicrom.com/Art_Teoria_del_fluido.asp" TargetMode="External"/><Relationship Id="rId2" Type="http://schemas.openxmlformats.org/officeDocument/2006/relationships/hyperlink" Target="http://www.unicrom.com/tut_conductores_electricos.asp" TargetMode="External"/><Relationship Id="rId1" Type="http://schemas.openxmlformats.org/officeDocument/2006/relationships/slideLayout" Target="../slideLayouts/slideLayout13.xml"/><Relationship Id="rId5" Type="http://schemas.openxmlformats.org/officeDocument/2006/relationships/hyperlink" Target="http://newton.cnice.mec.es/2bach/campmag/index.html" TargetMode="Externa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42.gif"/></Relationships>
</file>

<file path=ppt/slides/_rels/slide26.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file:///D:\INFORMACION%20BAJADOS%20DE%20INTERNET\FUNDAMENTOS%20ELECTRICOS\AS&#205;%20FUNCIONA%20EL%20CIRCUITO%20EL&#201;CTRICO3_archivos\circ_000012_10.gif" TargetMode="External"/><Relationship Id="rId2" Type="http://schemas.openxmlformats.org/officeDocument/2006/relationships/image" Target="../media/image45.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3.jpeg"/><Relationship Id="rId3" Type="http://schemas.openxmlformats.org/officeDocument/2006/relationships/diagramLayout" Target="../diagrams/layout1.xml"/><Relationship Id="rId7" Type="http://schemas.openxmlformats.org/officeDocument/2006/relationships/image" Target="../media/image12.gif"/><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4.gif"/><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142844" y="2085795"/>
            <a:ext cx="8715436" cy="1200329"/>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fontAlgn="base">
              <a:spcBef>
                <a:spcPct val="50000"/>
              </a:spcBef>
              <a:spcAft>
                <a:spcPct val="0"/>
              </a:spcAft>
            </a:pPr>
            <a:r>
              <a:rPr lang="es-ES" sz="3600" b="1" cap="all" dirty="0">
                <a:ln w="9000" cmpd="sng">
                  <a:solidFill>
                    <a:srgbClr val="10CF9B">
                      <a:shade val="50000"/>
                      <a:satMod val="120000"/>
                    </a:srgbClr>
                  </a:solidFill>
                  <a:prstDash val="solid"/>
                </a:ln>
                <a:solidFill>
                  <a:srgbClr val="FF0000"/>
                </a:solidFill>
                <a:effectLst>
                  <a:reflection blurRad="12700" stA="28000" endPos="45000" dist="1000" dir="5400000" sy="-100000" algn="bl" rotWithShape="0"/>
                </a:effectLst>
                <a:latin typeface="Arial Black" pitchFamily="34" charset="0"/>
              </a:rPr>
              <a:t>Fundamentos eléctricos y electrónicos</a:t>
            </a:r>
          </a:p>
        </p:txBody>
      </p:sp>
      <p:sp>
        <p:nvSpPr>
          <p:cNvPr id="2053" name="Text Box 5"/>
          <p:cNvSpPr txBox="1">
            <a:spLocks noChangeArrowheads="1"/>
          </p:cNvSpPr>
          <p:nvPr/>
        </p:nvSpPr>
        <p:spPr bwMode="auto">
          <a:xfrm>
            <a:off x="2571736" y="4143380"/>
            <a:ext cx="3929090" cy="1415772"/>
          </a:xfrm>
          <a:prstGeom prst="rect">
            <a:avLst/>
          </a:prstGeom>
          <a:solidFill>
            <a:schemeClr val="bg1"/>
          </a:solidFill>
          <a:ln w="9525">
            <a:noFill/>
            <a:miter lim="800000"/>
            <a:headEnd/>
            <a:tailEnd/>
          </a:ln>
          <a:effectLst/>
        </p:spPr>
        <p:txBody>
          <a:bodyPr wrap="square">
            <a:spAutoFit/>
          </a:bodyPr>
          <a:lstStyle/>
          <a:p>
            <a:pPr algn="ctr" fontAlgn="base">
              <a:spcBef>
                <a:spcPct val="50000"/>
              </a:spcBef>
              <a:spcAft>
                <a:spcPct val="0"/>
              </a:spcAft>
            </a:pPr>
            <a:r>
              <a:rPr lang="es-ES" sz="2000" b="1" dirty="0">
                <a:solidFill>
                  <a:srgbClr val="0000FF"/>
                </a:solidFill>
                <a:latin typeface="Arial" charset="0"/>
              </a:rPr>
              <a:t>Ing. Juan J. Nina Charaja</a:t>
            </a:r>
          </a:p>
          <a:p>
            <a:pPr algn="ctr" fontAlgn="base">
              <a:spcBef>
                <a:spcPct val="50000"/>
              </a:spcBef>
              <a:spcAft>
                <a:spcPct val="0"/>
              </a:spcAft>
            </a:pPr>
            <a:r>
              <a:rPr lang="es-ES" sz="1200" b="1" dirty="0">
                <a:solidFill>
                  <a:srgbClr val="0000FF"/>
                </a:solidFill>
                <a:latin typeface="Arial" charset="0"/>
              </a:rPr>
              <a:t>CIP 99002</a:t>
            </a:r>
            <a:endParaRPr lang="es-ES" sz="1050" b="1" dirty="0">
              <a:solidFill>
                <a:srgbClr val="0000FF"/>
              </a:solidFill>
              <a:latin typeface="Arial" charset="0"/>
            </a:endParaRPr>
          </a:p>
          <a:p>
            <a:pPr algn="ctr" fontAlgn="base">
              <a:spcBef>
                <a:spcPct val="50000"/>
              </a:spcBef>
              <a:spcAft>
                <a:spcPct val="0"/>
              </a:spcAft>
            </a:pPr>
            <a:r>
              <a:rPr lang="es-ES" sz="1600" b="1" dirty="0" smtClean="0">
                <a:solidFill>
                  <a:srgbClr val="00B0F0"/>
                </a:solidFill>
                <a:latin typeface="Arial" charset="0"/>
              </a:rPr>
              <a:t>jjnch.24@hotmail.com</a:t>
            </a:r>
            <a:r>
              <a:rPr lang="es-ES" sz="1600" b="1" dirty="0" smtClean="0">
                <a:solidFill>
                  <a:srgbClr val="0000FF"/>
                </a:solidFill>
                <a:latin typeface="Arial" charset="0"/>
              </a:rPr>
              <a:t> </a:t>
            </a:r>
          </a:p>
          <a:p>
            <a:pPr algn="ctr" fontAlgn="base">
              <a:spcBef>
                <a:spcPct val="50000"/>
              </a:spcBef>
              <a:spcAft>
                <a:spcPct val="0"/>
              </a:spcAft>
            </a:pPr>
            <a:r>
              <a:rPr lang="es-ES" sz="1600" b="1" dirty="0" smtClean="0">
                <a:solidFill>
                  <a:srgbClr val="0000FF"/>
                </a:solidFill>
                <a:latin typeface="Arial" charset="0"/>
              </a:rPr>
              <a:t>Ingjjnina.jimdo.com </a:t>
            </a:r>
            <a:endParaRPr lang="es-ES" sz="1600" b="1" dirty="0">
              <a:solidFill>
                <a:srgbClr val="0000FF"/>
              </a:solidFill>
              <a:latin typeface="Arial" charset="0"/>
            </a:endParaRPr>
          </a:p>
        </p:txBody>
      </p:sp>
      <p:sp>
        <p:nvSpPr>
          <p:cNvPr id="2060" name="Text Box 12"/>
          <p:cNvSpPr txBox="1">
            <a:spLocks noChangeArrowheads="1"/>
          </p:cNvSpPr>
          <p:nvPr/>
        </p:nvSpPr>
        <p:spPr bwMode="auto">
          <a:xfrm>
            <a:off x="3000364" y="5715017"/>
            <a:ext cx="3000396" cy="30777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fontAlgn="base">
              <a:spcBef>
                <a:spcPct val="50000"/>
              </a:spcBef>
              <a:spcAft>
                <a:spcPct val="0"/>
              </a:spcAft>
            </a:pPr>
            <a:r>
              <a:rPr lang="es-ES" sz="1400" b="1" dirty="0">
                <a:solidFill>
                  <a:srgbClr val="C00000"/>
                </a:solidFill>
              </a:rPr>
              <a:t>Docente de Mecánica Automotriz</a:t>
            </a:r>
          </a:p>
        </p:txBody>
      </p:sp>
      <p:pic>
        <p:nvPicPr>
          <p:cNvPr id="2061" name="Picture 13" descr="D:\Mis imágenes\Imagen010.jpg"/>
          <p:cNvPicPr>
            <a:picLocks noChangeAspect="1" noChangeArrowheads="1"/>
          </p:cNvPicPr>
          <p:nvPr/>
        </p:nvPicPr>
        <p:blipFill>
          <a:blip r:embed="rId3" cstate="print"/>
          <a:srcRect/>
          <a:stretch>
            <a:fillRect/>
          </a:stretch>
        </p:blipFill>
        <p:spPr bwMode="auto">
          <a:xfrm>
            <a:off x="535754" y="3929066"/>
            <a:ext cx="1821670" cy="2428892"/>
          </a:xfrm>
          <a:prstGeom prst="rect">
            <a:avLst/>
          </a:prstGeom>
          <a:noFill/>
          <a:ln>
            <a:solidFill>
              <a:schemeClr val="tx1"/>
            </a:solidFill>
          </a:ln>
        </p:spPr>
      </p:pic>
      <p:sp>
        <p:nvSpPr>
          <p:cNvPr id="2062" name="Text Box 14"/>
          <p:cNvSpPr txBox="1">
            <a:spLocks noChangeArrowheads="1"/>
          </p:cNvSpPr>
          <p:nvPr/>
        </p:nvSpPr>
        <p:spPr bwMode="auto">
          <a:xfrm>
            <a:off x="1928794" y="278950"/>
            <a:ext cx="5429288" cy="1292662"/>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spAutoFit/>
          </a:bodyPr>
          <a:lstStyle/>
          <a:p>
            <a:pPr algn="ctr" fontAlgn="base">
              <a:spcBef>
                <a:spcPct val="0"/>
              </a:spcBef>
              <a:spcAft>
                <a:spcPts val="1000"/>
              </a:spcAft>
            </a:pPr>
            <a:r>
              <a:rPr lang="es-ES" sz="1400" b="1" dirty="0">
                <a:solidFill>
                  <a:srgbClr val="C00000"/>
                </a:solidFill>
                <a:latin typeface="Calibri" pitchFamily="34" charset="0"/>
              </a:rPr>
              <a:t>INSTITUTO DE EDUCACIÓN SUPERIOR TECNOLÓGICO PÚBLICO</a:t>
            </a:r>
          </a:p>
          <a:p>
            <a:pPr algn="ctr" fontAlgn="base">
              <a:spcBef>
                <a:spcPct val="0"/>
              </a:spcBef>
              <a:spcAft>
                <a:spcPts val="1000"/>
              </a:spcAft>
            </a:pPr>
            <a:r>
              <a:rPr lang="es-ES" sz="1400" dirty="0">
                <a:solidFill>
                  <a:srgbClr val="C00000"/>
                </a:solidFill>
                <a:latin typeface="Calibri" pitchFamily="34" charset="0"/>
              </a:rPr>
              <a:t>“FRANCISCO DE PAULA GONZALES VIGIL”</a:t>
            </a:r>
          </a:p>
          <a:p>
            <a:pPr algn="ctr" fontAlgn="base">
              <a:spcBef>
                <a:spcPct val="0"/>
              </a:spcBef>
              <a:spcAft>
                <a:spcPts val="1000"/>
              </a:spcAft>
            </a:pPr>
            <a:r>
              <a:rPr lang="es-ES" sz="1400" dirty="0">
                <a:solidFill>
                  <a:srgbClr val="C00000"/>
                </a:solidFill>
                <a:latin typeface="Calibri" pitchFamily="34" charset="0"/>
              </a:rPr>
              <a:t>TACNA</a:t>
            </a:r>
          </a:p>
          <a:p>
            <a:pPr algn="ctr" fontAlgn="base">
              <a:spcBef>
                <a:spcPct val="0"/>
              </a:spcBef>
              <a:spcAft>
                <a:spcPts val="1000"/>
              </a:spcAft>
            </a:pPr>
            <a:r>
              <a:rPr lang="es-ES" sz="1100" dirty="0">
                <a:solidFill>
                  <a:srgbClr val="C00000"/>
                </a:solidFill>
                <a:latin typeface="Calibri" pitchFamily="34" charset="0"/>
              </a:rPr>
              <a:t>Revalidado por el Ministerio de Educación R.D. Nº 0668-2006-ED y R.D. Nº 0025-2007-ED</a:t>
            </a:r>
            <a:endParaRPr lang="es-ES" sz="2400" dirty="0">
              <a:solidFill>
                <a:srgbClr val="C00000"/>
              </a:solidFill>
              <a:latin typeface="Tahoma" pitchFamily="34" charset="0"/>
            </a:endParaRPr>
          </a:p>
        </p:txBody>
      </p:sp>
      <p:pic>
        <p:nvPicPr>
          <p:cNvPr id="1026" name="Picture 2" descr="D:\Mis imágenes\logo IST.png"/>
          <p:cNvPicPr>
            <a:picLocks noChangeAspect="1" noChangeArrowheads="1"/>
          </p:cNvPicPr>
          <p:nvPr/>
        </p:nvPicPr>
        <p:blipFill>
          <a:blip r:embed="rId4" cstate="print"/>
          <a:srcRect/>
          <a:stretch>
            <a:fillRect/>
          </a:stretch>
        </p:blipFill>
        <p:spPr bwMode="auto">
          <a:xfrm>
            <a:off x="7199331" y="3929066"/>
            <a:ext cx="1444635" cy="928694"/>
          </a:xfrm>
          <a:prstGeom prst="rect">
            <a:avLst/>
          </a:prstGeom>
        </p:spPr>
        <p:style>
          <a:lnRef idx="2">
            <a:schemeClr val="dk1"/>
          </a:lnRef>
          <a:fillRef idx="1">
            <a:schemeClr val="lt1"/>
          </a:fillRef>
          <a:effectRef idx="0">
            <a:schemeClr val="dk1"/>
          </a:effectRef>
          <a:fontRef idx="minor">
            <a:schemeClr val="dk1"/>
          </a:fontRef>
        </p:style>
      </p:pic>
      <p:pic>
        <p:nvPicPr>
          <p:cNvPr id="1027" name="Picture 3" descr="D:\Mis imágenes\LOGO MA.jpg"/>
          <p:cNvPicPr>
            <a:picLocks noChangeAspect="1" noChangeArrowheads="1"/>
          </p:cNvPicPr>
          <p:nvPr/>
        </p:nvPicPr>
        <p:blipFill>
          <a:blip r:embed="rId5" cstate="print"/>
          <a:srcRect/>
          <a:stretch>
            <a:fillRect/>
          </a:stretch>
        </p:blipFill>
        <p:spPr bwMode="auto">
          <a:xfrm>
            <a:off x="7215206" y="4929198"/>
            <a:ext cx="1428760" cy="1873516"/>
          </a:xfrm>
          <a:prstGeom prst="rect">
            <a:avLst/>
          </a:prstGeom>
        </p:spPr>
        <p:style>
          <a:lnRef idx="2">
            <a:schemeClr val="dk1"/>
          </a:lnRef>
          <a:fillRef idx="1">
            <a:schemeClr val="lt1"/>
          </a:fillRef>
          <a:effectRef idx="0">
            <a:schemeClr val="dk1"/>
          </a:effectRef>
          <a:fontRef idx="minor">
            <a:schemeClr val="dk1"/>
          </a:fontRef>
        </p:style>
      </p:pic>
      <p:pic>
        <p:nvPicPr>
          <p:cNvPr id="1028" name="Picture 4" descr="D:\Mis imágenes\CI.bmp"/>
          <p:cNvPicPr>
            <a:picLocks noChangeAspect="1" noChangeArrowheads="1"/>
          </p:cNvPicPr>
          <p:nvPr/>
        </p:nvPicPr>
        <p:blipFill>
          <a:blip r:embed="rId6"/>
          <a:srcRect/>
          <a:stretch>
            <a:fillRect/>
          </a:stretch>
        </p:blipFill>
        <p:spPr bwMode="auto">
          <a:xfrm>
            <a:off x="7451756" y="243568"/>
            <a:ext cx="1406524" cy="1614044"/>
          </a:xfrm>
          <a:prstGeom prst="rect">
            <a:avLst/>
          </a:prstGeom>
        </p:spPr>
        <p:style>
          <a:lnRef idx="2">
            <a:schemeClr val="accent1">
              <a:shade val="50000"/>
            </a:schemeClr>
          </a:lnRef>
          <a:fillRef idx="1">
            <a:schemeClr val="accent1"/>
          </a:fillRef>
          <a:effectRef idx="0">
            <a:schemeClr val="accent1"/>
          </a:effectRef>
          <a:fontRef idx="minor">
            <a:schemeClr val="lt1"/>
          </a:fontRef>
        </p:style>
      </p:pic>
      <p:pic>
        <p:nvPicPr>
          <p:cNvPr id="11" name="10 Imagen" descr="Descripción: D:\Documents and Settings\Administrador\Mis documentos\Mis imágenes\nuevo logo vigil.jpg"/>
          <p:cNvPicPr/>
          <p:nvPr/>
        </p:nvPicPr>
        <p:blipFill>
          <a:blip r:embed="rId7" cstate="print">
            <a:extLst>
              <a:ext uri="{28A0092B-C50C-407E-A947-70E740481C1C}">
                <a14:useLocalDpi xmlns:a14="http://schemas.microsoft.com/office/drawing/2010/main" val="0"/>
              </a:ext>
            </a:extLst>
          </a:blip>
          <a:srcRect l="7150" t="9302" r="6088" b="18604"/>
          <a:stretch>
            <a:fillRect/>
          </a:stretch>
        </p:blipFill>
        <p:spPr bwMode="auto">
          <a:xfrm>
            <a:off x="107504" y="278950"/>
            <a:ext cx="1785950" cy="1578662"/>
          </a:xfrm>
          <a:prstGeom prst="rect">
            <a:avLst/>
          </a:prstGeom>
          <a:noFill/>
          <a:ln w="38100">
            <a:solidFill>
              <a:srgbClr val="002060"/>
            </a:solidFill>
          </a:ln>
        </p:spPr>
      </p:pic>
    </p:spTree>
    <p:extLst>
      <p:ext uri="{BB962C8B-B14F-4D97-AF65-F5344CB8AC3E}">
        <p14:creationId xmlns:p14="http://schemas.microsoft.com/office/powerpoint/2010/main" val="290903108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0"/>
            <a:ext cx="8229600" cy="785810"/>
          </a:xfrm>
          <a:solidFill>
            <a:srgbClr val="FF000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s-ES" dirty="0" smtClean="0">
                <a:solidFill>
                  <a:srgbClr val="FFFF00"/>
                </a:solidFill>
              </a:rPr>
              <a:t>MAGNETISMO</a:t>
            </a:r>
            <a:endParaRPr lang="es-ES" dirty="0">
              <a:solidFill>
                <a:srgbClr val="FFFF00"/>
              </a:solidFill>
            </a:endParaRPr>
          </a:p>
        </p:txBody>
      </p:sp>
      <p:sp>
        <p:nvSpPr>
          <p:cNvPr id="4" name="3 Marcador de pie de página"/>
          <p:cNvSpPr>
            <a:spLocks noGrp="1"/>
          </p:cNvSpPr>
          <p:nvPr>
            <p:ph type="ftr" sz="quarter" idx="11"/>
          </p:nvPr>
        </p:nvSpPr>
        <p:spPr/>
        <p:txBody>
          <a:bodyPr/>
          <a:lstStyle/>
          <a:p>
            <a:pPr>
              <a:defRPr/>
            </a:pPr>
            <a:r>
              <a:rPr lang="fi-FI" smtClean="0">
                <a:solidFill>
                  <a:prstClr val="black">
                    <a:tint val="75000"/>
                  </a:prstClr>
                </a:solidFill>
              </a:rPr>
              <a:t>Ing. Juan Jose Nina Ch.</a:t>
            </a:r>
            <a:endParaRPr lang="es-ES">
              <a:solidFill>
                <a:prstClr val="black">
                  <a:tint val="75000"/>
                </a:prstClr>
              </a:solidFill>
            </a:endParaRPr>
          </a:p>
        </p:txBody>
      </p:sp>
      <p:pic>
        <p:nvPicPr>
          <p:cNvPr id="5" name="4 Marcador de contenido" descr="http://www.asifunciona.com/electrotecnia/ke_electromag/img_electromag/img_0014_1a.gif"/>
          <p:cNvPicPr>
            <a:picLocks noGrp="1"/>
          </p:cNvPicPr>
          <p:nvPr>
            <p:ph idx="1"/>
          </p:nvPr>
        </p:nvPicPr>
        <p:blipFill>
          <a:blip r:embed="rId2"/>
          <a:srcRect/>
          <a:stretch>
            <a:fillRect/>
          </a:stretch>
        </p:blipFill>
        <p:spPr bwMode="auto">
          <a:xfrm>
            <a:off x="6810404" y="928670"/>
            <a:ext cx="2119314" cy="1571626"/>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6" name="5 Rectángulo"/>
          <p:cNvSpPr/>
          <p:nvPr/>
        </p:nvSpPr>
        <p:spPr>
          <a:xfrm>
            <a:off x="214282" y="928670"/>
            <a:ext cx="3929090" cy="1938992"/>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r>
              <a:rPr lang="es-ES" sz="2000" dirty="0">
                <a:solidFill>
                  <a:prstClr val="white"/>
                </a:solidFill>
              </a:rPr>
              <a:t>Cualquier tipo de imán, ya sea natural o artificial, posee dos polos perfectamente diferenciados: uno denominado polo norte y el otro denominado polo sur.</a:t>
            </a:r>
          </a:p>
        </p:txBody>
      </p:sp>
      <p:pic>
        <p:nvPicPr>
          <p:cNvPr id="1026" name="Picture 2" descr="D:\Mis imágenes\300px-Magnet0873.png"/>
          <p:cNvPicPr>
            <a:picLocks noChangeAspect="1" noChangeArrowheads="1"/>
          </p:cNvPicPr>
          <p:nvPr/>
        </p:nvPicPr>
        <p:blipFill>
          <a:blip r:embed="rId3"/>
          <a:srcRect/>
          <a:stretch>
            <a:fillRect/>
          </a:stretch>
        </p:blipFill>
        <p:spPr bwMode="auto">
          <a:xfrm>
            <a:off x="4286248" y="928670"/>
            <a:ext cx="2357454" cy="1579494"/>
          </a:xfrm>
          <a:prstGeom prst="rect">
            <a:avLst/>
          </a:prstGeom>
        </p:spPr>
        <p:style>
          <a:lnRef idx="2">
            <a:schemeClr val="dk1">
              <a:shade val="50000"/>
            </a:schemeClr>
          </a:lnRef>
          <a:fillRef idx="1">
            <a:schemeClr val="dk1"/>
          </a:fillRef>
          <a:effectRef idx="0">
            <a:schemeClr val="dk1"/>
          </a:effectRef>
          <a:fontRef idx="minor">
            <a:schemeClr val="lt1"/>
          </a:fontRef>
        </p:style>
      </p:pic>
      <p:pic>
        <p:nvPicPr>
          <p:cNvPr id="7" name="6 Imagen" descr="http://www.asifunciona.com/electrotecnia/ke_electromag/img_electromag/img_0014_2.gif"/>
          <p:cNvPicPr/>
          <p:nvPr/>
        </p:nvPicPr>
        <p:blipFill>
          <a:blip r:embed="rId4"/>
          <a:srcRect/>
          <a:stretch>
            <a:fillRect/>
          </a:stretch>
        </p:blipFill>
        <p:spPr bwMode="auto">
          <a:xfrm>
            <a:off x="214282" y="3071810"/>
            <a:ext cx="3929090" cy="1857388"/>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8" name="7 Rectángulo"/>
          <p:cNvSpPr/>
          <p:nvPr/>
        </p:nvSpPr>
        <p:spPr>
          <a:xfrm>
            <a:off x="4214810" y="3083668"/>
            <a:ext cx="4714908" cy="163121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r>
              <a:rPr lang="es-ES" sz="2000" dirty="0">
                <a:solidFill>
                  <a:prstClr val="white"/>
                </a:solidFill>
              </a:rPr>
              <a:t>Una de las características principales que distingue a los imanes es la fuerza de atracción o repulsión que ejercen sobre otros metales las líneas magnéticas que se forman entre sus polos.</a:t>
            </a:r>
          </a:p>
        </p:txBody>
      </p:sp>
      <p:sp>
        <p:nvSpPr>
          <p:cNvPr id="9" name="8 Rectángulo"/>
          <p:cNvSpPr/>
          <p:nvPr/>
        </p:nvSpPr>
        <p:spPr>
          <a:xfrm>
            <a:off x="1071538" y="5157629"/>
            <a:ext cx="6000792" cy="1200329"/>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just"/>
            <a:r>
              <a:rPr lang="es-ES" sz="2400" i="1" dirty="0">
                <a:solidFill>
                  <a:prstClr val="white"/>
                </a:solidFill>
              </a:rPr>
              <a:t>Si enfrentamos dos imanes con polos diferentes se atraen, mientras que si los polos enfrentados son iguales, se repelen</a:t>
            </a:r>
            <a:endParaRPr lang="es-ES" sz="2400" dirty="0">
              <a:solidFill>
                <a:prstClr val="white"/>
              </a:solidFill>
            </a:endParaRPr>
          </a:p>
        </p:txBody>
      </p:sp>
    </p:spTree>
    <p:extLst>
      <p:ext uri="{BB962C8B-B14F-4D97-AF65-F5344CB8AC3E}">
        <p14:creationId xmlns:p14="http://schemas.microsoft.com/office/powerpoint/2010/main" val="23362215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81690"/>
            <a:ext cx="8229600" cy="846980"/>
          </a:xfrm>
          <a:solidFill>
            <a:srgbClr val="FF0000"/>
          </a:solidFill>
          <a:ln w="57150">
            <a:solidFill>
              <a:srgbClr val="FFFF00"/>
            </a:solidFill>
          </a:ln>
        </p:spPr>
        <p:style>
          <a:lnRef idx="3">
            <a:schemeClr val="lt1"/>
          </a:lnRef>
          <a:fillRef idx="1">
            <a:schemeClr val="accent1"/>
          </a:fillRef>
          <a:effectRef idx="1">
            <a:schemeClr val="accent1"/>
          </a:effectRef>
          <a:fontRef idx="minor">
            <a:schemeClr val="lt1"/>
          </a:fontRef>
        </p:style>
        <p:txBody>
          <a:bodyPr/>
          <a:lstStyle/>
          <a:p>
            <a:pPr algn="ctr"/>
            <a:r>
              <a:rPr lang="es-ES" dirty="0" smtClean="0">
                <a:solidFill>
                  <a:srgbClr val="FFFF00"/>
                </a:solidFill>
              </a:rPr>
              <a:t>ELECTROMAGNETISMO</a:t>
            </a:r>
            <a:endParaRPr lang="es-ES" dirty="0">
              <a:solidFill>
                <a:srgbClr val="FFFF00"/>
              </a:solidFill>
            </a:endParaRPr>
          </a:p>
        </p:txBody>
      </p:sp>
      <p:sp>
        <p:nvSpPr>
          <p:cNvPr id="4" name="3 Marcador de pie de página"/>
          <p:cNvSpPr>
            <a:spLocks noGrp="1"/>
          </p:cNvSpPr>
          <p:nvPr>
            <p:ph type="ftr" sz="quarter" idx="11"/>
          </p:nvPr>
        </p:nvSpPr>
        <p:spPr/>
        <p:txBody>
          <a:bodyPr/>
          <a:lstStyle/>
          <a:p>
            <a:pPr>
              <a:defRPr/>
            </a:pPr>
            <a:r>
              <a:rPr lang="fi-FI" smtClean="0">
                <a:solidFill>
                  <a:prstClr val="black">
                    <a:tint val="75000"/>
                  </a:prstClr>
                </a:solidFill>
              </a:rPr>
              <a:t>Ing. Juan Jose Nina Ch.</a:t>
            </a:r>
            <a:endParaRPr lang="es-ES">
              <a:solidFill>
                <a:prstClr val="black">
                  <a:tint val="75000"/>
                </a:prstClr>
              </a:solidFill>
            </a:endParaRPr>
          </a:p>
        </p:txBody>
      </p:sp>
      <p:sp>
        <p:nvSpPr>
          <p:cNvPr id="10241" name="Rectangle 1"/>
          <p:cNvSpPr>
            <a:spLocks noChangeArrowheads="1"/>
          </p:cNvSpPr>
          <p:nvPr/>
        </p:nvSpPr>
        <p:spPr bwMode="auto">
          <a:xfrm>
            <a:off x="71438" y="1000108"/>
            <a:ext cx="4857752" cy="304698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s-ES" sz="1600" dirty="0">
                <a:solidFill>
                  <a:prstClr val="black"/>
                </a:solidFill>
                <a:latin typeface="Verdana" pitchFamily="34" charset="0"/>
                <a:ea typeface="Times New Roman" pitchFamily="18" charset="0"/>
                <a:cs typeface="Times New Roman" pitchFamily="18" charset="0"/>
              </a:rPr>
              <a:t>Cuando una </a:t>
            </a:r>
            <a:r>
              <a:rPr lang="es-ES" sz="1600" dirty="0">
                <a:solidFill>
                  <a:prstClr val="black"/>
                </a:solidFill>
                <a:latin typeface="Verdana" pitchFamily="34" charset="0"/>
                <a:ea typeface="Times New Roman" pitchFamily="18" charset="0"/>
                <a:cs typeface="Times New Roman" pitchFamily="18" charset="0"/>
                <a:hlinkClick r:id="rId2" tooltip="Corriente alterna"/>
              </a:rPr>
              <a:t>corriente alterna</a:t>
            </a:r>
            <a:r>
              <a:rPr lang="es-ES" sz="1600" dirty="0">
                <a:solidFill>
                  <a:prstClr val="black"/>
                </a:solidFill>
                <a:latin typeface="Verdana" pitchFamily="34" charset="0"/>
                <a:ea typeface="Times New Roman" pitchFamily="18" charset="0"/>
                <a:cs typeface="Times New Roman" pitchFamily="18" charset="0"/>
              </a:rPr>
              <a:t> o </a:t>
            </a:r>
            <a:r>
              <a:rPr lang="es-ES" sz="1600" dirty="0">
                <a:solidFill>
                  <a:prstClr val="black"/>
                </a:solidFill>
                <a:latin typeface="Verdana" pitchFamily="34" charset="0"/>
                <a:ea typeface="Times New Roman" pitchFamily="18" charset="0"/>
                <a:cs typeface="Times New Roman" pitchFamily="18" charset="0"/>
                <a:hlinkClick r:id="rId3" tooltip="Corriente continua"/>
              </a:rPr>
              <a:t>corriente continua</a:t>
            </a:r>
            <a:r>
              <a:rPr lang="es-ES" sz="1600" dirty="0">
                <a:solidFill>
                  <a:prstClr val="black"/>
                </a:solidFill>
                <a:latin typeface="Verdana" pitchFamily="34" charset="0"/>
                <a:ea typeface="Times New Roman" pitchFamily="18" charset="0"/>
                <a:cs typeface="Times New Roman" pitchFamily="18" charset="0"/>
              </a:rPr>
              <a:t> viaja por un </a:t>
            </a:r>
            <a:r>
              <a:rPr lang="es-ES" sz="1600" dirty="0">
                <a:solidFill>
                  <a:prstClr val="black"/>
                </a:solidFill>
                <a:latin typeface="Verdana" pitchFamily="34" charset="0"/>
                <a:ea typeface="Times New Roman" pitchFamily="18" charset="0"/>
                <a:cs typeface="Times New Roman" pitchFamily="18" charset="0"/>
                <a:hlinkClick r:id="rId4" tooltip="Conductor eléctrico"/>
              </a:rPr>
              <a:t>conductor (cable)</a:t>
            </a:r>
            <a:r>
              <a:rPr lang="es-ES" sz="1600" dirty="0">
                <a:solidFill>
                  <a:prstClr val="black"/>
                </a:solidFill>
                <a:latin typeface="Verdana" pitchFamily="34" charset="0"/>
                <a:ea typeface="Times New Roman" pitchFamily="18" charset="0"/>
                <a:cs typeface="Times New Roman" pitchFamily="18" charset="0"/>
              </a:rPr>
              <a:t>, genera a su alrededor un efecto no visible llamado </a:t>
            </a:r>
            <a:r>
              <a:rPr lang="es-ES" sz="1600" b="1" dirty="0">
                <a:solidFill>
                  <a:prstClr val="black"/>
                </a:solidFill>
                <a:latin typeface="Verdana" pitchFamily="34" charset="0"/>
                <a:ea typeface="Times New Roman" pitchFamily="18" charset="0"/>
                <a:cs typeface="Times New Roman" pitchFamily="18" charset="0"/>
              </a:rPr>
              <a:t>campo electromagn</a:t>
            </a:r>
            <a:r>
              <a:rPr lang="es-ES" sz="1600" b="1" dirty="0">
                <a:solidFill>
                  <a:prstClr val="black"/>
                </a:solidFill>
                <a:ea typeface="Times New Roman" pitchFamily="18" charset="0"/>
                <a:cs typeface="Times New Roman" pitchFamily="18" charset="0"/>
              </a:rPr>
              <a:t>é</a:t>
            </a:r>
            <a:r>
              <a:rPr lang="es-ES" sz="1600" b="1" dirty="0">
                <a:solidFill>
                  <a:prstClr val="black"/>
                </a:solidFill>
                <a:latin typeface="Verdana" pitchFamily="34" charset="0"/>
                <a:ea typeface="Times New Roman" pitchFamily="18" charset="0"/>
                <a:cs typeface="Times New Roman" pitchFamily="18" charset="0"/>
              </a:rPr>
              <a:t>tico</a:t>
            </a:r>
            <a:r>
              <a:rPr lang="es-ES" sz="1600" dirty="0">
                <a:solidFill>
                  <a:prstClr val="black"/>
                </a:solidFill>
                <a:latin typeface="Verdana" pitchFamily="34" charset="0"/>
                <a:ea typeface="Times New Roman" pitchFamily="18" charset="0"/>
                <a:cs typeface="Times New Roman" pitchFamily="18" charset="0"/>
              </a:rPr>
              <a:t>.</a:t>
            </a:r>
            <a:endParaRPr lang="es-ES" sz="1400" dirty="0">
              <a:solidFill>
                <a:prstClr val="black"/>
              </a:solidFill>
              <a:latin typeface="Arial" pitchFamily="34" charset="0"/>
            </a:endParaRPr>
          </a:p>
          <a:p>
            <a:pPr algn="just" eaLnBrk="0" fontAlgn="base" hangingPunct="0">
              <a:spcBef>
                <a:spcPct val="0"/>
              </a:spcBef>
              <a:spcAft>
                <a:spcPct val="0"/>
              </a:spcAft>
            </a:pPr>
            <a:r>
              <a:rPr lang="es-ES" sz="1600" dirty="0">
                <a:solidFill>
                  <a:prstClr val="black"/>
                </a:solidFill>
                <a:latin typeface="Verdana" pitchFamily="34" charset="0"/>
                <a:ea typeface="Times New Roman" pitchFamily="18" charset="0"/>
                <a:cs typeface="Times New Roman" pitchFamily="18" charset="0"/>
              </a:rPr>
              <a:t>Este </a:t>
            </a:r>
            <a:r>
              <a:rPr lang="es-ES" sz="1600" u="sng" dirty="0">
                <a:solidFill>
                  <a:prstClr val="black"/>
                </a:solidFill>
                <a:latin typeface="Verdana" pitchFamily="34" charset="0"/>
                <a:ea typeface="Times New Roman" pitchFamily="18" charset="0"/>
                <a:cs typeface="Times New Roman" pitchFamily="18" charset="0"/>
              </a:rPr>
              <a:t>campo</a:t>
            </a:r>
            <a:r>
              <a:rPr lang="es-ES" sz="1600" dirty="0">
                <a:solidFill>
                  <a:prstClr val="black"/>
                </a:solidFill>
                <a:latin typeface="Verdana" pitchFamily="34" charset="0"/>
                <a:ea typeface="Times New Roman" pitchFamily="18" charset="0"/>
                <a:cs typeface="Times New Roman" pitchFamily="18" charset="0"/>
              </a:rPr>
              <a:t> forma unos c</a:t>
            </a:r>
            <a:r>
              <a:rPr lang="es-ES" sz="1600" dirty="0">
                <a:solidFill>
                  <a:prstClr val="black"/>
                </a:solidFill>
                <a:ea typeface="Times New Roman" pitchFamily="18" charset="0"/>
                <a:cs typeface="Times New Roman" pitchFamily="18" charset="0"/>
              </a:rPr>
              <a:t>í</a:t>
            </a:r>
            <a:r>
              <a:rPr lang="es-ES" sz="1600" dirty="0">
                <a:solidFill>
                  <a:prstClr val="black"/>
                </a:solidFill>
                <a:latin typeface="Verdana" pitchFamily="34" charset="0"/>
                <a:ea typeface="Times New Roman" pitchFamily="18" charset="0"/>
                <a:cs typeface="Times New Roman" pitchFamily="18" charset="0"/>
              </a:rPr>
              <a:t>rculos alrededor del cable como se muestra en la figura. Hay c</a:t>
            </a:r>
            <a:r>
              <a:rPr lang="es-ES" sz="1600" dirty="0">
                <a:solidFill>
                  <a:prstClr val="black"/>
                </a:solidFill>
                <a:ea typeface="Times New Roman" pitchFamily="18" charset="0"/>
                <a:cs typeface="Times New Roman" pitchFamily="18" charset="0"/>
              </a:rPr>
              <a:t>í</a:t>
            </a:r>
            <a:r>
              <a:rPr lang="es-ES" sz="1600" dirty="0">
                <a:solidFill>
                  <a:prstClr val="black"/>
                </a:solidFill>
                <a:latin typeface="Verdana" pitchFamily="34" charset="0"/>
                <a:ea typeface="Times New Roman" pitchFamily="18" charset="0"/>
                <a:cs typeface="Times New Roman" pitchFamily="18" charset="0"/>
              </a:rPr>
              <a:t>rculos cerca</a:t>
            </a:r>
            <a:r>
              <a:rPr lang="es-ES" sz="1600" dirty="0">
                <a:solidFill>
                  <a:prstClr val="black"/>
                </a:solidFill>
                <a:ea typeface="Times New Roman" pitchFamily="18" charset="0"/>
                <a:cs typeface="Times New Roman" pitchFamily="18" charset="0"/>
              </a:rPr>
              <a:t> </a:t>
            </a:r>
            <a:r>
              <a:rPr lang="es-ES" sz="1600" dirty="0">
                <a:solidFill>
                  <a:prstClr val="black"/>
                </a:solidFill>
                <a:latin typeface="Verdana" pitchFamily="34" charset="0"/>
                <a:ea typeface="Times New Roman" pitchFamily="18" charset="0"/>
                <a:cs typeface="Times New Roman" pitchFamily="18" charset="0"/>
              </a:rPr>
              <a:t>y lejos del cable en forma simult</a:t>
            </a:r>
            <a:r>
              <a:rPr lang="es-ES" sz="1600" dirty="0">
                <a:solidFill>
                  <a:prstClr val="black"/>
                </a:solidFill>
                <a:ea typeface="Times New Roman" pitchFamily="18" charset="0"/>
                <a:cs typeface="Times New Roman" pitchFamily="18" charset="0"/>
              </a:rPr>
              <a:t>á</a:t>
            </a:r>
            <a:r>
              <a:rPr lang="es-ES" sz="1600" dirty="0">
                <a:solidFill>
                  <a:prstClr val="black"/>
                </a:solidFill>
                <a:latin typeface="Verdana" pitchFamily="34" charset="0"/>
                <a:ea typeface="Times New Roman" pitchFamily="18" charset="0"/>
                <a:cs typeface="Times New Roman" pitchFamily="18" charset="0"/>
              </a:rPr>
              <a:t>nea.</a:t>
            </a:r>
            <a:endParaRPr lang="es-ES" sz="1400" dirty="0">
              <a:solidFill>
                <a:prstClr val="black"/>
              </a:solidFill>
              <a:latin typeface="Arial" pitchFamily="34" charset="0"/>
            </a:endParaRPr>
          </a:p>
          <a:p>
            <a:pPr algn="just" eaLnBrk="0" fontAlgn="base" hangingPunct="0">
              <a:spcBef>
                <a:spcPct val="0"/>
              </a:spcBef>
              <a:spcAft>
                <a:spcPct val="0"/>
              </a:spcAft>
            </a:pPr>
            <a:r>
              <a:rPr lang="es-ES" sz="1600" dirty="0">
                <a:solidFill>
                  <a:prstClr val="black"/>
                </a:solidFill>
                <a:latin typeface="Verdana" pitchFamily="34" charset="0"/>
                <a:ea typeface="Times New Roman" pitchFamily="18" charset="0"/>
                <a:cs typeface="Times New Roman" pitchFamily="18" charset="0"/>
              </a:rPr>
              <a:t>El </a:t>
            </a:r>
            <a:r>
              <a:rPr lang="es-ES" sz="1600" dirty="0">
                <a:solidFill>
                  <a:prstClr val="black"/>
                </a:solidFill>
                <a:latin typeface="Verdana" pitchFamily="34" charset="0"/>
                <a:ea typeface="Times New Roman" pitchFamily="18" charset="0"/>
                <a:cs typeface="Times New Roman" pitchFamily="18" charset="0"/>
                <a:hlinkClick r:id="rId5" tooltip="Campo magnético"/>
              </a:rPr>
              <a:t>campo magn</a:t>
            </a:r>
            <a:r>
              <a:rPr lang="es-ES" sz="1600" dirty="0">
                <a:solidFill>
                  <a:prstClr val="black"/>
                </a:solidFill>
                <a:ea typeface="Times New Roman" pitchFamily="18" charset="0"/>
                <a:cs typeface="Times New Roman" pitchFamily="18" charset="0"/>
                <a:hlinkClick r:id="rId5" tooltip="Campo magnético"/>
              </a:rPr>
              <a:t>é</a:t>
            </a:r>
            <a:r>
              <a:rPr lang="es-ES" sz="1600" dirty="0">
                <a:solidFill>
                  <a:prstClr val="black"/>
                </a:solidFill>
                <a:latin typeface="Verdana" pitchFamily="34" charset="0"/>
                <a:ea typeface="Times New Roman" pitchFamily="18" charset="0"/>
                <a:cs typeface="Times New Roman" pitchFamily="18" charset="0"/>
                <a:hlinkClick r:id="rId5" tooltip="Campo magnético"/>
              </a:rPr>
              <a:t>tico</a:t>
            </a:r>
            <a:r>
              <a:rPr lang="es-ES" sz="1600" dirty="0">
                <a:solidFill>
                  <a:prstClr val="black"/>
                </a:solidFill>
                <a:latin typeface="Verdana" pitchFamily="34" charset="0"/>
                <a:ea typeface="Times New Roman" pitchFamily="18" charset="0"/>
                <a:cs typeface="Times New Roman" pitchFamily="18" charset="0"/>
              </a:rPr>
              <a:t> es m</a:t>
            </a:r>
            <a:r>
              <a:rPr lang="es-ES" sz="1600" dirty="0">
                <a:solidFill>
                  <a:prstClr val="black"/>
                </a:solidFill>
                <a:ea typeface="Times New Roman" pitchFamily="18" charset="0"/>
                <a:cs typeface="Times New Roman" pitchFamily="18" charset="0"/>
              </a:rPr>
              <a:t>á</a:t>
            </a:r>
            <a:r>
              <a:rPr lang="es-ES" sz="1600" dirty="0">
                <a:solidFill>
                  <a:prstClr val="black"/>
                </a:solidFill>
                <a:latin typeface="Verdana" pitchFamily="34" charset="0"/>
                <a:ea typeface="Times New Roman" pitchFamily="18" charset="0"/>
                <a:cs typeface="Times New Roman" pitchFamily="18" charset="0"/>
              </a:rPr>
              <a:t>s intenso cuanto m</a:t>
            </a:r>
            <a:r>
              <a:rPr lang="es-ES" sz="1600" dirty="0">
                <a:solidFill>
                  <a:prstClr val="black"/>
                </a:solidFill>
                <a:ea typeface="Times New Roman" pitchFamily="18" charset="0"/>
                <a:cs typeface="Times New Roman" pitchFamily="18" charset="0"/>
              </a:rPr>
              <a:t>á</a:t>
            </a:r>
            <a:r>
              <a:rPr lang="es-ES" sz="1600" dirty="0">
                <a:solidFill>
                  <a:prstClr val="black"/>
                </a:solidFill>
                <a:latin typeface="Verdana" pitchFamily="34" charset="0"/>
                <a:ea typeface="Times New Roman" pitchFamily="18" charset="0"/>
                <a:cs typeface="Times New Roman" pitchFamily="18" charset="0"/>
              </a:rPr>
              <a:t>s cerca est</a:t>
            </a:r>
            <a:r>
              <a:rPr lang="es-ES" sz="1600" dirty="0">
                <a:solidFill>
                  <a:prstClr val="black"/>
                </a:solidFill>
                <a:ea typeface="Times New Roman" pitchFamily="18" charset="0"/>
                <a:cs typeface="Times New Roman" pitchFamily="18" charset="0"/>
              </a:rPr>
              <a:t>á</a:t>
            </a:r>
            <a:r>
              <a:rPr lang="es-ES" sz="1600" dirty="0">
                <a:solidFill>
                  <a:prstClr val="black"/>
                </a:solidFill>
                <a:latin typeface="Verdana" pitchFamily="34" charset="0"/>
                <a:ea typeface="Times New Roman" pitchFamily="18" charset="0"/>
                <a:cs typeface="Times New Roman" pitchFamily="18" charset="0"/>
              </a:rPr>
              <a:t> del cable y esta intensidad disminuye conforme se aleja de </a:t>
            </a:r>
            <a:r>
              <a:rPr lang="es-ES" sz="1600" dirty="0">
                <a:solidFill>
                  <a:prstClr val="black"/>
                </a:solidFill>
                <a:ea typeface="Times New Roman" pitchFamily="18" charset="0"/>
                <a:cs typeface="Times New Roman" pitchFamily="18" charset="0"/>
              </a:rPr>
              <a:t>é</a:t>
            </a:r>
            <a:r>
              <a:rPr lang="es-ES" sz="1600" dirty="0">
                <a:solidFill>
                  <a:prstClr val="black"/>
                </a:solidFill>
                <a:latin typeface="Verdana" pitchFamily="34" charset="0"/>
                <a:ea typeface="Times New Roman" pitchFamily="18" charset="0"/>
                <a:cs typeface="Times New Roman" pitchFamily="18" charset="0"/>
              </a:rPr>
              <a:t>l, hasta que su efecto es nulo.</a:t>
            </a:r>
            <a:endParaRPr lang="es-ES" sz="3600" dirty="0">
              <a:solidFill>
                <a:prstClr val="black"/>
              </a:solidFill>
              <a:latin typeface="Arial" pitchFamily="34" charset="0"/>
            </a:endParaRPr>
          </a:p>
        </p:txBody>
      </p:sp>
      <p:pic>
        <p:nvPicPr>
          <p:cNvPr id="8" name="7 Imagen" descr="Electromagnetismo, segunada ley de la mano derecha  -  Electrónica Unicrom"/>
          <p:cNvPicPr/>
          <p:nvPr/>
        </p:nvPicPr>
        <p:blipFill>
          <a:blip r:embed="rId6"/>
          <a:srcRect/>
          <a:stretch>
            <a:fillRect/>
          </a:stretch>
        </p:blipFill>
        <p:spPr bwMode="auto">
          <a:xfrm>
            <a:off x="5000628" y="1000108"/>
            <a:ext cx="4000528" cy="5857892"/>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9" name="8 Imagen" descr="http://www.asifunciona.com/electrotecnia/ke_electromag/img_electromag/img_0014_8.jpg"/>
          <p:cNvPicPr/>
          <p:nvPr/>
        </p:nvPicPr>
        <p:blipFill>
          <a:blip r:embed="rId7"/>
          <a:srcRect/>
          <a:stretch>
            <a:fillRect/>
          </a:stretch>
        </p:blipFill>
        <p:spPr bwMode="auto">
          <a:xfrm>
            <a:off x="214282" y="4071942"/>
            <a:ext cx="4572032" cy="2786058"/>
          </a:xfrm>
          <a:prstGeom prst="rect">
            <a:avLst/>
          </a:prstGeom>
          <a:ln>
            <a:headEnd/>
            <a:tailEnd/>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3115886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1285860"/>
            <a:ext cx="4500594" cy="4389120"/>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just">
              <a:buNone/>
            </a:pPr>
            <a:r>
              <a:rPr lang="es-ES" sz="2000" dirty="0" smtClean="0"/>
              <a:t>Después, si a esa misma bobina con núcleo de aire le introducimos un trozo de metal como el hierro, ese núcleo, ahora metálico, provocará que se intensifique el campo magnético y actuará como un imán eléctrico (o electroimán), con el que se podrán atraer diferentes objetos metálicos durante todo el tiempo que la corriente eléctrica se mantenga circulando por las espiras del enrollado de alambre de cobre.</a:t>
            </a:r>
            <a:endParaRPr lang="es-ES" sz="2000" dirty="0"/>
          </a:p>
        </p:txBody>
      </p:sp>
      <p:sp>
        <p:nvSpPr>
          <p:cNvPr id="4" name="3 Marcador de pie de página"/>
          <p:cNvSpPr>
            <a:spLocks noGrp="1"/>
          </p:cNvSpPr>
          <p:nvPr>
            <p:ph type="ftr" sz="quarter" idx="11"/>
          </p:nvPr>
        </p:nvSpPr>
        <p:spPr/>
        <p:txBody>
          <a:bodyPr/>
          <a:lstStyle/>
          <a:p>
            <a:pPr>
              <a:defRPr/>
            </a:pPr>
            <a:r>
              <a:rPr lang="fi-FI" smtClean="0">
                <a:solidFill>
                  <a:prstClr val="black">
                    <a:tint val="75000"/>
                  </a:prstClr>
                </a:solidFill>
              </a:rPr>
              <a:t>Ing. Juan Jose Nina Ch.</a:t>
            </a:r>
            <a:endParaRPr lang="es-ES">
              <a:solidFill>
                <a:prstClr val="black">
                  <a:tint val="75000"/>
                </a:prstClr>
              </a:solidFill>
            </a:endParaRPr>
          </a:p>
        </p:txBody>
      </p:sp>
      <p:sp>
        <p:nvSpPr>
          <p:cNvPr id="5" name="1 Título"/>
          <p:cNvSpPr>
            <a:spLocks noGrp="1"/>
          </p:cNvSpPr>
          <p:nvPr>
            <p:ph type="title"/>
          </p:nvPr>
        </p:nvSpPr>
        <p:spPr>
          <a:xfrm>
            <a:off x="428596" y="142852"/>
            <a:ext cx="8229600" cy="989856"/>
          </a:xfrm>
        </p:spPr>
        <p:style>
          <a:lnRef idx="3">
            <a:schemeClr val="lt1"/>
          </a:lnRef>
          <a:fillRef idx="1">
            <a:schemeClr val="accent1"/>
          </a:fillRef>
          <a:effectRef idx="1">
            <a:schemeClr val="accent1"/>
          </a:effectRef>
          <a:fontRef idx="minor">
            <a:schemeClr val="lt1"/>
          </a:fontRef>
        </p:style>
        <p:txBody>
          <a:bodyPr/>
          <a:lstStyle/>
          <a:p>
            <a:pPr algn="ctr"/>
            <a:r>
              <a:rPr lang="es-ES" dirty="0" smtClean="0">
                <a:solidFill>
                  <a:srgbClr val="FFFF00"/>
                </a:solidFill>
              </a:rPr>
              <a:t>ELECTROMAGNETISMO</a:t>
            </a:r>
            <a:endParaRPr lang="es-ES" dirty="0">
              <a:solidFill>
                <a:srgbClr val="FFFF00"/>
              </a:solidFill>
            </a:endParaRPr>
          </a:p>
        </p:txBody>
      </p:sp>
      <p:pic>
        <p:nvPicPr>
          <p:cNvPr id="6" name="5 Imagen" descr="http://www.asifunciona.com/electrotecnia/ke_electromag/img_electromag/img_0014_9.gif"/>
          <p:cNvPicPr/>
          <p:nvPr/>
        </p:nvPicPr>
        <p:blipFill>
          <a:blip r:embed="rId2"/>
          <a:srcRect/>
          <a:stretch>
            <a:fillRect/>
          </a:stretch>
        </p:blipFill>
        <p:spPr bwMode="auto">
          <a:xfrm>
            <a:off x="4786314" y="1285860"/>
            <a:ext cx="4286280" cy="4357718"/>
          </a:xfrm>
          <a:prstGeom prst="rect">
            <a:avLst/>
          </a:prstGeom>
          <a:ln>
            <a:headEnd/>
            <a:tailEnd/>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8943568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81690"/>
            <a:ext cx="8229600" cy="846980"/>
          </a:xfrm>
          <a:ln>
            <a:solidFill>
              <a:srgbClr val="FF0000"/>
            </a:solidFill>
          </a:ln>
        </p:spPr>
        <p:style>
          <a:lnRef idx="3">
            <a:schemeClr val="lt1"/>
          </a:lnRef>
          <a:fillRef idx="1">
            <a:schemeClr val="accent1"/>
          </a:fillRef>
          <a:effectRef idx="1">
            <a:schemeClr val="accent1"/>
          </a:effectRef>
          <a:fontRef idx="minor">
            <a:schemeClr val="lt1"/>
          </a:fontRef>
        </p:style>
        <p:txBody>
          <a:bodyPr/>
          <a:lstStyle/>
          <a:p>
            <a:pPr algn="ctr"/>
            <a:r>
              <a:rPr lang="es-ES" dirty="0" smtClean="0">
                <a:solidFill>
                  <a:srgbClr val="FFFF00"/>
                </a:solidFill>
              </a:rPr>
              <a:t>INDUCCIÓN MAGNÉTICA</a:t>
            </a:r>
            <a:endParaRPr lang="es-ES" dirty="0">
              <a:solidFill>
                <a:srgbClr val="FFFF00"/>
              </a:solidFill>
            </a:endParaRPr>
          </a:p>
        </p:txBody>
      </p:sp>
      <p:sp>
        <p:nvSpPr>
          <p:cNvPr id="4" name="3 Marcador de pie de página"/>
          <p:cNvSpPr>
            <a:spLocks noGrp="1"/>
          </p:cNvSpPr>
          <p:nvPr>
            <p:ph type="ftr" sz="quarter" idx="11"/>
          </p:nvPr>
        </p:nvSpPr>
        <p:spPr/>
        <p:txBody>
          <a:bodyPr/>
          <a:lstStyle/>
          <a:p>
            <a:pPr>
              <a:defRPr/>
            </a:pPr>
            <a:r>
              <a:rPr lang="fi-FI" smtClean="0">
                <a:solidFill>
                  <a:prstClr val="black">
                    <a:tint val="75000"/>
                  </a:prstClr>
                </a:solidFill>
              </a:rPr>
              <a:t>Ing. Juan Jose Nina Ch.</a:t>
            </a:r>
            <a:endParaRPr lang="es-ES">
              <a:solidFill>
                <a:prstClr val="black">
                  <a:tint val="75000"/>
                </a:prstClr>
              </a:solidFill>
            </a:endParaRPr>
          </a:p>
        </p:txBody>
      </p:sp>
      <p:sp>
        <p:nvSpPr>
          <p:cNvPr id="7" name="6 Rectángulo"/>
          <p:cNvSpPr/>
          <p:nvPr/>
        </p:nvSpPr>
        <p:spPr>
          <a:xfrm>
            <a:off x="35496" y="1071546"/>
            <a:ext cx="8965660" cy="25545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es-ES" sz="2000" dirty="0">
                <a:solidFill>
                  <a:prstClr val="white"/>
                </a:solidFill>
              </a:rPr>
              <a:t>Cuando movemos un imán permanente por el interior de una bobina solenoide formada por un enrollado de alambre de cobre con núcleo de aire, el campo magnético del imán provoca en las espiras del alambre la aparición de una fuerza electromotriz </a:t>
            </a:r>
            <a:r>
              <a:rPr lang="es-ES" sz="2000" b="1" dirty="0">
                <a:solidFill>
                  <a:prstClr val="white"/>
                </a:solidFill>
              </a:rPr>
              <a:t>(FEM)</a:t>
            </a:r>
            <a:r>
              <a:rPr lang="es-ES" sz="2000" dirty="0">
                <a:solidFill>
                  <a:prstClr val="white"/>
                </a:solidFill>
              </a:rPr>
              <a:t> o flujo de corriente de electrones. Este fenómeno se conoce como “inducción magnética”. La existencia de ese flujo de electrones o corriente eléctrica circulando por las espiras del alambre se puede comprobar instalando un galvanómetro </a:t>
            </a:r>
            <a:r>
              <a:rPr lang="es-ES" sz="2000" b="1" dirty="0">
                <a:solidFill>
                  <a:prstClr val="white"/>
                </a:solidFill>
              </a:rPr>
              <a:t>(G)</a:t>
            </a:r>
            <a:r>
              <a:rPr lang="es-ES" sz="2000" dirty="0">
                <a:solidFill>
                  <a:prstClr val="white"/>
                </a:solidFill>
              </a:rPr>
              <a:t> en el circuito de la bobina solenoide, tal como se muestra a continuación.</a:t>
            </a:r>
          </a:p>
        </p:txBody>
      </p:sp>
      <p:sp>
        <p:nvSpPr>
          <p:cNvPr id="6" name="5 CuadroTexto"/>
          <p:cNvSpPr txBox="1"/>
          <p:nvPr/>
        </p:nvSpPr>
        <p:spPr>
          <a:xfrm>
            <a:off x="35496" y="3655111"/>
            <a:ext cx="1499224" cy="224676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a:r>
              <a:rPr lang="es-ES" sz="2000" dirty="0">
                <a:solidFill>
                  <a:srgbClr val="FFFF00"/>
                </a:solidFill>
              </a:rPr>
              <a:t>Cuanto mayor es la velocidad de variación mayor es la tensión inducida.</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161" y="3655111"/>
            <a:ext cx="7419995" cy="3086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3779912" y="4161854"/>
            <a:ext cx="1285884" cy="9233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s-ES" dirty="0">
                <a:solidFill>
                  <a:prstClr val="white"/>
                </a:solidFill>
              </a:rPr>
              <a:t>INDUCTOR, produce el campo</a:t>
            </a:r>
          </a:p>
        </p:txBody>
      </p:sp>
      <p:sp>
        <p:nvSpPr>
          <p:cNvPr id="9" name="8 CuadroTexto"/>
          <p:cNvSpPr txBox="1"/>
          <p:nvPr/>
        </p:nvSpPr>
        <p:spPr>
          <a:xfrm>
            <a:off x="7643834" y="4233862"/>
            <a:ext cx="1357290"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dirty="0">
                <a:solidFill>
                  <a:prstClr val="black"/>
                </a:solidFill>
              </a:rPr>
              <a:t>INDUCIDO, recibe el campo</a:t>
            </a:r>
          </a:p>
        </p:txBody>
      </p:sp>
    </p:spTree>
    <p:extLst>
      <p:ext uri="{BB962C8B-B14F-4D97-AF65-F5344CB8AC3E}">
        <p14:creationId xmlns:p14="http://schemas.microsoft.com/office/powerpoint/2010/main" val="3857323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4" name="3 Marcador de pie de página"/>
          <p:cNvSpPr>
            <a:spLocks noGrp="1"/>
          </p:cNvSpPr>
          <p:nvPr>
            <p:ph type="ftr" sz="quarter" idx="11"/>
          </p:nvPr>
        </p:nvSpPr>
        <p:spPr/>
        <p:txBody>
          <a:bodyPr/>
          <a:lstStyle/>
          <a:p>
            <a:pPr>
              <a:defRPr/>
            </a:pPr>
            <a:r>
              <a:rPr lang="fi-FI" smtClean="0">
                <a:solidFill>
                  <a:prstClr val="black">
                    <a:tint val="75000"/>
                  </a:prstClr>
                </a:solidFill>
              </a:rPr>
              <a:t>Ing. Juan Jose Nina Ch.</a:t>
            </a:r>
            <a:endParaRPr lang="es-ES">
              <a:solidFill>
                <a:prstClr val="black">
                  <a:tint val="75000"/>
                </a:prstClr>
              </a:solidFill>
            </a:endParaRPr>
          </a:p>
        </p:txBody>
      </p:sp>
      <p:pic>
        <p:nvPicPr>
          <p:cNvPr id="117762" name="Picture 2"/>
          <p:cNvPicPr>
            <a:picLocks noGrp="1" noChangeAspect="1" noChangeArrowheads="1"/>
          </p:cNvPicPr>
          <p:nvPr>
            <p:ph idx="1"/>
          </p:nvPr>
        </p:nvPicPr>
        <p:blipFill>
          <a:blip r:embed="rId3"/>
          <a:srcRect/>
          <a:stretch>
            <a:fillRect/>
          </a:stretch>
        </p:blipFill>
        <p:spPr bwMode="auto">
          <a:xfrm>
            <a:off x="142844" y="130407"/>
            <a:ext cx="8891035" cy="6656179"/>
          </a:xfrm>
          <a:prstGeom prst="rect">
            <a:avLst/>
          </a:prstGeom>
          <a:noFill/>
          <a:ln w="9525">
            <a:noFill/>
            <a:miter lim="800000"/>
            <a:headEnd/>
            <a:tailEnd/>
          </a:ln>
          <a:effectLst/>
        </p:spPr>
      </p:pic>
      <p:sp>
        <p:nvSpPr>
          <p:cNvPr id="5" name="4 CuadroTexto"/>
          <p:cNvSpPr txBox="1"/>
          <p:nvPr/>
        </p:nvSpPr>
        <p:spPr>
          <a:xfrm>
            <a:off x="142844" y="6201811"/>
            <a:ext cx="6643734" cy="584775"/>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s-ES" sz="3200" b="1" dirty="0">
                <a:solidFill>
                  <a:srgbClr val="FFFF00"/>
                </a:solidFill>
              </a:rPr>
              <a:t>VARIACIÓN DE CORRIENTE INDUCIDA</a:t>
            </a:r>
          </a:p>
        </p:txBody>
      </p:sp>
    </p:spTree>
    <p:extLst>
      <p:ext uri="{BB962C8B-B14F-4D97-AF65-F5344CB8AC3E}">
        <p14:creationId xmlns:p14="http://schemas.microsoft.com/office/powerpoint/2010/main" val="13188734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114300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es-ES" b="1" dirty="0" smtClean="0">
                <a:solidFill>
                  <a:srgbClr val="FFFF00"/>
                </a:solidFill>
              </a:rPr>
              <a:t>APLICACIÓNES DE INDUCCIÓN DE CORRIENTE ELECTRICA</a:t>
            </a:r>
            <a:endParaRPr lang="es-ES" b="1" dirty="0">
              <a:solidFill>
                <a:srgbClr val="FFFF00"/>
              </a:solidFill>
            </a:endParaRPr>
          </a:p>
        </p:txBody>
      </p:sp>
      <p:pic>
        <p:nvPicPr>
          <p:cNvPr id="4" name="Picture 4"/>
          <p:cNvPicPr>
            <a:picLocks noGrp="1" noChangeAspect="1" noChangeArrowheads="1"/>
          </p:cNvPicPr>
          <p:nvPr>
            <p:ph idx="1"/>
          </p:nvPr>
        </p:nvPicPr>
        <p:blipFill>
          <a:blip r:embed="rId2">
            <a:lum contrast="20000"/>
          </a:blip>
          <a:srcRect/>
          <a:stretch>
            <a:fillRect/>
          </a:stretch>
        </p:blipFill>
        <p:spPr bwMode="auto">
          <a:xfrm>
            <a:off x="71438" y="1261085"/>
            <a:ext cx="3571868" cy="3810989"/>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5" name="Picture 2"/>
          <p:cNvPicPr>
            <a:picLocks noChangeAspect="1" noChangeArrowheads="1"/>
          </p:cNvPicPr>
          <p:nvPr/>
        </p:nvPicPr>
        <p:blipFill>
          <a:blip r:embed="rId3">
            <a:lum contrast="20000"/>
          </a:blip>
          <a:srcRect/>
          <a:stretch>
            <a:fillRect/>
          </a:stretch>
        </p:blipFill>
        <p:spPr bwMode="auto">
          <a:xfrm>
            <a:off x="5429256" y="1285861"/>
            <a:ext cx="3670621" cy="3143271"/>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6" name="Picture 3"/>
          <p:cNvPicPr>
            <a:picLocks noChangeAspect="1" noChangeArrowheads="1"/>
          </p:cNvPicPr>
          <p:nvPr/>
        </p:nvPicPr>
        <p:blipFill>
          <a:blip r:embed="rId4"/>
          <a:srcRect/>
          <a:stretch>
            <a:fillRect/>
          </a:stretch>
        </p:blipFill>
        <p:spPr bwMode="auto">
          <a:xfrm>
            <a:off x="3643306" y="3571876"/>
            <a:ext cx="1752600" cy="3076575"/>
          </a:xfrm>
          <a:prstGeom prst="rect">
            <a:avLst/>
          </a:prstGeom>
          <a:ln>
            <a:headEnd/>
            <a:tailEnd/>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367399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44" y="71414"/>
            <a:ext cx="4714908" cy="928694"/>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es-ES" b="1" dirty="0" smtClean="0">
                <a:solidFill>
                  <a:srgbClr val="FFFF00"/>
                </a:solidFill>
              </a:rPr>
              <a:t>GENERADOR DE C.A</a:t>
            </a:r>
            <a:endParaRPr lang="es-ES" b="1" dirty="0">
              <a:solidFill>
                <a:srgbClr val="FFFF00"/>
              </a:solidFill>
            </a:endParaRPr>
          </a:p>
        </p:txBody>
      </p:sp>
      <p:pic>
        <p:nvPicPr>
          <p:cNvPr id="1028" name="Picture 4"/>
          <p:cNvPicPr>
            <a:picLocks noChangeAspect="1" noChangeArrowheads="1"/>
          </p:cNvPicPr>
          <p:nvPr/>
        </p:nvPicPr>
        <p:blipFill>
          <a:blip r:embed="rId2">
            <a:lum contrast="20000"/>
          </a:blip>
          <a:srcRect/>
          <a:stretch>
            <a:fillRect/>
          </a:stretch>
        </p:blipFill>
        <p:spPr bwMode="auto">
          <a:xfrm>
            <a:off x="4918171" y="71414"/>
            <a:ext cx="4063909" cy="2786082"/>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7" name="6 Rectángulo"/>
          <p:cNvSpPr/>
          <p:nvPr/>
        </p:nvSpPr>
        <p:spPr>
          <a:xfrm>
            <a:off x="142844" y="1142984"/>
            <a:ext cx="4714908" cy="1754326"/>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es-ES" b="1" i="1" dirty="0">
                <a:solidFill>
                  <a:srgbClr val="C00000"/>
                </a:solidFill>
              </a:rPr>
              <a:t>LEY DE FARADAY </a:t>
            </a:r>
            <a:r>
              <a:rPr lang="es-ES" b="1" i="1" dirty="0">
                <a:solidFill>
                  <a:prstClr val="black"/>
                </a:solidFill>
              </a:rPr>
              <a:t>“El valor de la fuerza electromotriz inducida en un circuito es igual y de signo opuesto a la rapidez con que varía el flujo magnético a través de la superficie limitada por el mismo, independientemente de las causas que provoque la variación del flujo.”</a:t>
            </a:r>
            <a:endParaRPr lang="es-ES" dirty="0">
              <a:solidFill>
                <a:prstClr val="black"/>
              </a:solidFill>
            </a:endParaRPr>
          </a:p>
        </p:txBody>
      </p:sp>
      <p:pic>
        <p:nvPicPr>
          <p:cNvPr id="8" name="Picture 4"/>
          <p:cNvPicPr>
            <a:picLocks noChangeAspect="1" noChangeArrowheads="1"/>
          </p:cNvPicPr>
          <p:nvPr/>
        </p:nvPicPr>
        <p:blipFill>
          <a:blip r:embed="rId3">
            <a:lum contrast="20000"/>
          </a:blip>
          <a:srcRect/>
          <a:stretch>
            <a:fillRect/>
          </a:stretch>
        </p:blipFill>
        <p:spPr bwMode="auto">
          <a:xfrm>
            <a:off x="4643438" y="3071810"/>
            <a:ext cx="4338636" cy="3643303"/>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5123" name="Picture 3"/>
          <p:cNvPicPr>
            <a:picLocks noChangeAspect="1" noChangeArrowheads="1"/>
          </p:cNvPicPr>
          <p:nvPr/>
        </p:nvPicPr>
        <p:blipFill>
          <a:blip r:embed="rId4"/>
          <a:srcRect/>
          <a:stretch>
            <a:fillRect/>
          </a:stretch>
        </p:blipFill>
        <p:spPr bwMode="auto">
          <a:xfrm>
            <a:off x="142844" y="3071810"/>
            <a:ext cx="4433342" cy="2786082"/>
          </a:xfrm>
          <a:prstGeom prst="rect">
            <a:avLst/>
          </a:prstGeom>
          <a:ln>
            <a:headEnd/>
            <a:tailEnd/>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452012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142853"/>
            <a:ext cx="8715436" cy="714380"/>
          </a:xfrm>
          <a:solidFill>
            <a:schemeClr val="accent1">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r>
              <a:rPr lang="es-ES" b="1" dirty="0" smtClean="0">
                <a:solidFill>
                  <a:srgbClr val="FFFF00"/>
                </a:solidFill>
              </a:rPr>
              <a:t>Definición de ELECTRICIDAD</a:t>
            </a:r>
            <a:endParaRPr lang="es-ES" b="1" dirty="0">
              <a:solidFill>
                <a:srgbClr val="FFFF00"/>
              </a:solidFill>
            </a:endParaRPr>
          </a:p>
        </p:txBody>
      </p:sp>
      <p:sp>
        <p:nvSpPr>
          <p:cNvPr id="4" name="3 Marcador de pie de página"/>
          <p:cNvSpPr>
            <a:spLocks noGrp="1"/>
          </p:cNvSpPr>
          <p:nvPr>
            <p:ph type="ftr" sz="quarter" idx="11"/>
          </p:nvPr>
        </p:nvSpPr>
        <p:spPr/>
        <p:txBody>
          <a:bodyPr/>
          <a:lstStyle/>
          <a:p>
            <a:pPr>
              <a:defRPr/>
            </a:pPr>
            <a:r>
              <a:rPr lang="fi-FI" smtClean="0">
                <a:solidFill>
                  <a:srgbClr val="DBF5F9">
                    <a:shade val="90000"/>
                  </a:srgbClr>
                </a:solidFill>
              </a:rPr>
              <a:t>Ing. Juan Jose Nina Ch.</a:t>
            </a:r>
            <a:endParaRPr lang="es-ES">
              <a:solidFill>
                <a:srgbClr val="DBF5F9">
                  <a:shade val="90000"/>
                </a:srgbClr>
              </a:solidFill>
            </a:endParaRPr>
          </a:p>
        </p:txBody>
      </p:sp>
      <p:sp>
        <p:nvSpPr>
          <p:cNvPr id="5" name="1 Título"/>
          <p:cNvSpPr txBox="1">
            <a:spLocks/>
          </p:cNvSpPr>
          <p:nvPr/>
        </p:nvSpPr>
        <p:spPr>
          <a:xfrm>
            <a:off x="357158" y="3286124"/>
            <a:ext cx="8572560" cy="714380"/>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horz" anchor="t">
            <a:noAutofit/>
          </a:bodyPr>
          <a:lstStyle/>
          <a:p>
            <a:pPr algn="ctr" eaLnBrk="0" fontAlgn="base" hangingPunct="0">
              <a:spcBef>
                <a:spcPct val="0"/>
              </a:spcBef>
              <a:spcAft>
                <a:spcPct val="0"/>
              </a:spcAft>
              <a:defRPr/>
            </a:pPr>
            <a:r>
              <a:rPr lang="es-ES" sz="4000" b="1" spc="-100" dirty="0">
                <a:solidFill>
                  <a:srgbClr val="FFFF00"/>
                </a:solidFill>
              </a:rPr>
              <a:t>Definición de ELECTRÓNICA</a:t>
            </a:r>
          </a:p>
        </p:txBody>
      </p:sp>
      <p:sp>
        <p:nvSpPr>
          <p:cNvPr id="9" name="8 Rectángulo"/>
          <p:cNvSpPr/>
          <p:nvPr/>
        </p:nvSpPr>
        <p:spPr>
          <a:xfrm>
            <a:off x="285720" y="1714488"/>
            <a:ext cx="8643998" cy="1200329"/>
          </a:xfrm>
          <a:prstGeom prst="rect">
            <a:avLst/>
          </a:prstGeom>
        </p:spPr>
        <p:txBody>
          <a:bodyPr wrap="square">
            <a:spAutoFit/>
          </a:bodyPr>
          <a:lstStyle/>
          <a:p>
            <a:pPr fontAlgn="base">
              <a:spcBef>
                <a:spcPct val="0"/>
              </a:spcBef>
              <a:spcAft>
                <a:spcPct val="0"/>
              </a:spcAft>
            </a:pPr>
            <a:r>
              <a:rPr lang="es-ES" sz="2400" dirty="0">
                <a:solidFill>
                  <a:prstClr val="white"/>
                </a:solidFill>
                <a:latin typeface="Arial" charset="0"/>
              </a:rPr>
              <a:t>La electricidad está asociada a la utilización de elementos pasivos (</a:t>
            </a:r>
            <a:r>
              <a:rPr lang="es-ES" sz="2400" dirty="0">
                <a:solidFill>
                  <a:prstClr val="white"/>
                </a:solidFill>
                <a:latin typeface="Arial" charset="0"/>
                <a:hlinkClick r:id="rId2" action="ppaction://hlinkfile"/>
              </a:rPr>
              <a:t>resistencias / resistores</a:t>
            </a:r>
            <a:r>
              <a:rPr lang="es-ES" sz="2400" dirty="0">
                <a:solidFill>
                  <a:prstClr val="white"/>
                </a:solidFill>
                <a:latin typeface="Arial" charset="0"/>
              </a:rPr>
              <a:t>, </a:t>
            </a:r>
            <a:r>
              <a:rPr lang="es-ES" sz="2400" dirty="0">
                <a:solidFill>
                  <a:prstClr val="white"/>
                </a:solidFill>
                <a:latin typeface="Arial" charset="0"/>
                <a:hlinkClick r:id="rId3" action="ppaction://hlinkfile"/>
              </a:rPr>
              <a:t>condensadores / capacitores</a:t>
            </a:r>
            <a:r>
              <a:rPr lang="es-ES" sz="2400" dirty="0">
                <a:solidFill>
                  <a:prstClr val="white"/>
                </a:solidFill>
                <a:latin typeface="Arial" charset="0"/>
              </a:rPr>
              <a:t>, </a:t>
            </a:r>
            <a:r>
              <a:rPr lang="es-ES" sz="2400" dirty="0">
                <a:solidFill>
                  <a:prstClr val="white"/>
                </a:solidFill>
                <a:latin typeface="Arial" charset="0"/>
                <a:hlinkClick r:id="rId4" action="ppaction://hlinkfile"/>
              </a:rPr>
              <a:t>bobinas / inductores</a:t>
            </a:r>
            <a:endParaRPr lang="es-ES" sz="2400" dirty="0">
              <a:solidFill>
                <a:prstClr val="white"/>
              </a:solidFill>
              <a:latin typeface="Arial" charset="0"/>
            </a:endParaRPr>
          </a:p>
        </p:txBody>
      </p:sp>
      <p:sp>
        <p:nvSpPr>
          <p:cNvPr id="10" name="9 Rectángulo"/>
          <p:cNvSpPr/>
          <p:nvPr/>
        </p:nvSpPr>
        <p:spPr>
          <a:xfrm>
            <a:off x="500034" y="4714884"/>
            <a:ext cx="8358246" cy="1200329"/>
          </a:xfrm>
          <a:prstGeom prst="rect">
            <a:avLst/>
          </a:prstGeom>
        </p:spPr>
        <p:txBody>
          <a:bodyPr wrap="square">
            <a:spAutoFit/>
          </a:bodyPr>
          <a:lstStyle/>
          <a:p>
            <a:pPr fontAlgn="base">
              <a:spcBef>
                <a:spcPct val="0"/>
              </a:spcBef>
              <a:spcAft>
                <a:spcPct val="0"/>
              </a:spcAft>
            </a:pPr>
            <a:r>
              <a:rPr lang="es-ES" sz="2400" dirty="0">
                <a:solidFill>
                  <a:prstClr val="white"/>
                </a:solidFill>
                <a:latin typeface="Arial" charset="0"/>
              </a:rPr>
              <a:t>la electrónica está asociada a la utilización de elementos activos (</a:t>
            </a:r>
            <a:r>
              <a:rPr lang="es-ES" sz="2400" dirty="0">
                <a:solidFill>
                  <a:prstClr val="white"/>
                </a:solidFill>
                <a:latin typeface="Arial" charset="0"/>
                <a:hlinkClick r:id="rId5" action="ppaction://hlinkfile"/>
              </a:rPr>
              <a:t>transistores</a:t>
            </a:r>
            <a:r>
              <a:rPr lang="es-ES" sz="2400" dirty="0">
                <a:solidFill>
                  <a:prstClr val="white"/>
                </a:solidFill>
                <a:latin typeface="Arial" charset="0"/>
              </a:rPr>
              <a:t>, </a:t>
            </a:r>
            <a:r>
              <a:rPr lang="es-ES" sz="2400" dirty="0">
                <a:solidFill>
                  <a:prstClr val="white"/>
                </a:solidFill>
                <a:latin typeface="Arial" charset="0"/>
                <a:hlinkClick r:id="rId6" action="ppaction://hlinkfile"/>
              </a:rPr>
              <a:t>amplificadores operacionales</a:t>
            </a:r>
            <a:r>
              <a:rPr lang="es-ES" sz="2400" dirty="0">
                <a:solidFill>
                  <a:prstClr val="white"/>
                </a:solidFill>
                <a:latin typeface="Arial" charset="0"/>
              </a:rPr>
              <a:t>, </a:t>
            </a:r>
            <a:r>
              <a:rPr lang="es-ES" sz="2400" dirty="0">
                <a:solidFill>
                  <a:prstClr val="white"/>
                </a:solidFill>
                <a:latin typeface="Arial" charset="0"/>
                <a:hlinkClick r:id="rId7" action="ppaction://hlinkfile"/>
              </a:rPr>
              <a:t>SCR</a:t>
            </a:r>
            <a:r>
              <a:rPr lang="es-ES" sz="2400" dirty="0">
                <a:solidFill>
                  <a:prstClr val="white"/>
                </a:solidFill>
                <a:latin typeface="Arial" charset="0"/>
              </a:rPr>
              <a:t>, </a:t>
            </a:r>
            <a:r>
              <a:rPr lang="es-ES" sz="2400" dirty="0">
                <a:solidFill>
                  <a:prstClr val="white"/>
                </a:solidFill>
                <a:latin typeface="Arial" charset="0"/>
                <a:hlinkClick r:id="rId8" action="ppaction://hlinkfile"/>
              </a:rPr>
              <a:t>Triacs</a:t>
            </a:r>
            <a:endParaRPr lang="es-ES" sz="2400" dirty="0">
              <a:solidFill>
                <a:prstClr val="white"/>
              </a:solidFill>
              <a:latin typeface="Arial" charset="0"/>
            </a:endParaRPr>
          </a:p>
        </p:txBody>
      </p:sp>
    </p:spTree>
    <p:extLst>
      <p:ext uri="{BB962C8B-B14F-4D97-AF65-F5344CB8AC3E}">
        <p14:creationId xmlns:p14="http://schemas.microsoft.com/office/powerpoint/2010/main" val="98860170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836713"/>
            <a:ext cx="9144000" cy="4968552"/>
          </a:xfrm>
        </p:spPr>
        <p:style>
          <a:lnRef idx="3">
            <a:schemeClr val="lt1"/>
          </a:lnRef>
          <a:fillRef idx="1">
            <a:schemeClr val="dk1"/>
          </a:fillRef>
          <a:effectRef idx="1">
            <a:schemeClr val="dk1"/>
          </a:effectRef>
          <a:fontRef idx="minor">
            <a:schemeClr val="lt1"/>
          </a:fontRef>
        </p:style>
        <p:txBody>
          <a:bodyPr>
            <a:normAutofit lnSpcReduction="10000"/>
          </a:bodyPr>
          <a:lstStyle/>
          <a:p>
            <a:pPr>
              <a:defRPr/>
            </a:pPr>
            <a:r>
              <a:rPr lang="es-ES" sz="2000" dirty="0" smtClean="0">
                <a:solidFill>
                  <a:srgbClr val="FFFF00"/>
                </a:solidFill>
              </a:rPr>
              <a:t>La </a:t>
            </a:r>
            <a:r>
              <a:rPr lang="es-ES" sz="2000" b="1" dirty="0" smtClean="0">
                <a:solidFill>
                  <a:srgbClr val="FFFF00"/>
                </a:solidFill>
              </a:rPr>
              <a:t>corriente eléctrica</a:t>
            </a:r>
            <a:r>
              <a:rPr lang="es-ES" sz="2000" dirty="0" smtClean="0">
                <a:solidFill>
                  <a:srgbClr val="FFFF00"/>
                </a:solidFill>
              </a:rPr>
              <a:t> </a:t>
            </a:r>
            <a:r>
              <a:rPr lang="es-ES" sz="2000" b="1" dirty="0" smtClean="0">
                <a:solidFill>
                  <a:srgbClr val="FFFF00"/>
                </a:solidFill>
              </a:rPr>
              <a:t>es simplemente la circulación </a:t>
            </a:r>
            <a:r>
              <a:rPr lang="es-ES" sz="2000" dirty="0" smtClean="0">
                <a:solidFill>
                  <a:srgbClr val="FFFF00"/>
                </a:solidFill>
              </a:rPr>
              <a:t>de </a:t>
            </a:r>
            <a:r>
              <a:rPr lang="es-ES" sz="2000" b="1" dirty="0" smtClean="0">
                <a:solidFill>
                  <a:srgbClr val="FFFF00"/>
                </a:solidFill>
              </a:rPr>
              <a:t>electrones</a:t>
            </a:r>
            <a:r>
              <a:rPr lang="es-ES" sz="2000" dirty="0" smtClean="0">
                <a:solidFill>
                  <a:srgbClr val="FFFF00"/>
                </a:solidFill>
              </a:rPr>
              <a:t> </a:t>
            </a:r>
            <a:r>
              <a:rPr lang="es-ES" sz="2000" b="1" dirty="0" smtClean="0">
                <a:solidFill>
                  <a:schemeClr val="tx2"/>
                </a:solidFill>
              </a:rPr>
              <a:t>que atraviesa un material. Algunos materiales como los "</a:t>
            </a:r>
            <a:r>
              <a:rPr lang="es-ES" sz="2000" b="1" dirty="0" smtClean="0">
                <a:solidFill>
                  <a:schemeClr val="tx2"/>
                </a:solidFill>
                <a:hlinkClick r:id="rId2" tooltip="Conductores eléctricos"/>
              </a:rPr>
              <a:t>conductores</a:t>
            </a:r>
            <a:r>
              <a:rPr lang="es-ES" sz="2000" b="1" dirty="0" smtClean="0">
                <a:solidFill>
                  <a:schemeClr val="tx2"/>
                </a:solidFill>
              </a:rPr>
              <a:t>" tienen electrones libres que pasan con facilidad de un átomo a otro</a:t>
            </a:r>
          </a:p>
          <a:p>
            <a:pPr>
              <a:defRPr/>
            </a:pPr>
            <a:endParaRPr lang="es-ES" sz="2400" dirty="0" smtClean="0">
              <a:solidFill>
                <a:schemeClr val="tx2">
                  <a:lumMod val="50000"/>
                </a:schemeClr>
              </a:solidFill>
            </a:endParaRPr>
          </a:p>
          <a:p>
            <a:pPr>
              <a:defRPr/>
            </a:pPr>
            <a:endParaRPr lang="es-ES" sz="2400" dirty="0" smtClean="0">
              <a:solidFill>
                <a:schemeClr val="tx2">
                  <a:lumMod val="50000"/>
                </a:schemeClr>
              </a:solidFill>
            </a:endParaRPr>
          </a:p>
          <a:p>
            <a:pPr>
              <a:buFont typeface="Wingdings" pitchFamily="2" charset="2"/>
              <a:buNone/>
              <a:defRPr/>
            </a:pPr>
            <a:endParaRPr lang="es-ES" sz="2400" dirty="0" smtClean="0">
              <a:solidFill>
                <a:schemeClr val="tx2">
                  <a:lumMod val="50000"/>
                </a:schemeClr>
              </a:solidFill>
            </a:endParaRPr>
          </a:p>
          <a:p>
            <a:pPr>
              <a:defRPr/>
            </a:pPr>
            <a:endParaRPr lang="es-ES" sz="2400" dirty="0" smtClean="0">
              <a:solidFill>
                <a:schemeClr val="tx2">
                  <a:lumMod val="50000"/>
                </a:schemeClr>
              </a:solidFill>
            </a:endParaRPr>
          </a:p>
          <a:p>
            <a:pPr>
              <a:defRPr/>
            </a:pPr>
            <a:r>
              <a:rPr lang="es-ES" sz="2000" dirty="0" smtClean="0">
                <a:solidFill>
                  <a:schemeClr val="tx2">
                    <a:lumMod val="50000"/>
                  </a:schemeClr>
                </a:solidFill>
              </a:rPr>
              <a:t>Estos electrones libres, si se mueven en una misma dirección conforme saltan de un átomo a átomo, se vuelven en su conjunto, una </a:t>
            </a:r>
            <a:r>
              <a:rPr lang="es-ES" sz="2000" b="1" dirty="0" smtClean="0">
                <a:solidFill>
                  <a:schemeClr val="tx2">
                    <a:lumMod val="50000"/>
                  </a:schemeClr>
                </a:solidFill>
              </a:rPr>
              <a:t>corriente eléctrica</a:t>
            </a:r>
            <a:r>
              <a:rPr lang="es-ES" sz="2000" dirty="0" smtClean="0">
                <a:solidFill>
                  <a:schemeClr val="tx2">
                    <a:lumMod val="50000"/>
                  </a:schemeClr>
                </a:solidFill>
              </a:rPr>
              <a:t>.</a:t>
            </a:r>
          </a:p>
          <a:p>
            <a:pPr>
              <a:defRPr/>
            </a:pPr>
            <a:r>
              <a:rPr lang="es-ES" sz="2000" dirty="0" smtClean="0">
                <a:solidFill>
                  <a:schemeClr val="tx2">
                    <a:lumMod val="50000"/>
                  </a:schemeClr>
                </a:solidFill>
              </a:rPr>
              <a:t>Los electrones viajan del potencial negativo al potencial positivo. Sin embargo se toma por</a:t>
            </a:r>
            <a:r>
              <a:rPr lang="es-ES" sz="2000" dirty="0" smtClean="0">
                <a:solidFill>
                  <a:schemeClr val="tx2">
                    <a:lumMod val="50000"/>
                  </a:schemeClr>
                </a:solidFill>
                <a:hlinkClick r:id="rId3" tooltip="Teoría del fluido de Benjamín Franklin"/>
              </a:rPr>
              <a:t> convención</a:t>
            </a:r>
            <a:r>
              <a:rPr lang="es-ES" sz="2000" dirty="0" smtClean="0">
                <a:solidFill>
                  <a:schemeClr val="tx2">
                    <a:lumMod val="50000"/>
                  </a:schemeClr>
                </a:solidFill>
              </a:rPr>
              <a:t> que el sentido de la </a:t>
            </a:r>
            <a:r>
              <a:rPr lang="es-ES" sz="2000" b="1" dirty="0" smtClean="0">
                <a:solidFill>
                  <a:schemeClr val="tx2">
                    <a:lumMod val="50000"/>
                  </a:schemeClr>
                </a:solidFill>
              </a:rPr>
              <a:t>corriente eléctrica</a:t>
            </a:r>
            <a:r>
              <a:rPr lang="es-ES" sz="2000" dirty="0" smtClean="0">
                <a:solidFill>
                  <a:schemeClr val="tx2">
                    <a:lumMod val="50000"/>
                  </a:schemeClr>
                </a:solidFill>
              </a:rPr>
              <a:t> va desde el potencial positivo al potencial negativo.</a:t>
            </a:r>
          </a:p>
          <a:p>
            <a:pPr>
              <a:defRPr/>
            </a:pPr>
            <a:r>
              <a:rPr lang="es-ES" sz="2000" dirty="0" smtClean="0">
                <a:solidFill>
                  <a:schemeClr val="accent3">
                    <a:lumMod val="60000"/>
                    <a:lumOff val="40000"/>
                  </a:schemeClr>
                </a:solidFill>
              </a:rPr>
              <a:t>Esto se puede visualizar como el espacio (hueco) que deja el electrón al moverse de un potencial negativo a un positivo. Este hueco es positivo (ausencia de un electrón) y circula en sentido opuesto al electrón.</a:t>
            </a:r>
            <a:endParaRPr lang="es-ES" sz="2000" dirty="0">
              <a:solidFill>
                <a:schemeClr val="accent3">
                  <a:lumMod val="60000"/>
                  <a:lumOff val="40000"/>
                </a:schemeClr>
              </a:solidFill>
            </a:endParaRPr>
          </a:p>
        </p:txBody>
      </p:sp>
      <p:sp>
        <p:nvSpPr>
          <p:cNvPr id="4" name="3 Marcador de pie de página"/>
          <p:cNvSpPr>
            <a:spLocks noGrp="1"/>
          </p:cNvSpPr>
          <p:nvPr>
            <p:ph type="ftr" sz="quarter" idx="11"/>
          </p:nvPr>
        </p:nvSpPr>
        <p:spPr>
          <a:xfrm>
            <a:off x="928688" y="6492875"/>
            <a:ext cx="5562600" cy="365125"/>
          </a:xfrm>
        </p:spPr>
        <p:txBody>
          <a:bodyPr/>
          <a:lstStyle/>
          <a:p>
            <a:pPr>
              <a:defRPr/>
            </a:pPr>
            <a:r>
              <a:rPr lang="fi-FI" dirty="0" smtClean="0">
                <a:solidFill>
                  <a:srgbClr val="DBF5F9">
                    <a:shade val="90000"/>
                  </a:srgbClr>
                </a:solidFill>
              </a:rPr>
              <a:t>Ing. Juan Jose Nina Ch.</a:t>
            </a:r>
            <a:endParaRPr lang="es-ES" dirty="0">
              <a:solidFill>
                <a:srgbClr val="DBF5F9">
                  <a:shade val="90000"/>
                </a:srgbClr>
              </a:solidFill>
            </a:endParaRPr>
          </a:p>
        </p:txBody>
      </p:sp>
      <p:pic>
        <p:nvPicPr>
          <p:cNvPr id="13317" name="Picture 2" descr="Corriente eléctrica. Flujo de electrones de un cuerpo negativo a un cuerpo positivo - Electrónica Unicrom"/>
          <p:cNvPicPr>
            <a:picLocks noChangeAspect="1" noChangeArrowheads="1"/>
          </p:cNvPicPr>
          <p:nvPr/>
        </p:nvPicPr>
        <p:blipFill>
          <a:blip r:embed="rId4"/>
          <a:srcRect/>
          <a:stretch>
            <a:fillRect/>
          </a:stretch>
        </p:blipFill>
        <p:spPr bwMode="auto">
          <a:xfrm>
            <a:off x="1475656" y="1772816"/>
            <a:ext cx="6143625" cy="1479550"/>
          </a:xfrm>
          <a:prstGeom prst="rect">
            <a:avLst/>
          </a:prstGeom>
          <a:noFill/>
          <a:ln w="9525">
            <a:noFill/>
            <a:miter lim="800000"/>
            <a:headEnd/>
            <a:tailEnd/>
          </a:ln>
        </p:spPr>
      </p:pic>
      <p:sp>
        <p:nvSpPr>
          <p:cNvPr id="7" name="1 Título"/>
          <p:cNvSpPr>
            <a:spLocks noGrp="1"/>
          </p:cNvSpPr>
          <p:nvPr>
            <p:ph type="title"/>
          </p:nvPr>
        </p:nvSpPr>
        <p:spPr>
          <a:xfrm>
            <a:off x="107504" y="44624"/>
            <a:ext cx="8928992" cy="648072"/>
          </a:xfrm>
          <a:solidFill>
            <a:srgbClr val="FF000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r>
              <a:rPr lang="es-ES" sz="4400" b="1" dirty="0" smtClean="0">
                <a:solidFill>
                  <a:srgbClr val="FFFF00"/>
                </a:solidFill>
              </a:rPr>
              <a:t>¿Qué es la corriente eléctrica?</a:t>
            </a:r>
            <a:endParaRPr lang="es-ES" sz="4400" dirty="0">
              <a:solidFill>
                <a:srgbClr val="FFFF00"/>
              </a:solidFill>
            </a:endParaRPr>
          </a:p>
        </p:txBody>
      </p:sp>
      <p:sp>
        <p:nvSpPr>
          <p:cNvPr id="8" name="7 CuadroTexto"/>
          <p:cNvSpPr txBox="1"/>
          <p:nvPr/>
        </p:nvSpPr>
        <p:spPr>
          <a:xfrm>
            <a:off x="0" y="5889466"/>
            <a:ext cx="9144000"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fontAlgn="base">
              <a:spcBef>
                <a:spcPct val="0"/>
              </a:spcBef>
              <a:spcAft>
                <a:spcPct val="0"/>
              </a:spcAft>
              <a:defRPr/>
            </a:pPr>
            <a:r>
              <a:rPr lang="es-ES" sz="2000" dirty="0">
                <a:solidFill>
                  <a:prstClr val="black"/>
                </a:solidFill>
              </a:rPr>
              <a:t>Las cargas eléctricas quietas dan lugar a </a:t>
            </a:r>
            <a:r>
              <a:rPr lang="es-ES" sz="2000" dirty="0">
                <a:solidFill>
                  <a:srgbClr val="FFC000"/>
                </a:solidFill>
              </a:rPr>
              <a:t>fenómenos </a:t>
            </a:r>
            <a:r>
              <a:rPr lang="es-ES" sz="2000" i="1" dirty="0">
                <a:solidFill>
                  <a:srgbClr val="FFC000"/>
                </a:solidFill>
              </a:rPr>
              <a:t>electrostáticos</a:t>
            </a:r>
            <a:r>
              <a:rPr lang="es-ES" sz="2000" dirty="0">
                <a:solidFill>
                  <a:srgbClr val="FFC000"/>
                </a:solidFill>
              </a:rPr>
              <a:t> </a:t>
            </a:r>
            <a:r>
              <a:rPr lang="es-ES" sz="2000" dirty="0">
                <a:solidFill>
                  <a:prstClr val="black"/>
                </a:solidFill>
              </a:rPr>
              <a:t>y las cargas en movimiento a la </a:t>
            </a:r>
            <a:r>
              <a:rPr lang="es-ES" sz="2000" i="1" dirty="0">
                <a:solidFill>
                  <a:prstClr val="white"/>
                </a:solidFill>
              </a:rPr>
              <a:t>corriente eléctrica </a:t>
            </a:r>
            <a:r>
              <a:rPr lang="es-ES" sz="2000" dirty="0">
                <a:solidFill>
                  <a:prstClr val="white"/>
                </a:solidFill>
              </a:rPr>
              <a:t>y</a:t>
            </a:r>
            <a:r>
              <a:rPr lang="es-ES" sz="2000" i="1" dirty="0">
                <a:solidFill>
                  <a:srgbClr val="FF0000"/>
                </a:solidFill>
              </a:rPr>
              <a:t> </a:t>
            </a:r>
            <a:r>
              <a:rPr lang="es-ES" sz="2000" i="1" dirty="0">
                <a:solidFill>
                  <a:srgbClr val="FF0000"/>
                </a:solidFill>
                <a:hlinkClick r:id="rId5"/>
              </a:rPr>
              <a:t>el electromagnetismo</a:t>
            </a:r>
            <a:r>
              <a:rPr lang="es-ES" sz="2000" dirty="0">
                <a:solidFill>
                  <a:prstClr val="black"/>
                </a:solidFill>
              </a:rPr>
              <a:t>.</a:t>
            </a:r>
          </a:p>
        </p:txBody>
      </p:sp>
    </p:spTree>
    <p:extLst>
      <p:ext uri="{BB962C8B-B14F-4D97-AF65-F5344CB8AC3E}">
        <p14:creationId xmlns:p14="http://schemas.microsoft.com/office/powerpoint/2010/main" val="349575299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2 Marcador de contenido"/>
          <p:cNvSpPr>
            <a:spLocks noGrp="1"/>
          </p:cNvSpPr>
          <p:nvPr>
            <p:ph idx="1"/>
          </p:nvPr>
        </p:nvSpPr>
        <p:spPr>
          <a:xfrm>
            <a:off x="354570" y="836712"/>
            <a:ext cx="8229600" cy="2214563"/>
          </a:xfrm>
          <a:solidFill>
            <a:schemeClr val="accent4">
              <a:lumMod val="75000"/>
            </a:schemeClr>
          </a:solidFill>
          <a:ln w="107950" cap="rnd">
            <a:solidFill>
              <a:srgbClr val="FFC000"/>
            </a:solidFill>
          </a:ln>
        </p:spPr>
        <p:txBody>
          <a:bodyPr>
            <a:normAutofit fontScale="92500" lnSpcReduction="10000"/>
          </a:bodyPr>
          <a:lstStyle/>
          <a:p>
            <a:pPr algn="ctr">
              <a:buNone/>
            </a:pPr>
            <a:r>
              <a:rPr lang="es-MX" sz="5400" dirty="0" smtClean="0">
                <a:solidFill>
                  <a:srgbClr val="FF0000"/>
                </a:solidFill>
              </a:rPr>
              <a:t>Materiales Conductores, Aislantes y Semiconductores </a:t>
            </a:r>
            <a:endParaRPr lang="es-ES" sz="5400" dirty="0">
              <a:solidFill>
                <a:srgbClr val="FF0000"/>
              </a:solidFill>
            </a:endParaRPr>
          </a:p>
        </p:txBody>
      </p:sp>
      <p:sp>
        <p:nvSpPr>
          <p:cNvPr id="5" name="4 Marcador de pie de página"/>
          <p:cNvSpPr>
            <a:spLocks noGrp="1"/>
          </p:cNvSpPr>
          <p:nvPr>
            <p:ph type="ftr" sz="quarter" idx="11"/>
          </p:nvPr>
        </p:nvSpPr>
        <p:spPr/>
        <p:txBody>
          <a:bodyPr/>
          <a:lstStyle/>
          <a:p>
            <a:pPr>
              <a:defRPr/>
            </a:pPr>
            <a:r>
              <a:rPr lang="es-ES" dirty="0">
                <a:solidFill>
                  <a:srgbClr val="DBF5F9">
                    <a:shade val="90000"/>
                  </a:srgbClr>
                </a:solidFill>
              </a:rPr>
              <a:t>Ing. JUAN J. NINA CHARAJA</a:t>
            </a:r>
          </a:p>
        </p:txBody>
      </p:sp>
      <p:sp>
        <p:nvSpPr>
          <p:cNvPr id="6" name="5 Marcador de número de diapositiva"/>
          <p:cNvSpPr>
            <a:spLocks noGrp="1"/>
          </p:cNvSpPr>
          <p:nvPr>
            <p:ph type="sldNum" sz="quarter" idx="12"/>
          </p:nvPr>
        </p:nvSpPr>
        <p:spPr/>
        <p:txBody>
          <a:bodyPr/>
          <a:lstStyle/>
          <a:p>
            <a:pPr>
              <a:defRPr/>
            </a:pPr>
            <a:fld id="{2B3D8FA0-12B8-4466-941E-198062FCC404}" type="slidenum">
              <a:rPr lang="es-ES">
                <a:solidFill>
                  <a:srgbClr val="DBF5F9">
                    <a:shade val="90000"/>
                  </a:srgbClr>
                </a:solidFill>
              </a:rPr>
              <a:pPr>
                <a:defRPr/>
              </a:pPr>
              <a:t>19</a:t>
            </a:fld>
            <a:endParaRPr lang="es-ES" dirty="0">
              <a:solidFill>
                <a:srgbClr val="DBF5F9">
                  <a:shade val="90000"/>
                </a:srgbClr>
              </a:solidFill>
            </a:endParaRPr>
          </a:p>
        </p:txBody>
      </p:sp>
      <p:sp>
        <p:nvSpPr>
          <p:cNvPr id="7" name="6 Rectángulo"/>
          <p:cNvSpPr/>
          <p:nvPr/>
        </p:nvSpPr>
        <p:spPr>
          <a:xfrm>
            <a:off x="628216" y="3488207"/>
            <a:ext cx="7643866" cy="646331"/>
          </a:xfrm>
          <a:prstGeom prst="rect">
            <a:avLst/>
          </a:prstGeom>
          <a:solidFill>
            <a:srgbClr val="FF0000"/>
          </a:solidFill>
        </p:spPr>
        <p:txBody>
          <a:bodyPr wrap="square">
            <a:spAutoFit/>
          </a:bodyPr>
          <a:lstStyle/>
          <a:p>
            <a:pPr algn="ctr" fontAlgn="base">
              <a:spcBef>
                <a:spcPct val="0"/>
              </a:spcBef>
              <a:spcAft>
                <a:spcPct val="0"/>
              </a:spcAft>
            </a:pPr>
            <a:r>
              <a:rPr lang="es-ES" dirty="0">
                <a:solidFill>
                  <a:prstClr val="white"/>
                </a:solidFill>
                <a:latin typeface="Arial" charset="0"/>
              </a:rPr>
              <a:t>En general todos los materiales pueden clasificarse en tres categorías principales: </a:t>
            </a:r>
            <a:r>
              <a:rPr lang="es-ES" dirty="0">
                <a:solidFill>
                  <a:srgbClr val="FFC000"/>
                </a:solidFill>
                <a:latin typeface="Arial" charset="0"/>
              </a:rPr>
              <a:t>conductores</a:t>
            </a:r>
            <a:r>
              <a:rPr lang="es-ES" dirty="0">
                <a:solidFill>
                  <a:prstClr val="white"/>
                </a:solidFill>
                <a:latin typeface="Arial" charset="0"/>
              </a:rPr>
              <a:t>, </a:t>
            </a:r>
            <a:r>
              <a:rPr lang="es-ES" dirty="0">
                <a:solidFill>
                  <a:srgbClr val="009DD9">
                    <a:lumMod val="60000"/>
                    <a:lumOff val="40000"/>
                  </a:srgbClr>
                </a:solidFill>
                <a:latin typeface="Arial" charset="0"/>
              </a:rPr>
              <a:t>semiconductores</a:t>
            </a:r>
            <a:r>
              <a:rPr lang="es-ES" dirty="0">
                <a:solidFill>
                  <a:prstClr val="white"/>
                </a:solidFill>
                <a:latin typeface="Arial" charset="0"/>
              </a:rPr>
              <a:t> y </a:t>
            </a:r>
            <a:r>
              <a:rPr lang="es-ES" dirty="0">
                <a:solidFill>
                  <a:srgbClr val="002060"/>
                </a:solidFill>
                <a:latin typeface="Arial" charset="0"/>
              </a:rPr>
              <a:t>aisladores</a:t>
            </a:r>
            <a:r>
              <a:rPr lang="es-ES" dirty="0">
                <a:solidFill>
                  <a:prstClr val="white"/>
                </a:solidFill>
                <a:latin typeface="Arial" charset="0"/>
              </a:rPr>
              <a:t>.</a:t>
            </a:r>
          </a:p>
        </p:txBody>
      </p:sp>
    </p:spTree>
    <p:extLst>
      <p:ext uri="{BB962C8B-B14F-4D97-AF65-F5344CB8AC3E}">
        <p14:creationId xmlns:p14="http://schemas.microsoft.com/office/powerpoint/2010/main" val="1037823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6856" y="116632"/>
            <a:ext cx="8229600" cy="1359024"/>
          </a:xfrm>
          <a:solidFill>
            <a:srgbClr val="FFFF00"/>
          </a:solidFill>
          <a:ln w="57150">
            <a:solidFill>
              <a:srgbClr val="FF0000"/>
            </a:solidFill>
          </a:ln>
        </p:spPr>
        <p:txBody>
          <a:bodyPr>
            <a:normAutofit fontScale="90000"/>
          </a:bodyPr>
          <a:lstStyle/>
          <a:p>
            <a:pPr algn="ctr"/>
            <a:r>
              <a:rPr lang="es-PE" sz="4400" dirty="0">
                <a:solidFill>
                  <a:prstClr val="black"/>
                </a:solidFill>
              </a:rPr>
              <a:t>ACTIVIDAD DE APRENDIZAJE </a:t>
            </a:r>
            <a:br>
              <a:rPr lang="es-PE" sz="4400" dirty="0">
                <a:solidFill>
                  <a:prstClr val="black"/>
                </a:solidFill>
              </a:rPr>
            </a:br>
            <a:r>
              <a:rPr lang="es-PE" sz="4900" b="1" dirty="0">
                <a:solidFill>
                  <a:prstClr val="black"/>
                </a:solidFill>
              </a:rPr>
              <a:t>N° 01</a:t>
            </a:r>
            <a:endParaRPr lang="es-PE" b="1" dirty="0"/>
          </a:p>
        </p:txBody>
      </p:sp>
      <p:sp>
        <p:nvSpPr>
          <p:cNvPr id="3" name="2 Marcador de contenido"/>
          <p:cNvSpPr>
            <a:spLocks noGrp="1"/>
          </p:cNvSpPr>
          <p:nvPr>
            <p:ph idx="1"/>
          </p:nvPr>
        </p:nvSpPr>
        <p:spPr>
          <a:xfrm>
            <a:off x="446856" y="2060848"/>
            <a:ext cx="8229600" cy="4248472"/>
          </a:xfrm>
          <a:solidFill>
            <a:srgbClr val="00B0F0"/>
          </a:solidFill>
          <a:ln w="76200">
            <a:solidFill>
              <a:srgbClr val="FFC000"/>
            </a:solidFill>
          </a:ln>
        </p:spPr>
        <p:txBody>
          <a:bodyPr anchor="ctr">
            <a:noAutofit/>
          </a:bodyPr>
          <a:lstStyle/>
          <a:p>
            <a:pPr marL="0" lvl="0" indent="0" algn="ctr">
              <a:buClrTx/>
              <a:buSzTx/>
              <a:buNone/>
            </a:pPr>
            <a:r>
              <a:rPr lang="es-MX" sz="4800" b="1" dirty="0" smtClean="0">
                <a:solidFill>
                  <a:srgbClr val="FF0000"/>
                </a:solidFill>
                <a:latin typeface="Calibri"/>
              </a:rPr>
              <a:t>MAGNETISMO Y CORRIENTE ELÉCTRICA</a:t>
            </a:r>
            <a:endParaRPr lang="es-PE" sz="4800" b="1" dirty="0" smtClean="0">
              <a:solidFill>
                <a:srgbClr val="FF0000"/>
              </a:solidFill>
              <a:latin typeface="Calibri"/>
            </a:endParaRPr>
          </a:p>
          <a:p>
            <a:pPr marL="342900" lvl="0" indent="-342900">
              <a:spcAft>
                <a:spcPts val="0"/>
              </a:spcAft>
              <a:buFont typeface="Symbol"/>
              <a:buChar char=""/>
              <a:tabLst>
                <a:tab pos="179070" algn="l"/>
              </a:tabLst>
            </a:pPr>
            <a:r>
              <a:rPr lang="es-MX" sz="2800" dirty="0" smtClean="0">
                <a:latin typeface="Calibri"/>
                <a:ea typeface="Times New Roman"/>
                <a:cs typeface="Arial"/>
              </a:rPr>
              <a:t>Magnetismo </a:t>
            </a:r>
            <a:r>
              <a:rPr lang="es-MX" sz="2800" dirty="0">
                <a:latin typeface="Calibri"/>
                <a:ea typeface="Times New Roman"/>
                <a:cs typeface="Arial"/>
              </a:rPr>
              <a:t>y electromagnetismo</a:t>
            </a:r>
            <a:endParaRPr lang="es-PE" sz="4400" dirty="0">
              <a:latin typeface="Courier New"/>
              <a:ea typeface="Times New Roman"/>
              <a:cs typeface="Times New Roman"/>
            </a:endParaRPr>
          </a:p>
          <a:p>
            <a:pPr marL="342900" lvl="0" indent="-342900">
              <a:spcAft>
                <a:spcPts val="0"/>
              </a:spcAft>
              <a:buFont typeface="Symbol"/>
              <a:buChar char=""/>
              <a:tabLst>
                <a:tab pos="179070" algn="l"/>
              </a:tabLst>
            </a:pPr>
            <a:r>
              <a:rPr lang="es-MX" sz="2800" dirty="0">
                <a:latin typeface="Calibri"/>
                <a:ea typeface="Times New Roman"/>
                <a:cs typeface="Arial"/>
              </a:rPr>
              <a:t>Corriente eléctrica</a:t>
            </a:r>
            <a:endParaRPr lang="es-PE" sz="4400" dirty="0">
              <a:latin typeface="Courier New"/>
              <a:ea typeface="Times New Roman"/>
              <a:cs typeface="Times New Roman"/>
            </a:endParaRPr>
          </a:p>
          <a:p>
            <a:pPr marL="342900" lvl="0" indent="-342900">
              <a:spcAft>
                <a:spcPts val="0"/>
              </a:spcAft>
              <a:buFont typeface="Symbol"/>
              <a:buChar char=""/>
              <a:tabLst>
                <a:tab pos="179070" algn="l"/>
              </a:tabLst>
            </a:pPr>
            <a:r>
              <a:rPr lang="es-MX" sz="2800" dirty="0">
                <a:latin typeface="Calibri"/>
                <a:ea typeface="Times New Roman"/>
                <a:cs typeface="Arial"/>
              </a:rPr>
              <a:t>Corriente alterna</a:t>
            </a:r>
            <a:endParaRPr lang="es-PE" sz="4400" dirty="0">
              <a:latin typeface="Courier New"/>
              <a:ea typeface="Times New Roman"/>
              <a:cs typeface="Times New Roman"/>
            </a:endParaRPr>
          </a:p>
          <a:p>
            <a:r>
              <a:rPr lang="es-MX" sz="2800" dirty="0">
                <a:latin typeface="Calibri"/>
                <a:ea typeface="Times New Roman"/>
                <a:cs typeface="Arial"/>
              </a:rPr>
              <a:t>Corriente continua</a:t>
            </a:r>
            <a:endParaRPr lang="es-PE" sz="2800" dirty="0"/>
          </a:p>
        </p:txBody>
      </p:sp>
      <p:sp>
        <p:nvSpPr>
          <p:cNvPr id="4" name="3 Marcador de pie de página"/>
          <p:cNvSpPr>
            <a:spLocks noGrp="1"/>
          </p:cNvSpPr>
          <p:nvPr>
            <p:ph type="ftr" sz="quarter" idx="11"/>
          </p:nvPr>
        </p:nvSpPr>
        <p:spPr/>
        <p:txBody>
          <a:bodyPr/>
          <a:lstStyle/>
          <a:p>
            <a:pPr>
              <a:defRPr/>
            </a:pPr>
            <a:r>
              <a:rPr lang="fi-FI" smtClean="0">
                <a:solidFill>
                  <a:srgbClr val="DBF5F9">
                    <a:shade val="90000"/>
                  </a:srgbClr>
                </a:solidFill>
              </a:rPr>
              <a:t>Ing. Juan Jose Nina Ch.</a:t>
            </a:r>
            <a:endParaRPr lang="es-ES">
              <a:solidFill>
                <a:srgbClr val="DBF5F9">
                  <a:shade val="90000"/>
                </a:srgbClr>
              </a:solidFill>
            </a:endParaRPr>
          </a:p>
        </p:txBody>
      </p:sp>
    </p:spTree>
    <p:extLst>
      <p:ext uri="{BB962C8B-B14F-4D97-AF65-F5344CB8AC3E}">
        <p14:creationId xmlns:p14="http://schemas.microsoft.com/office/powerpoint/2010/main" val="41561390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632690"/>
          </a:xfrm>
          <a:solidFill>
            <a:schemeClr val="accent2">
              <a:lumMod val="75000"/>
            </a:schemeClr>
          </a:solidFill>
          <a:ln>
            <a:solidFill>
              <a:srgbClr val="FFC000"/>
            </a:solidFill>
          </a:ln>
        </p:spPr>
        <p:txBody>
          <a:bodyPr>
            <a:noAutofit/>
          </a:bodyPr>
          <a:lstStyle/>
          <a:p>
            <a:pPr algn="ctr"/>
            <a:r>
              <a:rPr lang="es-ES" sz="4800" b="1" dirty="0" smtClean="0">
                <a:solidFill>
                  <a:srgbClr val="FFFF00"/>
                </a:solidFill>
              </a:rPr>
              <a:t>CONDUCTORES</a:t>
            </a:r>
            <a:endParaRPr lang="es-ES" sz="4800" b="1" dirty="0">
              <a:solidFill>
                <a:srgbClr val="FFFF00"/>
              </a:solidFill>
            </a:endParaRPr>
          </a:p>
        </p:txBody>
      </p:sp>
      <p:sp>
        <p:nvSpPr>
          <p:cNvPr id="4" name="3 Marcador de pie de página"/>
          <p:cNvSpPr>
            <a:spLocks noGrp="1"/>
          </p:cNvSpPr>
          <p:nvPr>
            <p:ph type="ftr" sz="quarter" idx="11"/>
          </p:nvPr>
        </p:nvSpPr>
        <p:spPr/>
        <p:txBody>
          <a:bodyPr/>
          <a:lstStyle/>
          <a:p>
            <a:pPr>
              <a:defRPr/>
            </a:pPr>
            <a:r>
              <a:rPr lang="fi-FI" dirty="0" smtClean="0">
                <a:solidFill>
                  <a:srgbClr val="DBF5F9">
                    <a:shade val="90000"/>
                  </a:srgbClr>
                </a:solidFill>
              </a:rPr>
              <a:t>Ing. Juan Jose Nina Ch.</a:t>
            </a:r>
            <a:endParaRPr lang="es-ES" dirty="0">
              <a:solidFill>
                <a:srgbClr val="DBF5F9">
                  <a:shade val="90000"/>
                </a:srgbClr>
              </a:solidFill>
            </a:endParaRPr>
          </a:p>
        </p:txBody>
      </p:sp>
      <p:pic>
        <p:nvPicPr>
          <p:cNvPr id="3074" name="Picture 2"/>
          <p:cNvPicPr>
            <a:picLocks noChangeAspect="1" noChangeArrowheads="1"/>
          </p:cNvPicPr>
          <p:nvPr/>
        </p:nvPicPr>
        <p:blipFill>
          <a:blip r:embed="rId2"/>
          <a:srcRect/>
          <a:stretch>
            <a:fillRect/>
          </a:stretch>
        </p:blipFill>
        <p:spPr bwMode="auto">
          <a:xfrm>
            <a:off x="6429388" y="4597072"/>
            <a:ext cx="2066921" cy="2260928"/>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rot="16200000">
            <a:off x="2536018" y="2893216"/>
            <a:ext cx="785820" cy="5286413"/>
          </a:xfrm>
          <a:prstGeom prst="rect">
            <a:avLst/>
          </a:prstGeom>
          <a:noFill/>
          <a:ln w="9525">
            <a:noFill/>
            <a:miter lim="800000"/>
            <a:headEnd/>
            <a:tailEnd/>
          </a:ln>
          <a:effectLst/>
        </p:spPr>
      </p:pic>
      <p:sp>
        <p:nvSpPr>
          <p:cNvPr id="9" name="8 Rectángulo"/>
          <p:cNvSpPr/>
          <p:nvPr/>
        </p:nvSpPr>
        <p:spPr>
          <a:xfrm>
            <a:off x="0" y="2928934"/>
            <a:ext cx="9144000" cy="1600438"/>
          </a:xfrm>
          <a:prstGeom prst="rect">
            <a:avLst/>
          </a:prstGeom>
          <a:solidFill>
            <a:schemeClr val="bg2"/>
          </a:solidFill>
        </p:spPr>
        <p:txBody>
          <a:bodyPr wrap="square">
            <a:spAutoFit/>
          </a:bodyPr>
          <a:lstStyle/>
          <a:p>
            <a:pPr algn="just" fontAlgn="base">
              <a:spcBef>
                <a:spcPct val="0"/>
              </a:spcBef>
              <a:spcAft>
                <a:spcPct val="0"/>
              </a:spcAft>
            </a:pPr>
            <a:r>
              <a:rPr lang="es-ES" sz="1600" dirty="0">
                <a:solidFill>
                  <a:prstClr val="white"/>
                </a:solidFill>
                <a:latin typeface="Arial" charset="0"/>
              </a:rPr>
              <a:t>Son  los metales como el cobre (Cu), aluminio (Al), plata (Ag), mercurio (Hg) y oro (Au). Pero debemos aclarar que </a:t>
            </a:r>
            <a:r>
              <a:rPr lang="es-ES" sz="1600" dirty="0">
                <a:solidFill>
                  <a:srgbClr val="FFFF00"/>
                </a:solidFill>
                <a:latin typeface="Arial" charset="0"/>
              </a:rPr>
              <a:t>no solo los metales son conductores</a:t>
            </a:r>
            <a:r>
              <a:rPr lang="es-ES" sz="1600" dirty="0">
                <a:solidFill>
                  <a:prstClr val="white"/>
                </a:solidFill>
                <a:latin typeface="Arial" charset="0"/>
              </a:rPr>
              <a:t>; algunos líquidos tam</a:t>
            </a:r>
            <a:r>
              <a:rPr lang="es-ES" sz="1600" i="1" dirty="0">
                <a:solidFill>
                  <a:prstClr val="white"/>
                </a:solidFill>
                <a:latin typeface="Arial" charset="0"/>
              </a:rPr>
              <a:t>bién</a:t>
            </a:r>
            <a:r>
              <a:rPr lang="es-ES" sz="1600" dirty="0">
                <a:solidFill>
                  <a:prstClr val="white"/>
                </a:solidFill>
                <a:latin typeface="Arial" charset="0"/>
              </a:rPr>
              <a:t> lo son. Dejemos el caso obvio de los metales líquidos a temperatura ambiente como el mercurio. </a:t>
            </a:r>
            <a:r>
              <a:rPr lang="es-ES" sz="1600" dirty="0">
                <a:solidFill>
                  <a:srgbClr val="FFFF00"/>
                </a:solidFill>
                <a:latin typeface="Arial" charset="0"/>
              </a:rPr>
              <a:t>Algunos líquidos compuestos como los ácidos, las bases y las sales disueltas (como el agua salada) son conductores</a:t>
            </a:r>
            <a:r>
              <a:rPr lang="es-ES" sz="1600" dirty="0">
                <a:solidFill>
                  <a:prstClr val="white"/>
                </a:solidFill>
                <a:latin typeface="Arial" charset="0"/>
              </a:rPr>
              <a:t>, aunque no tan buenos como los metales. También existen sólidos conductores como por ejemplo </a:t>
            </a:r>
            <a:r>
              <a:rPr lang="es-ES" sz="1600" dirty="0">
                <a:solidFill>
                  <a:srgbClr val="FFC000"/>
                </a:solidFill>
                <a:latin typeface="Arial" charset="0"/>
              </a:rPr>
              <a:t>el grafito</a:t>
            </a:r>
            <a:r>
              <a:rPr lang="es-ES" sz="1600" dirty="0">
                <a:solidFill>
                  <a:prstClr val="white"/>
                </a:solidFill>
                <a:latin typeface="Arial" charset="0"/>
              </a:rPr>
              <a:t> (un estado de agregación del carbono)</a:t>
            </a:r>
          </a:p>
        </p:txBody>
      </p:sp>
      <p:sp>
        <p:nvSpPr>
          <p:cNvPr id="8" name="7 Rectángulo"/>
          <p:cNvSpPr/>
          <p:nvPr/>
        </p:nvSpPr>
        <p:spPr>
          <a:xfrm>
            <a:off x="1979712" y="1916832"/>
            <a:ext cx="4659737" cy="461665"/>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pPr fontAlgn="base">
              <a:spcBef>
                <a:spcPct val="0"/>
              </a:spcBef>
              <a:spcAft>
                <a:spcPct val="0"/>
              </a:spcAft>
            </a:pPr>
            <a:r>
              <a:rPr lang="es-ES" dirty="0">
                <a:solidFill>
                  <a:prstClr val="white"/>
                </a:solidFill>
              </a:rPr>
              <a:t>Los conductores tienen </a:t>
            </a:r>
            <a:r>
              <a:rPr lang="es-ES" sz="2400" dirty="0">
                <a:solidFill>
                  <a:srgbClr val="FFC000"/>
                </a:solidFill>
              </a:rPr>
              <a:t>1</a:t>
            </a:r>
            <a:r>
              <a:rPr lang="es-ES" dirty="0">
                <a:solidFill>
                  <a:prstClr val="white"/>
                </a:solidFill>
              </a:rPr>
              <a:t> electrón de valencia</a:t>
            </a:r>
          </a:p>
        </p:txBody>
      </p:sp>
      <p:sp>
        <p:nvSpPr>
          <p:cNvPr id="10" name="2 Marcador de contenido"/>
          <p:cNvSpPr>
            <a:spLocks noGrp="1"/>
          </p:cNvSpPr>
          <p:nvPr>
            <p:ph idx="1"/>
          </p:nvPr>
        </p:nvSpPr>
        <p:spPr>
          <a:xfrm>
            <a:off x="71422" y="836712"/>
            <a:ext cx="9001156" cy="857256"/>
          </a:xfrm>
        </p:spPr>
        <p:style>
          <a:lnRef idx="0">
            <a:schemeClr val="accent2"/>
          </a:lnRef>
          <a:fillRef idx="3">
            <a:schemeClr val="accent2"/>
          </a:fillRef>
          <a:effectRef idx="3">
            <a:schemeClr val="accent2"/>
          </a:effectRef>
          <a:fontRef idx="minor">
            <a:schemeClr val="lt1"/>
          </a:fontRef>
        </p:style>
        <p:txBody>
          <a:bodyPr>
            <a:normAutofit lnSpcReduction="10000"/>
          </a:bodyPr>
          <a:lstStyle/>
          <a:p>
            <a:r>
              <a:rPr lang="es-ES" i="1" dirty="0" smtClean="0"/>
              <a:t>Los materiales conductores ofrecen una baja resistencia al paso de la corriente eléctrica</a:t>
            </a:r>
            <a:endParaRPr lang="es-ES" dirty="0"/>
          </a:p>
        </p:txBody>
      </p:sp>
    </p:spTree>
    <p:extLst>
      <p:ext uri="{BB962C8B-B14F-4D97-AF65-F5344CB8AC3E}">
        <p14:creationId xmlns:p14="http://schemas.microsoft.com/office/powerpoint/2010/main" val="28881679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44" y="0"/>
            <a:ext cx="8858312" cy="692696"/>
          </a:xfrm>
          <a:solidFill>
            <a:schemeClr val="bg2"/>
          </a:solidFill>
          <a:ln>
            <a:solidFill>
              <a:srgbClr val="FFC000"/>
            </a:solidFill>
          </a:ln>
        </p:spPr>
        <p:txBody>
          <a:bodyPr>
            <a:normAutofit fontScale="90000"/>
          </a:bodyPr>
          <a:lstStyle/>
          <a:p>
            <a:pPr algn="ctr"/>
            <a:r>
              <a:rPr lang="es-ES" b="1" dirty="0" smtClean="0">
                <a:solidFill>
                  <a:srgbClr val="FFFF00"/>
                </a:solidFill>
              </a:rPr>
              <a:t>AISLANTES</a:t>
            </a:r>
            <a:endParaRPr lang="es-ES" b="1" dirty="0">
              <a:solidFill>
                <a:srgbClr val="FFFF00"/>
              </a:solidFill>
            </a:endParaRPr>
          </a:p>
        </p:txBody>
      </p:sp>
      <p:sp>
        <p:nvSpPr>
          <p:cNvPr id="4" name="3 Marcador de pie de página"/>
          <p:cNvSpPr>
            <a:spLocks noGrp="1"/>
          </p:cNvSpPr>
          <p:nvPr>
            <p:ph type="ftr" sz="quarter" idx="11"/>
          </p:nvPr>
        </p:nvSpPr>
        <p:spPr/>
        <p:txBody>
          <a:bodyPr/>
          <a:lstStyle/>
          <a:p>
            <a:pPr>
              <a:defRPr/>
            </a:pPr>
            <a:r>
              <a:rPr lang="fi-FI" smtClean="0">
                <a:solidFill>
                  <a:srgbClr val="DBF5F9">
                    <a:shade val="90000"/>
                  </a:srgbClr>
                </a:solidFill>
              </a:rPr>
              <a:t>Ing. Juan Jose Nina Ch.</a:t>
            </a:r>
            <a:endParaRPr lang="es-ES">
              <a:solidFill>
                <a:srgbClr val="DBF5F9">
                  <a:shade val="90000"/>
                </a:srgbClr>
              </a:solidFill>
            </a:endParaRPr>
          </a:p>
        </p:txBody>
      </p:sp>
      <p:sp>
        <p:nvSpPr>
          <p:cNvPr id="5" name="4 Rectángulo"/>
          <p:cNvSpPr/>
          <p:nvPr/>
        </p:nvSpPr>
        <p:spPr>
          <a:xfrm>
            <a:off x="71438" y="3031792"/>
            <a:ext cx="9001156" cy="1477328"/>
          </a:xfrm>
          <a:prstGeom prst="rect">
            <a:avLst/>
          </a:prstGeom>
          <a:solidFill>
            <a:schemeClr val="accent1">
              <a:lumMod val="20000"/>
              <a:lumOff val="80000"/>
            </a:schemeClr>
          </a:solidFill>
        </p:spPr>
        <p:txBody>
          <a:bodyPr wrap="square">
            <a:spAutoFit/>
          </a:bodyPr>
          <a:lstStyle/>
          <a:p>
            <a:pPr algn="just" fontAlgn="base">
              <a:spcBef>
                <a:spcPct val="0"/>
              </a:spcBef>
              <a:spcAft>
                <a:spcPct val="0"/>
              </a:spcAft>
            </a:pPr>
            <a:r>
              <a:rPr lang="es-ES" dirty="0">
                <a:solidFill>
                  <a:prstClr val="black"/>
                </a:solidFill>
                <a:latin typeface="Arial" charset="0"/>
              </a:rPr>
              <a:t>Al contrario de los conductores eléctricos, existen materiales en los cuales los electrones están firmemente unidos a sus respectivos átomos; es decir, estas sustancias no poseen electrones libres. Por tanto, no será posible el desplazamiento de carga eléctrica libre a través de estos cuerpos, los que se denominan </a:t>
            </a:r>
            <a:r>
              <a:rPr lang="es-ES" dirty="0">
                <a:solidFill>
                  <a:srgbClr val="FF0000"/>
                </a:solidFill>
                <a:latin typeface="Arial" charset="0"/>
              </a:rPr>
              <a:t>"aislantes eléctricos" o "dieléctricos.</a:t>
            </a:r>
            <a:endParaRPr lang="es-ES" dirty="0">
              <a:solidFill>
                <a:prstClr val="black"/>
              </a:solidFill>
              <a:latin typeface="Arial" charset="0"/>
            </a:endParaRPr>
          </a:p>
        </p:txBody>
      </p:sp>
      <p:sp>
        <p:nvSpPr>
          <p:cNvPr id="6" name="5 Rectángulo"/>
          <p:cNvSpPr/>
          <p:nvPr/>
        </p:nvSpPr>
        <p:spPr>
          <a:xfrm>
            <a:off x="71438" y="1796623"/>
            <a:ext cx="9001156" cy="1200329"/>
          </a:xfrm>
          <a:prstGeom prst="rect">
            <a:avLst/>
          </a:prstGeom>
          <a:solidFill>
            <a:srgbClr val="FFC000"/>
          </a:solidFill>
        </p:spPr>
        <p:txBody>
          <a:bodyPr wrap="square">
            <a:spAutoFit/>
          </a:bodyPr>
          <a:lstStyle/>
          <a:p>
            <a:pPr algn="just" fontAlgn="base">
              <a:spcBef>
                <a:spcPct val="0"/>
              </a:spcBef>
              <a:spcAft>
                <a:spcPct val="0"/>
              </a:spcAft>
            </a:pPr>
            <a:r>
              <a:rPr lang="es-ES" dirty="0">
                <a:solidFill>
                  <a:prstClr val="white"/>
                </a:solidFill>
                <a:latin typeface="Arial" charset="0"/>
              </a:rPr>
              <a:t>A diferencia de los cuerpos metálicos buenos conductores de la corriente eléctrica, existen otros como el aire, la porcelana, el cristal, la mica, la ebonita, las resinas sintéticas, los plásticos, etc., que ofrecen una alta resistencia a su paso. Esos materiales se conocen como aislantes o dieléctricos.</a:t>
            </a:r>
            <a:endParaRPr lang="es-ES" dirty="0">
              <a:solidFill>
                <a:prstClr val="black"/>
              </a:solidFill>
              <a:latin typeface="Arial" charset="0"/>
            </a:endParaRPr>
          </a:p>
        </p:txBody>
      </p:sp>
      <p:sp>
        <p:nvSpPr>
          <p:cNvPr id="8" name="7 Rectángulo"/>
          <p:cNvSpPr/>
          <p:nvPr/>
        </p:nvSpPr>
        <p:spPr>
          <a:xfrm>
            <a:off x="35496" y="5550331"/>
            <a:ext cx="4644578" cy="830997"/>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fontAlgn="base">
              <a:spcBef>
                <a:spcPct val="0"/>
              </a:spcBef>
              <a:spcAft>
                <a:spcPct val="0"/>
              </a:spcAft>
            </a:pPr>
            <a:r>
              <a:rPr lang="es-ES" sz="2400" dirty="0">
                <a:solidFill>
                  <a:prstClr val="white"/>
                </a:solidFill>
              </a:rPr>
              <a:t>Los aislantes tienen 8 electrones de valencia</a:t>
            </a:r>
          </a:p>
        </p:txBody>
      </p:sp>
      <p:pic>
        <p:nvPicPr>
          <p:cNvPr id="9" name="Picture 2"/>
          <p:cNvPicPr>
            <a:picLocks noChangeAspect="1" noChangeArrowheads="1"/>
          </p:cNvPicPr>
          <p:nvPr/>
        </p:nvPicPr>
        <p:blipFill>
          <a:blip r:embed="rId2"/>
          <a:srcRect/>
          <a:stretch>
            <a:fillRect/>
          </a:stretch>
        </p:blipFill>
        <p:spPr bwMode="auto">
          <a:xfrm>
            <a:off x="6660232" y="4583955"/>
            <a:ext cx="2411413" cy="2157413"/>
          </a:xfrm>
          <a:prstGeom prst="rect">
            <a:avLst/>
          </a:prstGeom>
          <a:noFill/>
          <a:ln w="9525">
            <a:noFill/>
            <a:miter lim="800000"/>
            <a:headEnd/>
            <a:tailEnd/>
          </a:ln>
          <a:effectLst/>
        </p:spPr>
      </p:pic>
      <p:pic>
        <p:nvPicPr>
          <p:cNvPr id="10" name="4 Marcador de contenido" descr="http://www.asifunciona.com/fisica/ke_semiconductor/img_semicond/05_sc_150px.jpg"/>
          <p:cNvPicPr>
            <a:picLocks noGrp="1"/>
          </p:cNvPicPr>
          <p:nvPr>
            <p:ph idx="1"/>
          </p:nvPr>
        </p:nvPicPr>
        <p:blipFill>
          <a:blip r:embed="rId3"/>
          <a:srcRect/>
          <a:stretch>
            <a:fillRect/>
          </a:stretch>
        </p:blipFill>
        <p:spPr bwMode="auto">
          <a:xfrm>
            <a:off x="4716016" y="4597088"/>
            <a:ext cx="1872208" cy="2144280"/>
          </a:xfrm>
          <a:prstGeom prst="rect">
            <a:avLst/>
          </a:prstGeom>
          <a:noFill/>
          <a:ln w="9525">
            <a:noFill/>
            <a:miter lim="800000"/>
            <a:headEnd/>
            <a:tailEnd/>
          </a:ln>
        </p:spPr>
      </p:pic>
      <p:sp>
        <p:nvSpPr>
          <p:cNvPr id="11" name="10 Rectángulo"/>
          <p:cNvSpPr/>
          <p:nvPr/>
        </p:nvSpPr>
        <p:spPr>
          <a:xfrm>
            <a:off x="142844" y="836712"/>
            <a:ext cx="8858312" cy="830997"/>
          </a:xfrm>
          <a:prstGeom prst="rect">
            <a:avLst/>
          </a:prstGeom>
          <a:solidFill>
            <a:srgbClr val="0070C0"/>
          </a:solidFill>
        </p:spPr>
        <p:style>
          <a:lnRef idx="3">
            <a:schemeClr val="lt1"/>
          </a:lnRef>
          <a:fillRef idx="1">
            <a:schemeClr val="accent3"/>
          </a:fillRef>
          <a:effectRef idx="1">
            <a:schemeClr val="accent3"/>
          </a:effectRef>
          <a:fontRef idx="minor">
            <a:schemeClr val="lt1"/>
          </a:fontRef>
        </p:style>
        <p:txBody>
          <a:bodyPr wrap="square">
            <a:spAutoFit/>
          </a:bodyPr>
          <a:lstStyle/>
          <a:p>
            <a:pPr fontAlgn="base">
              <a:spcBef>
                <a:spcPct val="0"/>
              </a:spcBef>
              <a:spcAft>
                <a:spcPct val="0"/>
              </a:spcAft>
            </a:pPr>
            <a:r>
              <a:rPr lang="es-ES" sz="2400" i="1" dirty="0">
                <a:solidFill>
                  <a:prstClr val="white"/>
                </a:solidFill>
              </a:rPr>
              <a:t>Los cuerpos aislantes ofrecen una alta resistencia al paso de la corriente eléctrica</a:t>
            </a:r>
            <a:endParaRPr lang="es-ES" sz="2400" dirty="0">
              <a:solidFill>
                <a:prstClr val="white"/>
              </a:solidFill>
            </a:endParaRPr>
          </a:p>
        </p:txBody>
      </p:sp>
    </p:spTree>
    <p:extLst>
      <p:ext uri="{BB962C8B-B14F-4D97-AF65-F5344CB8AC3E}">
        <p14:creationId xmlns:p14="http://schemas.microsoft.com/office/powerpoint/2010/main" val="6842648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52"/>
            <a:ext cx="8229600" cy="714372"/>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ctr"/>
            <a:r>
              <a:rPr lang="es-ES" b="1" dirty="0" smtClean="0">
                <a:solidFill>
                  <a:srgbClr val="FFFF00"/>
                </a:solidFill>
              </a:rPr>
              <a:t>SEMICONDUCTORES</a:t>
            </a:r>
            <a:endParaRPr lang="es-ES" dirty="0">
              <a:solidFill>
                <a:srgbClr val="FFFF00"/>
              </a:solidFill>
            </a:endParaRPr>
          </a:p>
        </p:txBody>
      </p:sp>
      <p:sp>
        <p:nvSpPr>
          <p:cNvPr id="3" name="2 Marcador de contenido"/>
          <p:cNvSpPr>
            <a:spLocks noGrp="1"/>
          </p:cNvSpPr>
          <p:nvPr>
            <p:ph idx="1"/>
          </p:nvPr>
        </p:nvSpPr>
        <p:spPr>
          <a:xfrm>
            <a:off x="214282" y="1071546"/>
            <a:ext cx="5357850" cy="4786346"/>
          </a:xfrm>
        </p:spPr>
        <p:style>
          <a:lnRef idx="2">
            <a:schemeClr val="accent1">
              <a:shade val="50000"/>
            </a:schemeClr>
          </a:lnRef>
          <a:fillRef idx="1">
            <a:schemeClr val="accent1"/>
          </a:fillRef>
          <a:effectRef idx="0">
            <a:schemeClr val="accent1"/>
          </a:effectRef>
          <a:fontRef idx="minor">
            <a:schemeClr val="lt1"/>
          </a:fontRef>
        </p:style>
        <p:txBody>
          <a:bodyPr>
            <a:normAutofit fontScale="92500"/>
          </a:bodyPr>
          <a:lstStyle/>
          <a:p>
            <a:pPr algn="just"/>
            <a:r>
              <a:rPr lang="es-ES" dirty="0" smtClean="0"/>
              <a:t>Son elementos, como el </a:t>
            </a:r>
            <a:r>
              <a:rPr lang="es-ES" dirty="0" smtClean="0">
                <a:solidFill>
                  <a:srgbClr val="C00000"/>
                </a:solidFill>
              </a:rPr>
              <a:t>germanio</a:t>
            </a:r>
            <a:r>
              <a:rPr lang="es-ES" dirty="0" smtClean="0"/>
              <a:t> y el </a:t>
            </a:r>
            <a:r>
              <a:rPr lang="es-ES" dirty="0" smtClean="0">
                <a:solidFill>
                  <a:srgbClr val="002060"/>
                </a:solidFill>
              </a:rPr>
              <a:t>silicio</a:t>
            </a:r>
            <a:r>
              <a:rPr lang="es-ES" dirty="0" smtClean="0"/>
              <a:t>, que a bajas temperaturas son aislantes. Pero a medida que se eleva la temperatura o bien por la adicción de determinadas impurezas resulta posible su conducción. Su importancia en electrónica es inmensa en la fabricación de Diodos, Transistores, Circuitos Integrados, etc...</a:t>
            </a:r>
          </a:p>
          <a:p>
            <a:pPr algn="just"/>
            <a:r>
              <a:rPr lang="es-ES" dirty="0" smtClean="0">
                <a:solidFill>
                  <a:srgbClr val="C00000"/>
                </a:solidFill>
              </a:rPr>
              <a:t>Los semiconductores tienen 4 electrones de valencia</a:t>
            </a:r>
            <a:r>
              <a:rPr lang="es-ES" dirty="0" smtClean="0"/>
              <a:t>.</a:t>
            </a:r>
            <a:endParaRPr lang="es-ES" dirty="0"/>
          </a:p>
        </p:txBody>
      </p:sp>
      <p:sp>
        <p:nvSpPr>
          <p:cNvPr id="4" name="3 Marcador de pie de página"/>
          <p:cNvSpPr>
            <a:spLocks noGrp="1"/>
          </p:cNvSpPr>
          <p:nvPr>
            <p:ph type="ftr" sz="quarter" idx="11"/>
          </p:nvPr>
        </p:nvSpPr>
        <p:spPr/>
        <p:txBody>
          <a:bodyPr/>
          <a:lstStyle/>
          <a:p>
            <a:pPr>
              <a:defRPr/>
            </a:pPr>
            <a:r>
              <a:rPr lang="fi-FI" smtClean="0">
                <a:solidFill>
                  <a:srgbClr val="DBF5F9">
                    <a:shade val="90000"/>
                  </a:srgbClr>
                </a:solidFill>
              </a:rPr>
              <a:t>Ing. Juan Jose Nina Ch.</a:t>
            </a:r>
            <a:endParaRPr lang="es-ES">
              <a:solidFill>
                <a:srgbClr val="DBF5F9">
                  <a:shade val="90000"/>
                </a:srgbClr>
              </a:solidFill>
            </a:endParaRPr>
          </a:p>
        </p:txBody>
      </p:sp>
      <p:pic>
        <p:nvPicPr>
          <p:cNvPr id="2050" name="Picture 2"/>
          <p:cNvPicPr>
            <a:picLocks noChangeAspect="1" noChangeArrowheads="1"/>
          </p:cNvPicPr>
          <p:nvPr/>
        </p:nvPicPr>
        <p:blipFill>
          <a:blip r:embed="rId2"/>
          <a:srcRect/>
          <a:stretch>
            <a:fillRect/>
          </a:stretch>
        </p:blipFill>
        <p:spPr bwMode="auto">
          <a:xfrm>
            <a:off x="5715008" y="1071545"/>
            <a:ext cx="3323522" cy="3584657"/>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8001024" y="4714884"/>
            <a:ext cx="990600" cy="1362075"/>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5786445" y="4786322"/>
            <a:ext cx="772499" cy="785818"/>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a:srcRect/>
          <a:stretch>
            <a:fillRect/>
          </a:stretch>
        </p:blipFill>
        <p:spPr bwMode="auto">
          <a:xfrm>
            <a:off x="6929454" y="4786322"/>
            <a:ext cx="800100" cy="790575"/>
          </a:xfrm>
          <a:prstGeom prst="rect">
            <a:avLst/>
          </a:prstGeom>
          <a:noFill/>
          <a:ln w="9525">
            <a:noFill/>
            <a:miter lim="800000"/>
            <a:headEnd/>
            <a:tailEnd/>
          </a:ln>
          <a:effectLst/>
        </p:spPr>
      </p:pic>
      <p:pic>
        <p:nvPicPr>
          <p:cNvPr id="2054" name="Picture 6"/>
          <p:cNvPicPr>
            <a:picLocks noChangeAspect="1" noChangeArrowheads="1"/>
          </p:cNvPicPr>
          <p:nvPr/>
        </p:nvPicPr>
        <p:blipFill>
          <a:blip r:embed="rId6"/>
          <a:srcRect/>
          <a:stretch>
            <a:fillRect/>
          </a:stretch>
        </p:blipFill>
        <p:spPr bwMode="auto">
          <a:xfrm>
            <a:off x="6929454" y="5643578"/>
            <a:ext cx="838200" cy="447675"/>
          </a:xfrm>
          <a:prstGeom prst="rect">
            <a:avLst/>
          </a:prstGeom>
          <a:noFill/>
          <a:ln w="9525">
            <a:noFill/>
            <a:miter lim="800000"/>
            <a:headEnd/>
            <a:tailEnd/>
          </a:ln>
          <a:effectLst/>
        </p:spPr>
      </p:pic>
    </p:spTree>
    <p:extLst>
      <p:ext uri="{BB962C8B-B14F-4D97-AF65-F5344CB8AC3E}">
        <p14:creationId xmlns:p14="http://schemas.microsoft.com/office/powerpoint/2010/main" val="33247356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611560" y="0"/>
            <a:ext cx="8089528" cy="692696"/>
          </a:xfrm>
          <a:prstGeom prst="rect">
            <a:avLst/>
          </a:prstGeom>
          <a:solidFill>
            <a:srgbClr val="FF0000"/>
          </a:solidFill>
          <a:ln w="38100" cap="flat" cmpd="sng" algn="ctr">
            <a:solidFill>
              <a:srgbClr val="FFFF00"/>
            </a:solidFill>
            <a:prstDash val="solid"/>
          </a:ln>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s-ES" b="1" smtClean="0">
                <a:solidFill>
                  <a:srgbClr val="FFFF00"/>
                </a:solidFill>
              </a:rPr>
              <a:t>CORRIENTE CONTINUA (CC)</a:t>
            </a:r>
            <a:endParaRPr lang="es-ES" dirty="0">
              <a:solidFill>
                <a:srgbClr val="FFFF00"/>
              </a:solidFill>
            </a:endParaRPr>
          </a:p>
        </p:txBody>
      </p:sp>
      <p:sp>
        <p:nvSpPr>
          <p:cNvPr id="5" name="4 Rectángulo"/>
          <p:cNvSpPr/>
          <p:nvPr/>
        </p:nvSpPr>
        <p:spPr>
          <a:xfrm>
            <a:off x="101158" y="836712"/>
            <a:ext cx="4902889" cy="1323439"/>
          </a:xfrm>
          <a:prstGeom prst="rect">
            <a:avLst/>
          </a:prstGeom>
          <a:solidFill>
            <a:schemeClr val="accent3">
              <a:lumMod val="20000"/>
              <a:lumOff val="80000"/>
            </a:schemeClr>
          </a:solidFill>
          <a:ln>
            <a:solidFill>
              <a:schemeClr val="tx2"/>
            </a:solidFill>
          </a:ln>
        </p:spPr>
        <p:txBody>
          <a:bodyPr wrap="square">
            <a:spAutoFit/>
          </a:bodyPr>
          <a:lstStyle/>
          <a:p>
            <a:r>
              <a:rPr lang="es-ES" sz="2000" dirty="0"/>
              <a:t>La corriente continua es aquella corriente que no presenta variación ni en magnitud ni en sentido. Son electrones que fluyen unos detrás de otros constantemente</a:t>
            </a:r>
            <a:endParaRPr lang="es-PE" sz="2000" dirty="0"/>
          </a:p>
        </p:txBody>
      </p:sp>
      <p:pic>
        <p:nvPicPr>
          <p:cNvPr id="6" name="Picture 2" descr="La corriente continua no cambia su magnitud ni su dirección con el tiempo - Electrónica Unicrom"/>
          <p:cNvPicPr>
            <a:picLocks noChangeAspect="1" noChangeArrowheads="1"/>
          </p:cNvPicPr>
          <p:nvPr/>
        </p:nvPicPr>
        <p:blipFill>
          <a:blip r:embed="rId2"/>
          <a:srcRect/>
          <a:stretch>
            <a:fillRect/>
          </a:stretch>
        </p:blipFill>
        <p:spPr bwMode="auto">
          <a:xfrm>
            <a:off x="5148064" y="908720"/>
            <a:ext cx="3768527" cy="1728192"/>
          </a:xfrm>
          <a:prstGeom prst="rect">
            <a:avLst/>
          </a:prstGeom>
          <a:noFill/>
          <a:ln w="9525">
            <a:solidFill>
              <a:schemeClr val="tx2"/>
            </a:solidFill>
            <a:miter lim="800000"/>
            <a:headEnd/>
            <a:tailEnd/>
          </a:ln>
        </p:spPr>
      </p:pic>
      <p:sp>
        <p:nvSpPr>
          <p:cNvPr id="7" name="6 Rectángulo"/>
          <p:cNvSpPr/>
          <p:nvPr/>
        </p:nvSpPr>
        <p:spPr>
          <a:xfrm>
            <a:off x="3828960" y="2823032"/>
            <a:ext cx="5087630" cy="1323439"/>
          </a:xfrm>
          <a:prstGeom prst="rect">
            <a:avLst/>
          </a:prstGeom>
          <a:solidFill>
            <a:schemeClr val="accent2">
              <a:lumMod val="20000"/>
              <a:lumOff val="80000"/>
            </a:schemeClr>
          </a:solidFill>
          <a:ln>
            <a:solidFill>
              <a:srgbClr val="FF0000"/>
            </a:solidFill>
          </a:ln>
        </p:spPr>
        <p:txBody>
          <a:bodyPr wrap="square">
            <a:spAutoFit/>
          </a:bodyPr>
          <a:lstStyle/>
          <a:p>
            <a:pPr>
              <a:defRPr/>
            </a:pPr>
            <a:r>
              <a:rPr lang="es-ES" sz="2000" dirty="0"/>
              <a:t>No es </a:t>
            </a:r>
            <a:r>
              <a:rPr lang="es-ES" sz="2000" dirty="0" smtClean="0"/>
              <a:t>equivocación decir que, </a:t>
            </a:r>
            <a:r>
              <a:rPr lang="es-ES" sz="2000" dirty="0"/>
              <a:t>la corriente eléctrica sale del terminal negativo y termina en el positivo. Lo que sucede es, que es un flujo de electrones que tienen carga negativa.</a:t>
            </a:r>
          </a:p>
        </p:txBody>
      </p:sp>
      <p:pic>
        <p:nvPicPr>
          <p:cNvPr id="8" name="Picture 6" descr="D:\INFORMACION BAJADOS DE INTERNET\FUNDAMENTOS ELECTRICOS\QUÉ ES LA CORRIENTE DIRECTA1_archivos\img_0006_04.gif"/>
          <p:cNvPicPr>
            <a:picLocks noChangeAspect="1" noChangeArrowheads="1"/>
          </p:cNvPicPr>
          <p:nvPr/>
        </p:nvPicPr>
        <p:blipFill>
          <a:blip r:embed="rId3"/>
          <a:srcRect/>
          <a:stretch>
            <a:fillRect/>
          </a:stretch>
        </p:blipFill>
        <p:spPr bwMode="auto">
          <a:xfrm>
            <a:off x="129109" y="2420888"/>
            <a:ext cx="3699851" cy="1761215"/>
          </a:xfrm>
          <a:prstGeom prst="rect">
            <a:avLst/>
          </a:prstGeom>
          <a:noFill/>
          <a:ln w="9525">
            <a:solidFill>
              <a:srgbClr val="FF0000"/>
            </a:solidFill>
            <a:miter lim="800000"/>
            <a:headEnd/>
            <a:tailEnd/>
          </a:ln>
        </p:spPr>
      </p:pic>
      <p:sp>
        <p:nvSpPr>
          <p:cNvPr id="9" name="8 Rectángulo"/>
          <p:cNvSpPr/>
          <p:nvPr/>
        </p:nvSpPr>
        <p:spPr>
          <a:xfrm>
            <a:off x="129109" y="4444663"/>
            <a:ext cx="8787481" cy="2308324"/>
          </a:xfrm>
          <a:prstGeom prst="rect">
            <a:avLst/>
          </a:prstGeom>
          <a:solidFill>
            <a:schemeClr val="tx2">
              <a:lumMod val="40000"/>
              <a:lumOff val="60000"/>
            </a:schemeClr>
          </a:solidFill>
        </p:spPr>
        <p:txBody>
          <a:bodyPr wrap="square">
            <a:spAutoFit/>
          </a:bodyPr>
          <a:lstStyle/>
          <a:p>
            <a:pPr>
              <a:defRPr/>
            </a:pPr>
            <a:r>
              <a:rPr lang="es-ES" sz="2000" b="1" dirty="0"/>
              <a:t>La corriente es la cantidad de carga que atraviesa la lámpara en un segundo, </a:t>
            </a:r>
            <a:r>
              <a:rPr lang="es-ES" sz="2000" b="1" dirty="0" smtClean="0"/>
              <a:t>entonces</a:t>
            </a:r>
          </a:p>
          <a:p>
            <a:pPr>
              <a:defRPr/>
            </a:pPr>
            <a:endParaRPr lang="es-ES" sz="2000" dirty="0">
              <a:solidFill>
                <a:srgbClr val="FFC000"/>
              </a:solidFill>
            </a:endParaRPr>
          </a:p>
          <a:p>
            <a:pPr>
              <a:defRPr/>
            </a:pPr>
            <a:r>
              <a:rPr lang="es-ES" sz="2000" b="1" dirty="0"/>
              <a:t>Corriente = Carga en </a:t>
            </a:r>
            <a:r>
              <a:rPr lang="es-ES" sz="2000" b="1" dirty="0" smtClean="0"/>
              <a:t>coulomb/tiempo ó    </a:t>
            </a:r>
            <a:r>
              <a:rPr lang="es-ES" sz="2400" b="1" dirty="0" smtClean="0"/>
              <a:t>I </a:t>
            </a:r>
            <a:r>
              <a:rPr lang="es-ES" sz="2400" b="1" dirty="0"/>
              <a:t>= Q / </a:t>
            </a:r>
            <a:r>
              <a:rPr lang="es-ES" sz="2400" b="1" dirty="0" smtClean="0"/>
              <a:t>T</a:t>
            </a:r>
          </a:p>
          <a:p>
            <a:pPr>
              <a:defRPr/>
            </a:pPr>
            <a:endParaRPr lang="es-ES" sz="2000" dirty="0">
              <a:solidFill>
                <a:srgbClr val="FF0000"/>
              </a:solidFill>
            </a:endParaRPr>
          </a:p>
          <a:p>
            <a:pPr>
              <a:defRPr/>
            </a:pPr>
            <a:r>
              <a:rPr lang="es-ES" sz="2000" b="1" dirty="0"/>
              <a:t>Si la carga que pasa por la lámpara es de </a:t>
            </a:r>
            <a:r>
              <a:rPr lang="es-ES" sz="2000" b="1" dirty="0">
                <a:solidFill>
                  <a:srgbClr val="FF0000"/>
                </a:solidFill>
              </a:rPr>
              <a:t>1</a:t>
            </a:r>
            <a:r>
              <a:rPr lang="es-ES" sz="2000" b="1" dirty="0"/>
              <a:t> coulomb en un segundo, la corriente es de </a:t>
            </a:r>
            <a:r>
              <a:rPr lang="es-ES" sz="2000" b="1" dirty="0">
                <a:solidFill>
                  <a:srgbClr val="FF0000"/>
                </a:solidFill>
              </a:rPr>
              <a:t>1</a:t>
            </a:r>
            <a:r>
              <a:rPr lang="es-ES" sz="2000" b="1" dirty="0"/>
              <a:t> amperio</a:t>
            </a:r>
          </a:p>
        </p:txBody>
      </p:sp>
    </p:spTree>
    <p:extLst>
      <p:ext uri="{BB962C8B-B14F-4D97-AF65-F5344CB8AC3E}">
        <p14:creationId xmlns:p14="http://schemas.microsoft.com/office/powerpoint/2010/main" val="9954730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714348" y="0"/>
            <a:ext cx="7915302" cy="642918"/>
          </a:xfrm>
          <a:prstGeom prst="rect">
            <a:avLst/>
          </a:prstGeom>
          <a:solidFill>
            <a:srgbClr val="FF0000"/>
          </a:solidFill>
          <a:ln w="57150" cap="flat" cmpd="sng" algn="ctr">
            <a:solidFill>
              <a:srgbClr val="FFFF00"/>
            </a:solidFill>
            <a:prstDash val="solid"/>
          </a:ln>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s-ES" sz="3600" b="1" smtClean="0">
                <a:solidFill>
                  <a:srgbClr val="FFFF00"/>
                </a:solidFill>
              </a:rPr>
              <a:t>QUÉ ES LA CORRIENTE ALTERNA</a:t>
            </a:r>
            <a:endParaRPr lang="es-ES" sz="3600" dirty="0">
              <a:solidFill>
                <a:srgbClr val="FFFF00"/>
              </a:solidFill>
            </a:endParaRPr>
          </a:p>
        </p:txBody>
      </p:sp>
      <p:sp>
        <p:nvSpPr>
          <p:cNvPr id="5" name="4 Rectángulo"/>
          <p:cNvSpPr/>
          <p:nvPr/>
        </p:nvSpPr>
        <p:spPr>
          <a:xfrm>
            <a:off x="109816" y="692696"/>
            <a:ext cx="8854672" cy="707886"/>
          </a:xfrm>
          <a:prstGeom prst="rect">
            <a:avLst/>
          </a:prstGeom>
          <a:solidFill>
            <a:schemeClr val="accent3">
              <a:lumMod val="20000"/>
              <a:lumOff val="80000"/>
            </a:schemeClr>
          </a:solidFill>
          <a:ln>
            <a:solidFill>
              <a:schemeClr val="tx2"/>
            </a:solidFill>
          </a:ln>
        </p:spPr>
        <p:txBody>
          <a:bodyPr wrap="square">
            <a:spAutoFit/>
          </a:bodyPr>
          <a:lstStyle/>
          <a:p>
            <a:r>
              <a:rPr lang="es-ES" sz="2000" b="1" dirty="0"/>
              <a:t>La corriente alterna es aquella que varia en magnitud y sentido, a intervalos periódicos</a:t>
            </a:r>
            <a:endParaRPr lang="es-PE" sz="2000" dirty="0"/>
          </a:p>
        </p:txBody>
      </p:sp>
      <p:sp>
        <p:nvSpPr>
          <p:cNvPr id="6" name="5 Rectángulo"/>
          <p:cNvSpPr/>
          <p:nvPr/>
        </p:nvSpPr>
        <p:spPr>
          <a:xfrm>
            <a:off x="109816" y="1412776"/>
            <a:ext cx="8854672" cy="1938992"/>
          </a:xfrm>
          <a:prstGeom prst="rect">
            <a:avLst/>
          </a:prstGeom>
          <a:solidFill>
            <a:schemeClr val="accent1">
              <a:lumMod val="20000"/>
              <a:lumOff val="80000"/>
            </a:schemeClr>
          </a:solidFill>
        </p:spPr>
        <p:txBody>
          <a:bodyPr wrap="square">
            <a:spAutoFit/>
          </a:bodyPr>
          <a:lstStyle/>
          <a:p>
            <a:pPr algn="just">
              <a:defRPr/>
            </a:pPr>
            <a:r>
              <a:rPr lang="es-ES" sz="2000" dirty="0"/>
              <a:t>La característica principal de una corriente alterna es que durante un instante de tiempo un polo es negativo y el otro positivo, mientras que en el instante siguiente las polaridades se invierten tantas veces como ciclos por segundo o </a:t>
            </a:r>
            <a:r>
              <a:rPr lang="es-ES" sz="2000" dirty="0" err="1"/>
              <a:t>hertz</a:t>
            </a:r>
            <a:r>
              <a:rPr lang="es-ES" sz="2000" dirty="0"/>
              <a:t> posea esa corriente. No obstante, aunque se produzca un constante cambio de polaridad, la corriente siempre fluirá del polo negativo al positivo, tal como ocurre en las fuentes de FEM que suministran corriente directa.</a:t>
            </a:r>
          </a:p>
        </p:txBody>
      </p:sp>
      <p:sp>
        <p:nvSpPr>
          <p:cNvPr id="7" name="6 CuadroTexto"/>
          <p:cNvSpPr txBox="1"/>
          <p:nvPr/>
        </p:nvSpPr>
        <p:spPr>
          <a:xfrm>
            <a:off x="109816" y="3429000"/>
            <a:ext cx="3094032" cy="3416320"/>
          </a:xfrm>
          <a:prstGeom prst="rect">
            <a:avLst/>
          </a:prstGeom>
          <a:solidFill>
            <a:schemeClr val="tx2"/>
          </a:solidFill>
          <a:ln>
            <a:solidFill>
              <a:schemeClr val="tx2"/>
            </a:solidFill>
          </a:ln>
        </p:spPr>
        <p:txBody>
          <a:bodyPr wrap="square">
            <a:spAutoFit/>
          </a:bodyPr>
          <a:lstStyle/>
          <a:p>
            <a:pPr>
              <a:defRPr/>
            </a:pPr>
            <a:r>
              <a:rPr lang="es-ES" sz="2400" b="1" dirty="0">
                <a:solidFill>
                  <a:srgbClr val="FFFF00"/>
                </a:solidFill>
              </a:rPr>
              <a:t>La frecuencia dependerá de la cantidad de veces que se haga girar la manivela a la que está sujeta la pila para completar una o varias vueltas completas durante un segundo</a:t>
            </a:r>
            <a:r>
              <a:rPr lang="es-ES" sz="2400" b="1" dirty="0" smtClean="0">
                <a:solidFill>
                  <a:srgbClr val="FFFF00"/>
                </a:solidFill>
              </a:rPr>
              <a:t>.</a:t>
            </a:r>
            <a:endParaRPr lang="es-ES" sz="2400" b="1" dirty="0">
              <a:solidFill>
                <a:srgbClr val="FFFF00"/>
              </a:solidFill>
            </a:endParaRPr>
          </a:p>
        </p:txBody>
      </p:sp>
      <p:pic>
        <p:nvPicPr>
          <p:cNvPr id="8" name="Picture 2" descr="D:\INFORMACION BAJADOS DE INTERNET\FUNDAMENTOS ELECTRICOS\QUÉ ES LA CORRIENTE ALTERNA_archivos\img_mov0005_1.gif"/>
          <p:cNvPicPr>
            <a:picLocks noChangeAspect="1" noChangeArrowheads="1" noCrop="1"/>
          </p:cNvPicPr>
          <p:nvPr/>
        </p:nvPicPr>
        <p:blipFill>
          <a:blip r:embed="rId2"/>
          <a:srcRect/>
          <a:stretch>
            <a:fillRect/>
          </a:stretch>
        </p:blipFill>
        <p:spPr bwMode="auto">
          <a:xfrm>
            <a:off x="3299146" y="3433553"/>
            <a:ext cx="5683608" cy="3091791"/>
          </a:xfrm>
          <a:prstGeom prst="rect">
            <a:avLst/>
          </a:prstGeom>
          <a:noFill/>
          <a:ln w="9525">
            <a:solidFill>
              <a:schemeClr val="tx2"/>
            </a:solidFill>
            <a:miter lim="800000"/>
            <a:headEnd/>
            <a:tailEnd/>
          </a:ln>
        </p:spPr>
      </p:pic>
    </p:spTree>
    <p:extLst>
      <p:ext uri="{BB962C8B-B14F-4D97-AF65-F5344CB8AC3E}">
        <p14:creationId xmlns:p14="http://schemas.microsoft.com/office/powerpoint/2010/main" val="35902597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79512" y="44624"/>
            <a:ext cx="8786812" cy="571520"/>
          </a:xfrm>
        </p:spPr>
        <p:style>
          <a:lnRef idx="3">
            <a:schemeClr val="lt1"/>
          </a:lnRef>
          <a:fillRef idx="1">
            <a:schemeClr val="accent1"/>
          </a:fillRef>
          <a:effectRef idx="1">
            <a:schemeClr val="accent1"/>
          </a:effectRef>
          <a:fontRef idx="minor">
            <a:schemeClr val="lt1"/>
          </a:fontRef>
        </p:style>
        <p:txBody>
          <a:bodyPr>
            <a:normAutofit/>
          </a:bodyPr>
          <a:lstStyle/>
          <a:p>
            <a:pPr algn="ctr">
              <a:defRPr/>
            </a:pPr>
            <a:r>
              <a:rPr lang="es-ES" sz="2800" b="1" dirty="0" smtClean="0">
                <a:solidFill>
                  <a:srgbClr val="FFFF00"/>
                </a:solidFill>
              </a:rPr>
              <a:t>CARACTERISTICAS DE LA CORRIENTE ALTERNA</a:t>
            </a:r>
            <a:endParaRPr lang="es-ES" sz="2800" dirty="0">
              <a:solidFill>
                <a:srgbClr val="FFFF00"/>
              </a:solidFill>
            </a:endParaRPr>
          </a:p>
        </p:txBody>
      </p:sp>
      <p:sp>
        <p:nvSpPr>
          <p:cNvPr id="4" name="3 Marcador de pie de página"/>
          <p:cNvSpPr>
            <a:spLocks noGrp="1"/>
          </p:cNvSpPr>
          <p:nvPr>
            <p:ph type="ftr" sz="quarter" idx="11"/>
          </p:nvPr>
        </p:nvSpPr>
        <p:spPr>
          <a:xfrm>
            <a:off x="928688" y="6492875"/>
            <a:ext cx="5562600" cy="365125"/>
          </a:xfrm>
        </p:spPr>
        <p:txBody>
          <a:bodyPr/>
          <a:lstStyle/>
          <a:p>
            <a:pPr>
              <a:defRPr/>
            </a:pPr>
            <a:r>
              <a:rPr lang="fi-FI" dirty="0" smtClean="0">
                <a:solidFill>
                  <a:prstClr val="black">
                    <a:tint val="75000"/>
                  </a:prstClr>
                </a:solidFill>
              </a:rPr>
              <a:t>Ing. Juan Jose Nina Ch.</a:t>
            </a:r>
            <a:endParaRPr lang="es-ES" dirty="0">
              <a:solidFill>
                <a:prstClr val="black">
                  <a:tint val="75000"/>
                </a:prstClr>
              </a:solidFill>
            </a:endParaRPr>
          </a:p>
        </p:txBody>
      </p:sp>
      <p:sp>
        <p:nvSpPr>
          <p:cNvPr id="10" name="9 Rectángulo"/>
          <p:cNvSpPr/>
          <p:nvPr/>
        </p:nvSpPr>
        <p:spPr>
          <a:xfrm>
            <a:off x="109816" y="692696"/>
            <a:ext cx="8906918" cy="64294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defRPr/>
            </a:pPr>
            <a:r>
              <a:rPr lang="es-ES" dirty="0">
                <a:solidFill>
                  <a:schemeClr val="bg1"/>
                </a:solidFill>
              </a:rPr>
              <a:t>Cualquier corriente alterna puede fluir a través de diferentes dispositivos eléctricos, como pueden ser resistencias, bobinas, condensadores, etc., sin sufrir deformación.</a:t>
            </a:r>
          </a:p>
        </p:txBody>
      </p:sp>
      <p:sp>
        <p:nvSpPr>
          <p:cNvPr id="15" name="14 Rectángulo"/>
          <p:cNvSpPr/>
          <p:nvPr/>
        </p:nvSpPr>
        <p:spPr>
          <a:xfrm>
            <a:off x="121142" y="1412776"/>
            <a:ext cx="5242946"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es-ES" b="1" dirty="0">
                <a:solidFill>
                  <a:srgbClr val="FFC000"/>
                </a:solidFill>
              </a:rPr>
              <a:t>Ciclo. </a:t>
            </a:r>
            <a:r>
              <a:rPr lang="es-ES" b="1" dirty="0">
                <a:solidFill>
                  <a:prstClr val="white"/>
                </a:solidFill>
              </a:rPr>
              <a:t>El ciclo es la variación completa de la corriente de cero a un valor máximo positivo y luego de nuevo acero y de este a un valor máximo negativo y finalmente a cero</a:t>
            </a:r>
            <a:endParaRPr lang="es-ES" dirty="0">
              <a:solidFill>
                <a:prstClr val="white"/>
              </a:solidFill>
            </a:endParaRPr>
          </a:p>
        </p:txBody>
      </p:sp>
      <p:sp>
        <p:nvSpPr>
          <p:cNvPr id="16" name="15 Rectángulo"/>
          <p:cNvSpPr/>
          <p:nvPr/>
        </p:nvSpPr>
        <p:spPr>
          <a:xfrm>
            <a:off x="5148064" y="3808807"/>
            <a:ext cx="3863598" cy="1477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es-ES" b="1" dirty="0">
                <a:solidFill>
                  <a:srgbClr val="FFC000"/>
                </a:solidFill>
              </a:rPr>
              <a:t>Frecuencia.</a:t>
            </a:r>
            <a:r>
              <a:rPr lang="es-ES" b="1" dirty="0">
                <a:solidFill>
                  <a:prstClr val="white"/>
                </a:solidFill>
              </a:rPr>
              <a:t> La frecuencia es el número de ciclos que se producen en un segundo. Su unidad es el Hertz ( Hz ) que equivale a un ciclo por segundo, se representa con la letra </a:t>
            </a:r>
            <a:r>
              <a:rPr lang="es-ES" b="1" dirty="0">
                <a:solidFill>
                  <a:srgbClr val="FF0000"/>
                </a:solidFill>
              </a:rPr>
              <a:t>f</a:t>
            </a:r>
            <a:r>
              <a:rPr lang="es-ES" b="1" dirty="0">
                <a:solidFill>
                  <a:prstClr val="white"/>
                </a:solidFill>
              </a:rPr>
              <a:t>.</a:t>
            </a:r>
            <a:endParaRPr lang="es-ES" dirty="0">
              <a:solidFill>
                <a:prstClr val="white"/>
              </a:solidFill>
            </a:endParaRPr>
          </a:p>
        </p:txBody>
      </p:sp>
      <p:pic>
        <p:nvPicPr>
          <p:cNvPr id="1027" name="Picture 3"/>
          <p:cNvPicPr>
            <a:picLocks noChangeAspect="1" noChangeArrowheads="1"/>
          </p:cNvPicPr>
          <p:nvPr/>
        </p:nvPicPr>
        <p:blipFill>
          <a:blip r:embed="rId3"/>
          <a:srcRect/>
          <a:stretch>
            <a:fillRect/>
          </a:stretch>
        </p:blipFill>
        <p:spPr bwMode="auto">
          <a:xfrm>
            <a:off x="124590" y="2694382"/>
            <a:ext cx="4807450" cy="2543260"/>
          </a:xfrm>
          <a:prstGeom prst="rect">
            <a:avLst/>
          </a:prstGeom>
          <a:noFill/>
          <a:ln w="9525">
            <a:noFill/>
            <a:miter lim="800000"/>
            <a:headEnd/>
            <a:tailEnd/>
          </a:ln>
          <a:effectLst/>
        </p:spPr>
      </p:pic>
      <p:pic>
        <p:nvPicPr>
          <p:cNvPr id="9" name="Picture 4" descr="D:\Mis imágenes\ke_0013_3.gif"/>
          <p:cNvPicPr>
            <a:picLocks noChangeAspect="1" noChangeArrowheads="1"/>
          </p:cNvPicPr>
          <p:nvPr/>
        </p:nvPicPr>
        <p:blipFill>
          <a:blip r:embed="rId4"/>
          <a:srcRect/>
          <a:stretch>
            <a:fillRect/>
          </a:stretch>
        </p:blipFill>
        <p:spPr bwMode="auto">
          <a:xfrm>
            <a:off x="5444834" y="1412776"/>
            <a:ext cx="3571900" cy="2396031"/>
          </a:xfrm>
          <a:prstGeom prst="rect">
            <a:avLst/>
          </a:prstGeom>
          <a:noFill/>
        </p:spPr>
      </p:pic>
      <p:sp>
        <p:nvSpPr>
          <p:cNvPr id="11" name="10 Rectángulo"/>
          <p:cNvSpPr/>
          <p:nvPr/>
        </p:nvSpPr>
        <p:spPr>
          <a:xfrm>
            <a:off x="109816" y="5336427"/>
            <a:ext cx="8896737" cy="1477328"/>
          </a:xfrm>
          <a:prstGeom prst="rect">
            <a:avLst/>
          </a:prstGeom>
          <a:solidFill>
            <a:schemeClr val="accent4">
              <a:lumMod val="20000"/>
              <a:lumOff val="80000"/>
            </a:schemeClr>
          </a:solidFill>
          <a:ln>
            <a:solidFill>
              <a:schemeClr val="tx2"/>
            </a:solidFill>
          </a:ln>
        </p:spPr>
        <p:txBody>
          <a:bodyPr wrap="square">
            <a:spAutoFit/>
          </a:bodyPr>
          <a:lstStyle/>
          <a:p>
            <a:pPr algn="just">
              <a:defRPr/>
            </a:pPr>
            <a:r>
              <a:rPr lang="es-ES" dirty="0"/>
              <a:t>Si la velocidad a la que hacemos girar la pila es de una vuelta completa  en cada segundo, la frecuencia de la corriente alterna que se obtiene será de un ciclo por segundo o </a:t>
            </a:r>
            <a:r>
              <a:rPr lang="es-ES" dirty="0" smtClean="0"/>
              <a:t>Hertz </a:t>
            </a:r>
            <a:r>
              <a:rPr lang="es-ES" dirty="0">
                <a:solidFill>
                  <a:srgbClr val="C00000"/>
                </a:solidFill>
              </a:rPr>
              <a:t>(1 Hz</a:t>
            </a:r>
            <a:r>
              <a:rPr lang="es-ES" dirty="0"/>
              <a:t>). Si aumentamos ahora la velocidad de giro a 5 vueltas por segundo, la frecuencia será de 5 ciclos por segundo o </a:t>
            </a:r>
            <a:r>
              <a:rPr lang="es-ES" dirty="0" smtClean="0"/>
              <a:t>Hertz </a:t>
            </a:r>
            <a:r>
              <a:rPr lang="es-ES" dirty="0">
                <a:solidFill>
                  <a:srgbClr val="C00000"/>
                </a:solidFill>
              </a:rPr>
              <a:t>(5 Hz). </a:t>
            </a:r>
            <a:r>
              <a:rPr lang="es-ES" dirty="0"/>
              <a:t>Mientras más rápido hagamos girar la manivela a la que está sujeta la pila, mayor será la frecuencia de la corriente alterna pulsante que se obtiene.</a:t>
            </a:r>
          </a:p>
        </p:txBody>
      </p:sp>
    </p:spTree>
    <p:extLst>
      <p:ext uri="{BB962C8B-B14F-4D97-AF65-F5344CB8AC3E}">
        <p14:creationId xmlns:p14="http://schemas.microsoft.com/office/powerpoint/2010/main" val="22447071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a:defRPr/>
            </a:pPr>
            <a:r>
              <a:rPr lang="fi-FI" dirty="0" smtClean="0">
                <a:solidFill>
                  <a:prstClr val="black">
                    <a:tint val="75000"/>
                  </a:prstClr>
                </a:solidFill>
              </a:rPr>
              <a:t>Ing. Juan Jose Nina Ch.</a:t>
            </a:r>
            <a:endParaRPr lang="es-ES" dirty="0">
              <a:solidFill>
                <a:prstClr val="black">
                  <a:tint val="75000"/>
                </a:prstClr>
              </a:solidFill>
            </a:endParaRPr>
          </a:p>
        </p:txBody>
      </p:sp>
      <p:pic>
        <p:nvPicPr>
          <p:cNvPr id="2051" name="Picture 3"/>
          <p:cNvPicPr>
            <a:picLocks noChangeAspect="1" noChangeArrowheads="1"/>
          </p:cNvPicPr>
          <p:nvPr/>
        </p:nvPicPr>
        <p:blipFill>
          <a:blip r:embed="rId2"/>
          <a:srcRect/>
          <a:stretch>
            <a:fillRect/>
          </a:stretch>
        </p:blipFill>
        <p:spPr bwMode="auto">
          <a:xfrm>
            <a:off x="4778895" y="188640"/>
            <a:ext cx="4365105" cy="2597418"/>
          </a:xfrm>
          <a:prstGeom prst="rect">
            <a:avLst/>
          </a:prstGeom>
          <a:noFill/>
          <a:ln w="9525">
            <a:noFill/>
            <a:miter lim="800000"/>
            <a:headEnd/>
            <a:tailEnd/>
          </a:ln>
          <a:effectLst/>
        </p:spPr>
      </p:pic>
      <p:sp>
        <p:nvSpPr>
          <p:cNvPr id="9" name="8 Rectángulo"/>
          <p:cNvSpPr/>
          <p:nvPr/>
        </p:nvSpPr>
        <p:spPr>
          <a:xfrm>
            <a:off x="4572000" y="2887682"/>
            <a:ext cx="4572000" cy="3970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r>
              <a:rPr lang="es-ES" b="1" dirty="0">
                <a:solidFill>
                  <a:srgbClr val="FFC000"/>
                </a:solidFill>
              </a:rPr>
              <a:t>Amplitud. </a:t>
            </a:r>
          </a:p>
          <a:p>
            <a:pPr algn="just"/>
            <a:r>
              <a:rPr lang="es-ES" dirty="0">
                <a:solidFill>
                  <a:prstClr val="white"/>
                </a:solidFill>
              </a:rPr>
              <a:t>Distancia entre cero y el valor máximo (positivo y negativo) de onda. Desfase o diferencia de fase. Se dice que dos ondas (que tienen la misma longitud, no necesariamente la misma magnitud) están desfasadas cuando sus valores máximos no se producen al mismo tiempo. El desfase que pueden darse entre tensiones o corrientes, como también entre una tensión con relación a otra corriente, depende del retraso o adelanto de una onda con respecto a otra. Generalmente se mide en grados, para una mayor precisión.</a:t>
            </a:r>
          </a:p>
        </p:txBody>
      </p:sp>
      <p:sp>
        <p:nvSpPr>
          <p:cNvPr id="10" name="9 Rectángulo"/>
          <p:cNvSpPr/>
          <p:nvPr/>
        </p:nvSpPr>
        <p:spPr>
          <a:xfrm>
            <a:off x="0" y="1071546"/>
            <a:ext cx="4786314" cy="1754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es-ES" b="1" dirty="0">
                <a:solidFill>
                  <a:srgbClr val="FFC000"/>
                </a:solidFill>
              </a:rPr>
              <a:t>Longitud De Onda</a:t>
            </a:r>
          </a:p>
          <a:p>
            <a:pPr algn="just"/>
            <a:r>
              <a:rPr lang="es-ES" b="1" dirty="0">
                <a:solidFill>
                  <a:prstClr val="white"/>
                </a:solidFill>
              </a:rPr>
              <a:t>Distancia (en línea recta) que puede recorre la corriente en un tiempo que dura un ciclo completo. Es igual a la velocidad de la corriente entre la frecuencia λ =300.000.Km/</a:t>
            </a:r>
            <a:r>
              <a:rPr lang="es-ES" b="1" dirty="0" err="1">
                <a:solidFill>
                  <a:prstClr val="white"/>
                </a:solidFill>
              </a:rPr>
              <a:t>seg</a:t>
            </a:r>
            <a:r>
              <a:rPr lang="es-ES" b="1" dirty="0">
                <a:solidFill>
                  <a:prstClr val="white"/>
                </a:solidFill>
              </a:rPr>
              <a:t> f</a:t>
            </a:r>
            <a:endParaRPr lang="es-ES" dirty="0">
              <a:solidFill>
                <a:prstClr val="white"/>
              </a:solidFill>
            </a:endParaRPr>
          </a:p>
        </p:txBody>
      </p:sp>
      <p:sp>
        <p:nvSpPr>
          <p:cNvPr id="11" name="1 Título"/>
          <p:cNvSpPr>
            <a:spLocks noGrp="1"/>
          </p:cNvSpPr>
          <p:nvPr>
            <p:ph type="title"/>
          </p:nvPr>
        </p:nvSpPr>
        <p:spPr>
          <a:xfrm>
            <a:off x="0" y="71422"/>
            <a:ext cx="4643470" cy="857248"/>
          </a:xfrm>
        </p:spPr>
        <p:style>
          <a:lnRef idx="3">
            <a:schemeClr val="lt1"/>
          </a:lnRef>
          <a:fillRef idx="1">
            <a:schemeClr val="accent1"/>
          </a:fillRef>
          <a:effectRef idx="1">
            <a:schemeClr val="accent1"/>
          </a:effectRef>
          <a:fontRef idx="minor">
            <a:schemeClr val="lt1"/>
          </a:fontRef>
        </p:style>
        <p:txBody>
          <a:bodyPr>
            <a:normAutofit fontScale="90000"/>
          </a:bodyPr>
          <a:lstStyle/>
          <a:p>
            <a:pPr algn="ctr">
              <a:defRPr/>
            </a:pPr>
            <a:r>
              <a:rPr lang="es-ES" sz="2800" b="1" dirty="0" smtClean="0">
                <a:solidFill>
                  <a:srgbClr val="FFFF00"/>
                </a:solidFill>
              </a:rPr>
              <a:t>CARACTERISTICAS DE LA CORRIENTE ALTERNA</a:t>
            </a:r>
            <a:endParaRPr lang="es-ES" sz="2800" dirty="0">
              <a:solidFill>
                <a:srgbClr val="FFFF00"/>
              </a:solidFill>
            </a:endParaRPr>
          </a:p>
        </p:txBody>
      </p:sp>
      <p:pic>
        <p:nvPicPr>
          <p:cNvPr id="2053" name="Picture 5" descr="D:\Mis imágenes\ke_0013_2.gif"/>
          <p:cNvPicPr>
            <a:picLocks noChangeAspect="1" noChangeArrowheads="1"/>
          </p:cNvPicPr>
          <p:nvPr/>
        </p:nvPicPr>
        <p:blipFill>
          <a:blip r:embed="rId3"/>
          <a:srcRect/>
          <a:stretch>
            <a:fillRect/>
          </a:stretch>
        </p:blipFill>
        <p:spPr bwMode="auto">
          <a:xfrm>
            <a:off x="142844" y="3071800"/>
            <a:ext cx="4143404" cy="3286148"/>
          </a:xfrm>
          <a:prstGeom prst="rect">
            <a:avLst/>
          </a:prstGeom>
          <a:noFill/>
        </p:spPr>
      </p:pic>
    </p:spTree>
    <p:extLst>
      <p:ext uri="{BB962C8B-B14F-4D97-AF65-F5344CB8AC3E}">
        <p14:creationId xmlns:p14="http://schemas.microsoft.com/office/powerpoint/2010/main" val="25517470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785813" y="0"/>
            <a:ext cx="7772400" cy="630238"/>
          </a:xfr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defRPr/>
            </a:pPr>
            <a:r>
              <a:rPr lang="es-ES" sz="3200" b="1" dirty="0" smtClean="0"/>
              <a:t>EL CORTOCIRCUITO</a:t>
            </a:r>
            <a:endParaRPr lang="es-ES" sz="3200" dirty="0"/>
          </a:p>
        </p:txBody>
      </p:sp>
      <p:sp>
        <p:nvSpPr>
          <p:cNvPr id="4" name="3 Marcador de pie de página"/>
          <p:cNvSpPr>
            <a:spLocks noGrp="1"/>
          </p:cNvSpPr>
          <p:nvPr>
            <p:ph type="ftr" sz="quarter" idx="11"/>
          </p:nvPr>
        </p:nvSpPr>
        <p:spPr/>
        <p:txBody>
          <a:bodyPr/>
          <a:lstStyle/>
          <a:p>
            <a:pPr>
              <a:defRPr/>
            </a:pPr>
            <a:r>
              <a:rPr lang="fi-FI" smtClean="0">
                <a:solidFill>
                  <a:prstClr val="black">
                    <a:tint val="75000"/>
                  </a:prstClr>
                </a:solidFill>
              </a:rPr>
              <a:t>Ing. Juan Jose Nina Ch.</a:t>
            </a:r>
            <a:endParaRPr lang="es-ES">
              <a:solidFill>
                <a:prstClr val="black">
                  <a:tint val="75000"/>
                </a:prstClr>
              </a:solidFill>
            </a:endParaRPr>
          </a:p>
        </p:txBody>
      </p:sp>
      <p:pic>
        <p:nvPicPr>
          <p:cNvPr id="24581" name="Picture 2" descr="D:\INFORMACION BAJADOS DE INTERNET\FUNDAMENTOS ELECTRICOS\ASÍ FUNCIONA EL CIRCUITO ELÉCTRICO3_archivos\circ_000012_10.gif"/>
          <p:cNvPicPr>
            <a:picLocks noChangeAspect="1" noChangeArrowheads="1"/>
          </p:cNvPicPr>
          <p:nvPr/>
        </p:nvPicPr>
        <p:blipFill>
          <a:blip r:embed="rId2" r:link="rId3"/>
          <a:srcRect/>
          <a:stretch>
            <a:fillRect/>
          </a:stretch>
        </p:blipFill>
        <p:spPr bwMode="auto">
          <a:xfrm>
            <a:off x="5286380" y="785794"/>
            <a:ext cx="3804974" cy="3500444"/>
          </a:xfrm>
          <a:prstGeom prst="rect">
            <a:avLst/>
          </a:prstGeom>
          <a:noFill/>
          <a:ln w="9525">
            <a:noFill/>
            <a:miter lim="800000"/>
            <a:headEnd/>
            <a:tailEnd/>
          </a:ln>
        </p:spPr>
      </p:pic>
      <p:sp>
        <p:nvSpPr>
          <p:cNvPr id="24579" name="2 Marcador de contenido"/>
          <p:cNvSpPr>
            <a:spLocks noGrp="1"/>
          </p:cNvSpPr>
          <p:nvPr>
            <p:ph idx="1"/>
          </p:nvPr>
        </p:nvSpPr>
        <p:spPr>
          <a:xfrm>
            <a:off x="214282" y="764704"/>
            <a:ext cx="5000660" cy="6072206"/>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s-ES" sz="2000" b="1" dirty="0" smtClean="0"/>
              <a:t>Es la unión accidental de los extremos o cualquier parte metálica de dos conductores de diferente polaridad que hayan perdido su recubrimiento aislante, </a:t>
            </a:r>
            <a:r>
              <a:rPr lang="es-ES" sz="2000" b="1" dirty="0" smtClean="0">
                <a:solidFill>
                  <a:srgbClr val="FFFF00"/>
                </a:solidFill>
              </a:rPr>
              <a:t>la resistencia en el circuito se anula y el equilibrio que proporciona la Ley de Ohm se pierde</a:t>
            </a:r>
          </a:p>
          <a:p>
            <a:r>
              <a:rPr lang="es-ES" sz="2000" b="1" dirty="0" smtClean="0"/>
              <a:t>El resultado se traduce en una elevación brusca de la intensidad de la corriente, un incremento violentamente excesivo de calor en el cable y la producción de lo que se denomina “cortocircuito”.</a:t>
            </a:r>
          </a:p>
          <a:p>
            <a:r>
              <a:rPr lang="es-ES" sz="2000" b="1" dirty="0" smtClean="0"/>
              <a:t>La temperatura  que puede llegar a derretir el forro aislante de los cables o conductores, quemar el dispositivo o equipo de que se trate si éste se produce en su interior, o llegar, incluso, a producir un incendio.</a:t>
            </a:r>
          </a:p>
        </p:txBody>
      </p:sp>
      <p:sp>
        <p:nvSpPr>
          <p:cNvPr id="6" name="5 CuadroTexto"/>
          <p:cNvSpPr txBox="1"/>
          <p:nvPr/>
        </p:nvSpPr>
        <p:spPr>
          <a:xfrm>
            <a:off x="5748382" y="4708386"/>
            <a:ext cx="742511" cy="523220"/>
          </a:xfrm>
          <a:prstGeom prst="rect">
            <a:avLst/>
          </a:prstGeom>
          <a:noFill/>
        </p:spPr>
        <p:txBody>
          <a:bodyPr wrap="none" rtlCol="0">
            <a:spAutoFit/>
          </a:bodyPr>
          <a:lstStyle/>
          <a:p>
            <a:r>
              <a:rPr lang="es-PE" sz="2800" dirty="0" smtClean="0"/>
              <a:t>R=</a:t>
            </a:r>
            <a:r>
              <a:rPr lang="es-PE" sz="2800" dirty="0" smtClean="0">
                <a:sym typeface="Symbol"/>
              </a:rPr>
              <a:t>0</a:t>
            </a:r>
            <a:endParaRPr lang="es-PE" sz="2800" dirty="0"/>
          </a:p>
        </p:txBody>
      </p:sp>
      <p:sp>
        <p:nvSpPr>
          <p:cNvPr id="7" name="6 CuadroTexto"/>
          <p:cNvSpPr txBox="1"/>
          <p:nvPr/>
        </p:nvSpPr>
        <p:spPr>
          <a:xfrm>
            <a:off x="5794870" y="5373216"/>
            <a:ext cx="808235" cy="584775"/>
          </a:xfrm>
          <a:prstGeom prst="rect">
            <a:avLst/>
          </a:prstGeom>
          <a:noFill/>
        </p:spPr>
        <p:txBody>
          <a:bodyPr wrap="none" rtlCol="0">
            <a:spAutoFit/>
          </a:bodyPr>
          <a:lstStyle/>
          <a:p>
            <a:r>
              <a:rPr lang="es-PE" sz="3200" b="1" dirty="0" smtClean="0">
                <a:latin typeface="Algerian" pitchFamily="82" charset="0"/>
              </a:rPr>
              <a:t>I</a:t>
            </a:r>
            <a:r>
              <a:rPr lang="es-PE" sz="3200" b="1" dirty="0" smtClean="0"/>
              <a:t>=</a:t>
            </a:r>
            <a:r>
              <a:rPr lang="es-PE" sz="3200" b="1" dirty="0" smtClean="0">
                <a:sym typeface="Symbol"/>
              </a:rPr>
              <a:t></a:t>
            </a:r>
            <a:endParaRPr lang="es-PE" sz="3200" b="1" dirty="0"/>
          </a:p>
        </p:txBody>
      </p:sp>
    </p:spTree>
    <p:extLst>
      <p:ext uri="{BB962C8B-B14F-4D97-AF65-F5344CB8AC3E}">
        <p14:creationId xmlns:p14="http://schemas.microsoft.com/office/powerpoint/2010/main" val="374266293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5813" y="0"/>
            <a:ext cx="7772400" cy="630238"/>
          </a:xfr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defRPr/>
            </a:pPr>
            <a:r>
              <a:rPr lang="es-ES" sz="3200" b="1" dirty="0" smtClean="0"/>
              <a:t>CIRCUITO ABIERTO</a:t>
            </a:r>
            <a:endParaRPr lang="es-ES" sz="3200" dirty="0"/>
          </a:p>
        </p:txBody>
      </p:sp>
      <p:sp>
        <p:nvSpPr>
          <p:cNvPr id="4" name="3 Marcador de pie de página"/>
          <p:cNvSpPr>
            <a:spLocks noGrp="1"/>
          </p:cNvSpPr>
          <p:nvPr>
            <p:ph type="ftr" sz="quarter" idx="11"/>
          </p:nvPr>
        </p:nvSpPr>
        <p:spPr/>
        <p:txBody>
          <a:bodyPr/>
          <a:lstStyle/>
          <a:p>
            <a:pPr>
              <a:defRPr/>
            </a:pPr>
            <a:r>
              <a:rPr lang="fi-FI" smtClean="0">
                <a:solidFill>
                  <a:prstClr val="black">
                    <a:tint val="75000"/>
                  </a:prstClr>
                </a:solidFill>
              </a:rPr>
              <a:t>Ing. Juan Jose Nina Ch.</a:t>
            </a:r>
            <a:endParaRPr lang="es-ES">
              <a:solidFill>
                <a:prstClr val="black">
                  <a:tint val="75000"/>
                </a:prstClr>
              </a:solidFill>
            </a:endParaRPr>
          </a:p>
        </p:txBody>
      </p:sp>
      <p:pic>
        <p:nvPicPr>
          <p:cNvPr id="1026" name="Picture 2" descr="http://198.185.178.104/iss/spanish/physicalscience/spanelectricity/pages/images/a/a12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92696"/>
            <a:ext cx="4122415" cy="280831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476203"/>
            <a:ext cx="7524750"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5701897" y="1192667"/>
            <a:ext cx="816249" cy="523220"/>
          </a:xfrm>
          <a:prstGeom prst="rect">
            <a:avLst/>
          </a:prstGeom>
          <a:noFill/>
        </p:spPr>
        <p:txBody>
          <a:bodyPr wrap="none" rtlCol="0">
            <a:spAutoFit/>
          </a:bodyPr>
          <a:lstStyle/>
          <a:p>
            <a:r>
              <a:rPr lang="es-PE" sz="2800" dirty="0" smtClean="0"/>
              <a:t>R=</a:t>
            </a:r>
            <a:r>
              <a:rPr lang="es-PE" sz="2800" dirty="0" smtClean="0">
                <a:sym typeface="Symbol"/>
              </a:rPr>
              <a:t></a:t>
            </a:r>
            <a:endParaRPr lang="es-PE" sz="2800" dirty="0"/>
          </a:p>
        </p:txBody>
      </p:sp>
      <p:sp>
        <p:nvSpPr>
          <p:cNvPr id="10" name="9 CuadroTexto"/>
          <p:cNvSpPr txBox="1"/>
          <p:nvPr/>
        </p:nvSpPr>
        <p:spPr>
          <a:xfrm>
            <a:off x="5748383" y="2122570"/>
            <a:ext cx="723275" cy="584775"/>
          </a:xfrm>
          <a:prstGeom prst="rect">
            <a:avLst/>
          </a:prstGeom>
          <a:noFill/>
        </p:spPr>
        <p:txBody>
          <a:bodyPr wrap="none" rtlCol="0">
            <a:spAutoFit/>
          </a:bodyPr>
          <a:lstStyle/>
          <a:p>
            <a:r>
              <a:rPr lang="es-PE" sz="3200" dirty="0" smtClean="0">
                <a:latin typeface="Algerian" pitchFamily="82" charset="0"/>
              </a:rPr>
              <a:t>I</a:t>
            </a:r>
            <a:r>
              <a:rPr lang="es-PE" sz="3200" dirty="0" smtClean="0"/>
              <a:t>=</a:t>
            </a:r>
            <a:r>
              <a:rPr lang="es-PE" sz="3200" dirty="0" smtClean="0">
                <a:sym typeface="Symbol"/>
              </a:rPr>
              <a:t>0</a:t>
            </a:r>
            <a:endParaRPr lang="es-PE" sz="3200" dirty="0"/>
          </a:p>
        </p:txBody>
      </p:sp>
    </p:spTree>
    <p:extLst>
      <p:ext uri="{BB962C8B-B14F-4D97-AF65-F5344CB8AC3E}">
        <p14:creationId xmlns:p14="http://schemas.microsoft.com/office/powerpoint/2010/main" val="174761234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a:defRPr/>
            </a:pPr>
            <a:r>
              <a:rPr lang="fi-FI" smtClean="0">
                <a:solidFill>
                  <a:srgbClr val="DBF5F9">
                    <a:shade val="90000"/>
                  </a:srgbClr>
                </a:solidFill>
              </a:rPr>
              <a:t>Ing. Juan Jose Nina Ch.</a:t>
            </a:r>
            <a:endParaRPr lang="es-ES">
              <a:solidFill>
                <a:srgbClr val="DBF5F9">
                  <a:shade val="90000"/>
                </a:srgbClr>
              </a:solidFill>
            </a:endParaRPr>
          </a:p>
        </p:txBody>
      </p:sp>
      <p:pic>
        <p:nvPicPr>
          <p:cNvPr id="5" name="4 Marcador de contenido" descr="D:\Mis imágenes\elec 5.jpg"/>
          <p:cNvPicPr>
            <a:picLocks noGrp="1"/>
          </p:cNvPicPr>
          <p:nvPr>
            <p:ph idx="1"/>
          </p:nvPr>
        </p:nvPicPr>
        <p:blipFill>
          <a:blip r:embed="rId2"/>
          <a:srcRect l="16469" t="4601" r="53755" b="40920"/>
          <a:stretch>
            <a:fillRect/>
          </a:stretch>
        </p:blipFill>
        <p:spPr bwMode="auto">
          <a:xfrm>
            <a:off x="646024" y="71414"/>
            <a:ext cx="7926504" cy="6715148"/>
          </a:xfrm>
          <a:prstGeom prst="rect">
            <a:avLst/>
          </a:prstGeom>
          <a:noFill/>
          <a:ln w="9525">
            <a:noFill/>
            <a:miter lim="800000"/>
            <a:headEnd/>
            <a:tailEnd/>
          </a:ln>
        </p:spPr>
      </p:pic>
    </p:spTree>
    <p:extLst>
      <p:ext uri="{BB962C8B-B14F-4D97-AF65-F5344CB8AC3E}">
        <p14:creationId xmlns:p14="http://schemas.microsoft.com/office/powerpoint/2010/main" val="999636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txBox="1">
            <a:spLocks noGrp="1" noChangeArrowheads="1"/>
          </p:cNvSpPr>
          <p:nvPr>
            <p:ph type="title"/>
          </p:nvPr>
        </p:nvSpPr>
        <p:spPr bwMode="auto">
          <a:xfrm>
            <a:off x="928662" y="214290"/>
            <a:ext cx="7772400" cy="707886"/>
          </a:xfrm>
          <a:prstGeom prst="rect">
            <a:avLst/>
          </a:prstGeom>
          <a:solidFill>
            <a:schemeClr val="tx2">
              <a:lumMod val="75000"/>
            </a:schemeClr>
          </a:solidFill>
          <a:ln w="9525">
            <a:solidFill>
              <a:schemeClr val="accent1"/>
            </a:solidFill>
            <a:miter lim="800000"/>
            <a:headEnd/>
            <a:tailEnd/>
          </a:ln>
        </p:spPr>
        <p:txBody>
          <a:bodyPr wrap="square">
            <a:spAutoFit/>
          </a:bodyPr>
          <a:lstStyle/>
          <a:p>
            <a:pPr algn="ctr"/>
            <a:r>
              <a:rPr lang="es-ES" b="1" dirty="0" smtClean="0">
                <a:solidFill>
                  <a:srgbClr val="FF0000"/>
                </a:solidFill>
              </a:rPr>
              <a:t>¿QUÉ es la materia?</a:t>
            </a:r>
            <a:endParaRPr lang="es-ES" sz="4000" b="1" dirty="0">
              <a:solidFill>
                <a:srgbClr val="FF0000"/>
              </a:solidFill>
            </a:endParaRPr>
          </a:p>
        </p:txBody>
      </p:sp>
      <p:sp>
        <p:nvSpPr>
          <p:cNvPr id="3" name="2 Marcador de contenido"/>
          <p:cNvSpPr>
            <a:spLocks noGrp="1"/>
          </p:cNvSpPr>
          <p:nvPr>
            <p:ph idx="1"/>
          </p:nvPr>
        </p:nvSpPr>
        <p:spPr>
          <a:xfrm>
            <a:off x="357158" y="1214422"/>
            <a:ext cx="8501122" cy="4158794"/>
          </a:xfrm>
        </p:spPr>
        <p:style>
          <a:lnRef idx="3">
            <a:schemeClr val="lt1"/>
          </a:lnRef>
          <a:fillRef idx="1">
            <a:schemeClr val="accent1"/>
          </a:fillRef>
          <a:effectRef idx="1">
            <a:schemeClr val="accent1"/>
          </a:effectRef>
          <a:fontRef idx="minor">
            <a:schemeClr val="lt1"/>
          </a:fontRef>
        </p:style>
        <p:txBody>
          <a:bodyPr/>
          <a:lstStyle/>
          <a:p>
            <a:pPr marL="0" indent="0" algn="just">
              <a:buNone/>
            </a:pPr>
            <a:r>
              <a:rPr lang="es-ES" dirty="0" smtClean="0"/>
              <a:t>Según el diccionario, es "aquello que constituye la sustancia del universo físico". La Tierra, los mares, la brisa, el Sol, las estrellas, todo lo que el hombre contempla, toca o siente, es materia. También lo es el hombre mismo. </a:t>
            </a:r>
            <a:r>
              <a:rPr lang="es-ES" dirty="0" smtClean="0">
                <a:solidFill>
                  <a:srgbClr val="FFFF00"/>
                </a:solidFill>
              </a:rPr>
              <a:t>La materia puede ser tan dura como el acero, tan adaptable como el agua, tan informe como el oxígeno del aire.</a:t>
            </a:r>
            <a:r>
              <a:rPr lang="es-ES" dirty="0" smtClean="0"/>
              <a:t> </a:t>
            </a:r>
            <a:r>
              <a:rPr lang="es-ES" dirty="0" smtClean="0">
                <a:solidFill>
                  <a:schemeClr val="bg1"/>
                </a:solidFill>
              </a:rPr>
              <a:t>A diferentes temperaturas puede presentar diferentes fases</a:t>
            </a:r>
            <a:r>
              <a:rPr lang="es-ES" dirty="0" smtClean="0"/>
              <a:t>, pero cualquiera que sea su forma, está constituida por las mismas entidades básicas, los tomos. </a:t>
            </a:r>
            <a:endParaRPr lang="es-ES" dirty="0"/>
          </a:p>
        </p:txBody>
      </p:sp>
      <p:sp>
        <p:nvSpPr>
          <p:cNvPr id="4" name="3 Marcador de pie de página"/>
          <p:cNvSpPr>
            <a:spLocks noGrp="1"/>
          </p:cNvSpPr>
          <p:nvPr>
            <p:ph type="ftr" sz="quarter" idx="11"/>
          </p:nvPr>
        </p:nvSpPr>
        <p:spPr/>
        <p:txBody>
          <a:bodyPr/>
          <a:lstStyle/>
          <a:p>
            <a:pPr>
              <a:defRPr/>
            </a:pPr>
            <a:r>
              <a:rPr lang="fi-FI" smtClean="0">
                <a:solidFill>
                  <a:srgbClr val="DBF5F9">
                    <a:shade val="90000"/>
                  </a:srgbClr>
                </a:solidFill>
              </a:rPr>
              <a:t>Ing. Juan Jose Nina Ch.</a:t>
            </a:r>
            <a:endParaRPr lang="es-ES">
              <a:solidFill>
                <a:srgbClr val="DBF5F9">
                  <a:shade val="90000"/>
                </a:srgbClr>
              </a:solidFill>
            </a:endParaRPr>
          </a:p>
        </p:txBody>
      </p:sp>
    </p:spTree>
    <p:extLst>
      <p:ext uri="{BB962C8B-B14F-4D97-AF65-F5344CB8AC3E}">
        <p14:creationId xmlns:p14="http://schemas.microsoft.com/office/powerpoint/2010/main" val="414983720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a:defRPr/>
            </a:pPr>
            <a:r>
              <a:rPr lang="fi-FI" smtClean="0">
                <a:solidFill>
                  <a:srgbClr val="DBF5F9">
                    <a:shade val="90000"/>
                  </a:srgbClr>
                </a:solidFill>
              </a:rPr>
              <a:t>Ing. Juan Jose Nina Ch.</a:t>
            </a:r>
            <a:endParaRPr lang="es-ES">
              <a:solidFill>
                <a:srgbClr val="DBF5F9">
                  <a:shade val="90000"/>
                </a:srgbClr>
              </a:solidFill>
            </a:endParaRPr>
          </a:p>
        </p:txBody>
      </p:sp>
      <p:pic>
        <p:nvPicPr>
          <p:cNvPr id="5" name="4 Marcador de contenido" descr="http://www.automecanico.com/auto2013/encentip01.jpg"/>
          <p:cNvPicPr>
            <a:picLocks noGrp="1"/>
          </p:cNvPicPr>
          <p:nvPr>
            <p:ph idx="1"/>
          </p:nvPr>
        </p:nvPicPr>
        <p:blipFill>
          <a:blip r:embed="rId2"/>
          <a:srcRect/>
          <a:stretch>
            <a:fillRect/>
          </a:stretch>
        </p:blipFill>
        <p:spPr bwMode="auto">
          <a:xfrm>
            <a:off x="395536" y="1"/>
            <a:ext cx="8105522" cy="6858000"/>
          </a:xfrm>
          <a:prstGeom prst="rect">
            <a:avLst/>
          </a:prstGeom>
          <a:noFill/>
          <a:ln w="9525">
            <a:noFill/>
            <a:miter lim="800000"/>
            <a:headEnd/>
            <a:tailEnd/>
          </a:ln>
        </p:spPr>
      </p:pic>
    </p:spTree>
    <p:extLst>
      <p:ext uri="{BB962C8B-B14F-4D97-AF65-F5344CB8AC3E}">
        <p14:creationId xmlns:p14="http://schemas.microsoft.com/office/powerpoint/2010/main" val="4068818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44624"/>
            <a:ext cx="9036496" cy="571500"/>
          </a:xfr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eaLnBrk="1" hangingPunct="1">
              <a:defRPr/>
            </a:pPr>
            <a:r>
              <a:rPr lang="es-ES" sz="3600" b="1" dirty="0" smtClean="0">
                <a:solidFill>
                  <a:srgbClr val="FFC000"/>
                </a:solidFill>
              </a:rPr>
              <a:t>ESTRUCTURA ATOMICA DE LA MATERIA</a:t>
            </a:r>
            <a:endParaRPr lang="es-ES" sz="3600" dirty="0">
              <a:solidFill>
                <a:srgbClr val="FFC000"/>
              </a:solidFill>
            </a:endParaRPr>
          </a:p>
        </p:txBody>
      </p:sp>
      <p:sp>
        <p:nvSpPr>
          <p:cNvPr id="10243" name="2 Marcador de contenido"/>
          <p:cNvSpPr>
            <a:spLocks noGrp="1"/>
          </p:cNvSpPr>
          <p:nvPr>
            <p:ph idx="1"/>
          </p:nvPr>
        </p:nvSpPr>
        <p:spPr>
          <a:xfrm>
            <a:off x="107504" y="836712"/>
            <a:ext cx="9036496" cy="5688632"/>
          </a:xfrm>
          <a:solidFill>
            <a:schemeClr val="accent2">
              <a:lumMod val="50000"/>
            </a:schemeClr>
          </a:solidFill>
        </p:spPr>
        <p:txBody>
          <a:bodyPr>
            <a:normAutofit/>
          </a:bodyPr>
          <a:lstStyle/>
          <a:p>
            <a:pPr eaLnBrk="1" hangingPunct="1"/>
            <a:r>
              <a:rPr lang="es-ES" sz="2100" dirty="0" smtClean="0"/>
              <a:t>Los </a:t>
            </a:r>
            <a:r>
              <a:rPr lang="es-ES" sz="2100" b="1" dirty="0" smtClean="0"/>
              <a:t>átomos</a:t>
            </a:r>
            <a:r>
              <a:rPr lang="es-ES" sz="2100" dirty="0" smtClean="0"/>
              <a:t> que están presentes en todos los cuerpos, están compuestos de </a:t>
            </a:r>
            <a:r>
              <a:rPr lang="es-ES" sz="2100" b="1" dirty="0" smtClean="0">
                <a:solidFill>
                  <a:srgbClr val="FFC000"/>
                </a:solidFill>
              </a:rPr>
              <a:t>electrones</a:t>
            </a:r>
            <a:r>
              <a:rPr lang="es-ES" sz="2100" b="1" dirty="0" smtClean="0">
                <a:solidFill>
                  <a:srgbClr val="FF0000"/>
                </a:solidFill>
              </a:rPr>
              <a:t>, protones y </a:t>
            </a:r>
            <a:r>
              <a:rPr lang="es-ES" sz="2100" b="1" dirty="0" smtClean="0">
                <a:solidFill>
                  <a:schemeClr val="accent6">
                    <a:lumMod val="60000"/>
                    <a:lumOff val="40000"/>
                  </a:schemeClr>
                </a:solidFill>
              </a:rPr>
              <a:t>neutrones</a:t>
            </a:r>
            <a:r>
              <a:rPr lang="es-ES" sz="2100" dirty="0" smtClean="0">
                <a:solidFill>
                  <a:srgbClr val="FF0000"/>
                </a:solidFill>
              </a:rPr>
              <a:t>.</a:t>
            </a:r>
          </a:p>
          <a:p>
            <a:r>
              <a:rPr lang="es-ES" sz="2100" dirty="0" smtClean="0"/>
              <a:t>Los tres tienen masa pero solamente </a:t>
            </a:r>
            <a:r>
              <a:rPr lang="es-ES" sz="2100" dirty="0" smtClean="0">
                <a:solidFill>
                  <a:srgbClr val="FF0000"/>
                </a:solidFill>
              </a:rPr>
              <a:t>el </a:t>
            </a:r>
            <a:r>
              <a:rPr lang="es-ES" sz="2100" b="1" dirty="0" smtClean="0">
                <a:solidFill>
                  <a:srgbClr val="FFFF00"/>
                </a:solidFill>
              </a:rPr>
              <a:t>electrón</a:t>
            </a:r>
            <a:r>
              <a:rPr lang="es-ES" sz="2100" b="1" dirty="0" smtClean="0">
                <a:solidFill>
                  <a:srgbClr val="FF0000"/>
                </a:solidFill>
              </a:rPr>
              <a:t> y el </a:t>
            </a:r>
            <a:r>
              <a:rPr lang="es-ES" sz="2100" b="1" dirty="0" smtClean="0">
                <a:solidFill>
                  <a:schemeClr val="tx2">
                    <a:lumMod val="75000"/>
                  </a:schemeClr>
                </a:solidFill>
              </a:rPr>
              <a:t>protón</a:t>
            </a:r>
            <a:r>
              <a:rPr lang="es-ES" sz="2100" b="1" dirty="0" smtClean="0">
                <a:solidFill>
                  <a:srgbClr val="FF0000"/>
                </a:solidFill>
              </a:rPr>
              <a:t> tienen carga</a:t>
            </a:r>
            <a:r>
              <a:rPr lang="es-ES" sz="2100" dirty="0" smtClean="0"/>
              <a:t>.</a:t>
            </a:r>
          </a:p>
          <a:p>
            <a:r>
              <a:rPr lang="es-ES" sz="2100" dirty="0" smtClean="0"/>
              <a:t> </a:t>
            </a:r>
            <a:r>
              <a:rPr lang="es-ES" sz="2100" dirty="0" smtClean="0">
                <a:solidFill>
                  <a:srgbClr val="FFC000"/>
                </a:solidFill>
              </a:rPr>
              <a:t>El protón tiene carga positiva </a:t>
            </a:r>
            <a:r>
              <a:rPr lang="es-ES" sz="2100" dirty="0" smtClean="0"/>
              <a:t>y </a:t>
            </a:r>
            <a:r>
              <a:rPr lang="es-ES" sz="2100" dirty="0" smtClean="0">
                <a:solidFill>
                  <a:srgbClr val="FFFF00"/>
                </a:solidFill>
              </a:rPr>
              <a:t>el electrón tiene carga negativa</a:t>
            </a:r>
          </a:p>
          <a:p>
            <a:pPr eaLnBrk="1" hangingPunct="1"/>
            <a:r>
              <a:rPr lang="es-ES" sz="2100" dirty="0" smtClean="0"/>
              <a:t>Si se colocan dos electrones (cargados negativamente) a una distancia "</a:t>
            </a:r>
            <a:r>
              <a:rPr lang="es-ES" sz="2100" dirty="0" smtClean="0">
                <a:solidFill>
                  <a:srgbClr val="FFFF00"/>
                </a:solidFill>
              </a:rPr>
              <a:t>r</a:t>
            </a:r>
            <a:r>
              <a:rPr lang="es-ES" sz="2100" dirty="0" smtClean="0"/>
              <a:t>", estos se repelerán con una </a:t>
            </a:r>
            <a:r>
              <a:rPr lang="es-ES" sz="2100" b="1" dirty="0" smtClean="0">
                <a:solidFill>
                  <a:srgbClr val="FF0000"/>
                </a:solidFill>
              </a:rPr>
              <a:t>fuerza "F"</a:t>
            </a:r>
            <a:r>
              <a:rPr lang="es-ES" sz="2100" dirty="0" smtClean="0"/>
              <a:t>.</a:t>
            </a:r>
          </a:p>
          <a:p>
            <a:pPr eaLnBrk="1" hangingPunct="1"/>
            <a:r>
              <a:rPr lang="es-ES" sz="2100" dirty="0" smtClean="0"/>
              <a:t>Esta </a:t>
            </a:r>
            <a:r>
              <a:rPr lang="es-ES" sz="2100" b="1" dirty="0" smtClean="0"/>
              <a:t>fuerza</a:t>
            </a:r>
            <a:r>
              <a:rPr lang="es-ES" sz="2100" dirty="0" smtClean="0"/>
              <a:t> depende de la distancia "</a:t>
            </a:r>
            <a:r>
              <a:rPr lang="es-ES" sz="2100" dirty="0" smtClean="0">
                <a:solidFill>
                  <a:srgbClr val="FFFF00"/>
                </a:solidFill>
              </a:rPr>
              <a:t>r</a:t>
            </a:r>
            <a:r>
              <a:rPr lang="es-ES" sz="2100" dirty="0" smtClean="0"/>
              <a:t>" entre los electrones y la carga de ambos. Esta fuerza "</a:t>
            </a:r>
            <a:r>
              <a:rPr lang="es-ES" sz="2100" dirty="0" smtClean="0">
                <a:solidFill>
                  <a:srgbClr val="FF0000"/>
                </a:solidFill>
              </a:rPr>
              <a:t>F</a:t>
            </a:r>
            <a:r>
              <a:rPr lang="es-ES" sz="2100" dirty="0" smtClean="0"/>
              <a:t>" es llamada </a:t>
            </a:r>
            <a:r>
              <a:rPr lang="es-ES" sz="2100" b="1" dirty="0" smtClean="0">
                <a:solidFill>
                  <a:srgbClr val="FFFF00"/>
                </a:solidFill>
              </a:rPr>
              <a:t>Fuerza electrostática</a:t>
            </a:r>
            <a:r>
              <a:rPr lang="es-ES" sz="2100" dirty="0" smtClean="0"/>
              <a:t>.</a:t>
            </a:r>
          </a:p>
          <a:p>
            <a:pPr eaLnBrk="1" hangingPunct="1"/>
            <a:r>
              <a:rPr lang="es-ES" sz="2100" dirty="0" smtClean="0"/>
              <a:t>Si en vez de utilizar electrones se utilizan protones, la </a:t>
            </a:r>
            <a:r>
              <a:rPr lang="es-ES" sz="2100" b="1" dirty="0" smtClean="0"/>
              <a:t>fuerza</a:t>
            </a:r>
            <a:r>
              <a:rPr lang="es-ES" sz="2100" dirty="0" smtClean="0"/>
              <a:t> será también de repulsión pues las cargas son iguales. (cargados positivamente)</a:t>
            </a:r>
          </a:p>
          <a:p>
            <a:pPr eaLnBrk="1" hangingPunct="1"/>
            <a:r>
              <a:rPr lang="es-ES" sz="2100" dirty="0" smtClean="0">
                <a:solidFill>
                  <a:srgbClr val="FFC000"/>
                </a:solidFill>
              </a:rPr>
              <a:t>La </a:t>
            </a:r>
            <a:r>
              <a:rPr lang="es-ES" sz="2100" b="1" dirty="0" smtClean="0">
                <a:solidFill>
                  <a:srgbClr val="FFC000"/>
                </a:solidFill>
              </a:rPr>
              <a:t>fuerza</a:t>
            </a:r>
            <a:r>
              <a:rPr lang="es-ES" sz="2100" dirty="0" smtClean="0">
                <a:solidFill>
                  <a:srgbClr val="FFC000"/>
                </a:solidFill>
              </a:rPr>
              <a:t> cambiará a atractiva, si en vez de poner dos elementos de carga igual, se ponen cargas opuestas. (un electrón y un protón)</a:t>
            </a:r>
          </a:p>
          <a:p>
            <a:pPr eaLnBrk="1" hangingPunct="1"/>
            <a:r>
              <a:rPr lang="es-ES" sz="2100" dirty="0" smtClean="0"/>
              <a:t>La  </a:t>
            </a:r>
            <a:r>
              <a:rPr lang="es-ES" sz="2100" b="1" dirty="0" smtClean="0">
                <a:solidFill>
                  <a:srgbClr val="FFFF00"/>
                </a:solidFill>
              </a:rPr>
              <a:t>fuerza electrostática</a:t>
            </a:r>
            <a:r>
              <a:rPr lang="es-ES" sz="2100" dirty="0" smtClean="0">
                <a:solidFill>
                  <a:srgbClr val="FFFF00"/>
                </a:solidFill>
              </a:rPr>
              <a:t> </a:t>
            </a:r>
            <a:r>
              <a:rPr lang="es-ES" sz="2100" dirty="0" smtClean="0"/>
              <a:t>sea de atracción o de repulsión depende de los signos de las cargas:</a:t>
            </a:r>
          </a:p>
        </p:txBody>
      </p:sp>
      <p:sp>
        <p:nvSpPr>
          <p:cNvPr id="4" name="3 Marcador de pie de página"/>
          <p:cNvSpPr>
            <a:spLocks noGrp="1"/>
          </p:cNvSpPr>
          <p:nvPr>
            <p:ph type="ftr" sz="quarter" idx="11"/>
          </p:nvPr>
        </p:nvSpPr>
        <p:spPr/>
        <p:txBody>
          <a:bodyPr/>
          <a:lstStyle/>
          <a:p>
            <a:pPr>
              <a:defRPr/>
            </a:pPr>
            <a:r>
              <a:rPr lang="fi-FI" dirty="0" smtClean="0">
                <a:solidFill>
                  <a:srgbClr val="DBF5F9">
                    <a:shade val="90000"/>
                  </a:srgbClr>
                </a:solidFill>
              </a:rPr>
              <a:t>Ing. Juan Jose Nina Ch.</a:t>
            </a:r>
            <a:endParaRPr lang="es-ES" dirty="0">
              <a:solidFill>
                <a:srgbClr val="DBF5F9">
                  <a:shade val="90000"/>
                </a:srgbClr>
              </a:solidFill>
            </a:endParaRPr>
          </a:p>
        </p:txBody>
      </p:sp>
    </p:spTree>
    <p:extLst>
      <p:ext uri="{BB962C8B-B14F-4D97-AF65-F5344CB8AC3E}">
        <p14:creationId xmlns:p14="http://schemas.microsoft.com/office/powerpoint/2010/main" val="275581548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8662" y="285728"/>
            <a:ext cx="7772400" cy="630221"/>
          </a:xfrm>
          <a:solidFill>
            <a:schemeClr val="accent2"/>
          </a:solidFill>
          <a:ln>
            <a:solidFill>
              <a:srgbClr val="FF0000"/>
            </a:solidFill>
          </a:ln>
        </p:spPr>
        <p:txBody>
          <a:bodyPr/>
          <a:lstStyle/>
          <a:p>
            <a:pPr algn="ctr"/>
            <a:r>
              <a:rPr lang="es-ES" sz="3200" b="1" dirty="0" smtClean="0">
                <a:solidFill>
                  <a:srgbClr val="FFC000"/>
                </a:solidFill>
              </a:rPr>
              <a:t>ESTRUCTURA ATOMICA DE LA MATERIA</a:t>
            </a:r>
            <a:endParaRPr lang="es-ES" sz="3200" dirty="0">
              <a:solidFill>
                <a:srgbClr val="FFC000"/>
              </a:solidFill>
            </a:endParaRPr>
          </a:p>
        </p:txBody>
      </p:sp>
      <p:pic>
        <p:nvPicPr>
          <p:cNvPr id="1026" name="Picture 2"/>
          <p:cNvPicPr>
            <a:picLocks noGrp="1" noChangeAspect="1" noChangeArrowheads="1"/>
          </p:cNvPicPr>
          <p:nvPr>
            <p:ph idx="1"/>
          </p:nvPr>
        </p:nvPicPr>
        <p:blipFill>
          <a:blip r:embed="rId2"/>
          <a:srcRect/>
          <a:stretch>
            <a:fillRect/>
          </a:stretch>
        </p:blipFill>
        <p:spPr bwMode="auto">
          <a:xfrm>
            <a:off x="2928926" y="1500174"/>
            <a:ext cx="4600591" cy="4733118"/>
          </a:xfrm>
          <a:prstGeom prst="rect">
            <a:avLst/>
          </a:prstGeom>
          <a:noFill/>
          <a:ln w="9525">
            <a:noFill/>
            <a:miter lim="800000"/>
            <a:headEnd/>
            <a:tailEnd/>
          </a:ln>
          <a:effectLst/>
        </p:spPr>
      </p:pic>
      <p:sp>
        <p:nvSpPr>
          <p:cNvPr id="4" name="3 Marcador de pie de página"/>
          <p:cNvSpPr>
            <a:spLocks noGrp="1"/>
          </p:cNvSpPr>
          <p:nvPr>
            <p:ph type="ftr" sz="quarter" idx="11"/>
          </p:nvPr>
        </p:nvSpPr>
        <p:spPr/>
        <p:txBody>
          <a:bodyPr/>
          <a:lstStyle/>
          <a:p>
            <a:pPr>
              <a:defRPr/>
            </a:pPr>
            <a:r>
              <a:rPr lang="fi-FI" smtClean="0">
                <a:solidFill>
                  <a:srgbClr val="DBF5F9">
                    <a:shade val="90000"/>
                  </a:srgbClr>
                </a:solidFill>
              </a:rPr>
              <a:t>Ing. Juan Jose Nina Ch.</a:t>
            </a:r>
            <a:endParaRPr lang="es-ES">
              <a:solidFill>
                <a:srgbClr val="DBF5F9">
                  <a:shade val="90000"/>
                </a:srgbClr>
              </a:solidFill>
            </a:endParaRPr>
          </a:p>
        </p:txBody>
      </p:sp>
      <p:sp>
        <p:nvSpPr>
          <p:cNvPr id="7" name="6 CuadroTexto"/>
          <p:cNvSpPr txBox="1"/>
          <p:nvPr/>
        </p:nvSpPr>
        <p:spPr>
          <a:xfrm>
            <a:off x="857224" y="4786322"/>
            <a:ext cx="1107996" cy="369332"/>
          </a:xfrm>
          <a:prstGeom prst="rect">
            <a:avLst/>
          </a:prstGeom>
          <a:noFill/>
        </p:spPr>
        <p:txBody>
          <a:bodyPr wrap="none" rtlCol="0">
            <a:spAutoFit/>
          </a:bodyPr>
          <a:lstStyle/>
          <a:p>
            <a:pPr fontAlgn="base">
              <a:spcBef>
                <a:spcPct val="0"/>
              </a:spcBef>
              <a:spcAft>
                <a:spcPct val="0"/>
              </a:spcAft>
            </a:pPr>
            <a:r>
              <a:rPr lang="es-ES" dirty="0">
                <a:solidFill>
                  <a:prstClr val="white"/>
                </a:solidFill>
                <a:latin typeface="Arial" charset="0"/>
              </a:rPr>
              <a:t>Protones</a:t>
            </a:r>
          </a:p>
        </p:txBody>
      </p:sp>
      <p:sp>
        <p:nvSpPr>
          <p:cNvPr id="8" name="7 CuadroTexto"/>
          <p:cNvSpPr txBox="1"/>
          <p:nvPr/>
        </p:nvSpPr>
        <p:spPr>
          <a:xfrm>
            <a:off x="7894940" y="1571612"/>
            <a:ext cx="124906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fontAlgn="base">
              <a:spcBef>
                <a:spcPct val="0"/>
              </a:spcBef>
              <a:spcAft>
                <a:spcPct val="0"/>
              </a:spcAft>
            </a:pPr>
            <a:r>
              <a:rPr lang="es-ES" dirty="0">
                <a:solidFill>
                  <a:prstClr val="white"/>
                </a:solidFill>
              </a:rPr>
              <a:t>Neutrones</a:t>
            </a:r>
          </a:p>
        </p:txBody>
      </p:sp>
      <p:cxnSp>
        <p:nvCxnSpPr>
          <p:cNvPr id="10" name="9 Conector recto de flecha"/>
          <p:cNvCxnSpPr>
            <a:stCxn id="7" idx="3"/>
          </p:cNvCxnSpPr>
          <p:nvPr/>
        </p:nvCxnSpPr>
        <p:spPr>
          <a:xfrm flipV="1">
            <a:off x="1965220" y="4071942"/>
            <a:ext cx="2892532" cy="899046"/>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rot="10800000" flipV="1">
            <a:off x="5643570" y="1857364"/>
            <a:ext cx="2214578" cy="1815598"/>
          </a:xfrm>
          <a:prstGeom prst="straightConnector1">
            <a:avLst/>
          </a:prstGeom>
          <a:ln>
            <a:solidFill>
              <a:srgbClr val="FF0000">
                <a:alpha val="97000"/>
              </a:srgbClr>
            </a:solidFill>
            <a:tailEnd type="arrow"/>
          </a:ln>
        </p:spPr>
        <p:style>
          <a:lnRef idx="1">
            <a:schemeClr val="accent1"/>
          </a:lnRef>
          <a:fillRef idx="0">
            <a:schemeClr val="accent1"/>
          </a:fillRef>
          <a:effectRef idx="0">
            <a:schemeClr val="accent1"/>
          </a:effectRef>
          <a:fontRef idx="minor">
            <a:schemeClr val="tx1"/>
          </a:fontRef>
        </p:style>
      </p:cxnSp>
      <p:pic>
        <p:nvPicPr>
          <p:cNvPr id="9" name="Picture 2" descr="mhtml:file://D:\INFORMACION%20BAJADOS%20DE%20INTERNET\FUNDAMENTOS%20ELECTRICOS\ELECTRICIDAD_%20¿Qué%20es%20la%20corriente%20eléctrica.mht!http://newton.cnice.mec.es/3eso/electricidad3E/images/Animquraks.gif"/>
          <p:cNvPicPr>
            <a:picLocks noChangeAspect="1" noChangeArrowheads="1" noCrop="1"/>
          </p:cNvPicPr>
          <p:nvPr/>
        </p:nvPicPr>
        <p:blipFill>
          <a:blip r:embed="rId3"/>
          <a:srcRect/>
          <a:stretch>
            <a:fillRect/>
          </a:stretch>
        </p:blipFill>
        <p:spPr bwMode="auto">
          <a:xfrm>
            <a:off x="285720" y="1500174"/>
            <a:ext cx="2428875" cy="2428875"/>
          </a:xfrm>
          <a:prstGeom prst="rect">
            <a:avLst/>
          </a:prstGeom>
          <a:noFill/>
          <a:ln w="9525">
            <a:noFill/>
            <a:miter lim="800000"/>
            <a:headEnd/>
            <a:tailEnd/>
          </a:ln>
        </p:spPr>
      </p:pic>
    </p:spTree>
    <p:extLst>
      <p:ext uri="{BB962C8B-B14F-4D97-AF65-F5344CB8AC3E}">
        <p14:creationId xmlns:p14="http://schemas.microsoft.com/office/powerpoint/2010/main" val="400689453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928662" y="214290"/>
            <a:ext cx="7772400" cy="571504"/>
          </a:xfrm>
          <a:solidFill>
            <a:schemeClr val="accent2"/>
          </a:solidFill>
          <a:ln>
            <a:solidFill>
              <a:srgbClr val="FF0000"/>
            </a:solidFill>
          </a:ln>
        </p:spPr>
        <p:txBody>
          <a:bodyPr/>
          <a:lstStyle/>
          <a:p>
            <a:pPr algn="ctr"/>
            <a:r>
              <a:rPr lang="es-ES" sz="3200" b="1" dirty="0" smtClean="0">
                <a:solidFill>
                  <a:srgbClr val="FFC000"/>
                </a:solidFill>
              </a:rPr>
              <a:t>ESTRUCTURA ATOMICA DE LA MATERIA</a:t>
            </a:r>
            <a:endParaRPr lang="es-ES" sz="3200" dirty="0">
              <a:solidFill>
                <a:srgbClr val="FFC000"/>
              </a:solidFill>
            </a:endParaRPr>
          </a:p>
        </p:txBody>
      </p:sp>
      <p:sp>
        <p:nvSpPr>
          <p:cNvPr id="4" name="3 Marcador de pie de página"/>
          <p:cNvSpPr>
            <a:spLocks noGrp="1"/>
          </p:cNvSpPr>
          <p:nvPr>
            <p:ph type="ftr" sz="quarter" idx="11"/>
          </p:nvPr>
        </p:nvSpPr>
        <p:spPr/>
        <p:txBody>
          <a:bodyPr/>
          <a:lstStyle/>
          <a:p>
            <a:pPr>
              <a:defRPr/>
            </a:pPr>
            <a:r>
              <a:rPr lang="fi-FI" smtClean="0">
                <a:solidFill>
                  <a:srgbClr val="DBF5F9">
                    <a:shade val="90000"/>
                  </a:srgbClr>
                </a:solidFill>
              </a:rPr>
              <a:t>Ing. Juan Jose Nina Ch.</a:t>
            </a:r>
            <a:endParaRPr lang="es-ES">
              <a:solidFill>
                <a:srgbClr val="DBF5F9">
                  <a:shade val="90000"/>
                </a:srgbClr>
              </a:solidFill>
            </a:endParaRPr>
          </a:p>
        </p:txBody>
      </p:sp>
      <p:sp>
        <p:nvSpPr>
          <p:cNvPr id="5" name="4 Rectángulo"/>
          <p:cNvSpPr/>
          <p:nvPr/>
        </p:nvSpPr>
        <p:spPr>
          <a:xfrm>
            <a:off x="428596" y="928670"/>
            <a:ext cx="8572560" cy="923330"/>
          </a:xfrm>
          <a:prstGeom prst="rect">
            <a:avLst/>
          </a:prstGeom>
          <a:solidFill>
            <a:srgbClr val="C00000"/>
          </a:solidFill>
        </p:spPr>
        <p:txBody>
          <a:bodyPr wrap="square">
            <a:spAutoFit/>
          </a:bodyPr>
          <a:lstStyle/>
          <a:p>
            <a:pPr fontAlgn="base">
              <a:spcBef>
                <a:spcPct val="0"/>
              </a:spcBef>
              <a:spcAft>
                <a:spcPct val="0"/>
              </a:spcAft>
            </a:pPr>
            <a:r>
              <a:rPr lang="es-ES" dirty="0">
                <a:solidFill>
                  <a:prstClr val="white"/>
                </a:solidFill>
                <a:latin typeface="Arial" charset="0"/>
              </a:rPr>
              <a:t>Los átomos normalmente son eléctricamente neutros, pues el número de electrones orbitales es igual al número de protones en el núcleo. A este número se le denomina número atómico (Z) y distingue a los elementos químicos.</a:t>
            </a:r>
          </a:p>
        </p:txBody>
      </p:sp>
      <p:sp>
        <p:nvSpPr>
          <p:cNvPr id="7" name="6 Rectángulo"/>
          <p:cNvSpPr/>
          <p:nvPr/>
        </p:nvSpPr>
        <p:spPr>
          <a:xfrm>
            <a:off x="428596" y="1928802"/>
            <a:ext cx="8572560" cy="646331"/>
          </a:xfrm>
          <a:prstGeom prst="rect">
            <a:avLst/>
          </a:prstGeom>
          <a:solidFill>
            <a:schemeClr val="tx2">
              <a:lumMod val="50000"/>
            </a:schemeClr>
          </a:solidFill>
        </p:spPr>
        <p:txBody>
          <a:bodyPr wrap="square">
            <a:spAutoFit/>
          </a:bodyPr>
          <a:lstStyle/>
          <a:p>
            <a:pPr fontAlgn="base">
              <a:spcBef>
                <a:spcPct val="0"/>
              </a:spcBef>
              <a:spcAft>
                <a:spcPct val="0"/>
              </a:spcAft>
            </a:pPr>
            <a:r>
              <a:rPr lang="es-ES" dirty="0">
                <a:solidFill>
                  <a:prstClr val="white"/>
                </a:solidFill>
                <a:latin typeface="Arial" charset="0"/>
              </a:rPr>
              <a:t>Los electrones orbitales se encuentran colocados en capas. La capa más cercana al núcleo es la capa K; le siguen la capa L, la M, la N, etc.</a:t>
            </a:r>
          </a:p>
        </p:txBody>
      </p:sp>
      <p:graphicFrame>
        <p:nvGraphicFramePr>
          <p:cNvPr id="9" name="8 Tabla"/>
          <p:cNvGraphicFramePr>
            <a:graphicFrameLocks noGrp="1"/>
          </p:cNvGraphicFramePr>
          <p:nvPr/>
        </p:nvGraphicFramePr>
        <p:xfrm>
          <a:off x="357192" y="2786058"/>
          <a:ext cx="8572526" cy="3916680"/>
        </p:xfrm>
        <a:graphic>
          <a:graphicData uri="http://schemas.openxmlformats.org/drawingml/2006/table">
            <a:tbl>
              <a:tblPr firstRow="1" bandRow="1">
                <a:tableStyleId>{5C22544A-7EE6-4342-B048-85BDC9FD1C3A}</a:tableStyleId>
              </a:tblPr>
              <a:tblGrid>
                <a:gridCol w="1919229"/>
                <a:gridCol w="895640"/>
                <a:gridCol w="895640"/>
                <a:gridCol w="639743"/>
                <a:gridCol w="575769"/>
                <a:gridCol w="831666"/>
                <a:gridCol w="703717"/>
                <a:gridCol w="703717"/>
                <a:gridCol w="639743"/>
                <a:gridCol w="767662"/>
              </a:tblGrid>
              <a:tr h="370840">
                <a:tc rowSpan="2">
                  <a:txBody>
                    <a:bodyPr/>
                    <a:lstStyle/>
                    <a:p>
                      <a:pPr algn="ctr"/>
                      <a:r>
                        <a:rPr lang="es-ES" dirty="0" smtClean="0">
                          <a:solidFill>
                            <a:schemeClr val="bg1"/>
                          </a:solidFill>
                        </a:rPr>
                        <a:t>ELEMENTO</a:t>
                      </a:r>
                      <a:endParaRPr lang="es-ES" dirty="0">
                        <a:solidFill>
                          <a:schemeClr val="bg1"/>
                        </a:solidFill>
                      </a:endParaRPr>
                    </a:p>
                  </a:txBody>
                  <a:tcPr anchor="ctr"/>
                </a:tc>
                <a:tc rowSpan="2">
                  <a:txBody>
                    <a:bodyPr/>
                    <a:lstStyle/>
                    <a:p>
                      <a:pPr algn="ctr"/>
                      <a:r>
                        <a:rPr lang="es-ES" dirty="0" smtClean="0">
                          <a:solidFill>
                            <a:srgbClr val="FFC000"/>
                          </a:solidFill>
                        </a:rPr>
                        <a:t>Z</a:t>
                      </a:r>
                      <a:endParaRPr lang="es-ES" dirty="0">
                        <a:solidFill>
                          <a:srgbClr val="FFC000"/>
                        </a:solidFill>
                      </a:endParaRPr>
                    </a:p>
                  </a:txBody>
                  <a:tcPr anchor="ctr"/>
                </a:tc>
                <a:tc rowSpan="2">
                  <a:txBody>
                    <a:bodyPr/>
                    <a:lstStyle/>
                    <a:p>
                      <a:pPr algn="ctr"/>
                      <a:r>
                        <a:rPr lang="es-ES" dirty="0" smtClean="0">
                          <a:solidFill>
                            <a:srgbClr val="FFC000"/>
                          </a:solidFill>
                        </a:rPr>
                        <a:t>Grupo</a:t>
                      </a:r>
                      <a:endParaRPr lang="es-ES" dirty="0">
                        <a:solidFill>
                          <a:srgbClr val="FFC000"/>
                        </a:solidFill>
                      </a:endParaRPr>
                    </a:p>
                  </a:txBody>
                  <a:tcPr anchor="ctr"/>
                </a:tc>
                <a:tc gridSpan="7">
                  <a:txBody>
                    <a:bodyPr/>
                    <a:lstStyle/>
                    <a:p>
                      <a:pPr algn="ctr"/>
                      <a:r>
                        <a:rPr lang="es-ES" b="1" i="1" dirty="0" smtClean="0"/>
                        <a:t>Número de electrones en la capa</a:t>
                      </a:r>
                      <a:endParaRPr lang="es-ES" dirty="0"/>
                    </a:p>
                  </a:txBody>
                  <a:tcPr anchor="ctr"/>
                </a:tc>
                <a:tc hMerge="1">
                  <a:txBody>
                    <a:bodyPr/>
                    <a:lstStyle/>
                    <a:p>
                      <a:endParaRPr lang="es-ES" dirty="0"/>
                    </a:p>
                  </a:txBody>
                  <a:tcPr/>
                </a:tc>
                <a:tc hMerge="1">
                  <a:txBody>
                    <a:bodyPr/>
                    <a:lstStyle/>
                    <a:p>
                      <a:endParaRPr lang="es-ES" dirty="0"/>
                    </a:p>
                  </a:txBody>
                  <a:tcPr/>
                </a:tc>
                <a:tc hMerge="1">
                  <a:txBody>
                    <a:bodyPr/>
                    <a:lstStyle/>
                    <a:p>
                      <a:endParaRPr lang="es-ES" dirty="0"/>
                    </a:p>
                  </a:txBody>
                  <a:tcPr/>
                </a:tc>
                <a:tc hMerge="1">
                  <a:txBody>
                    <a:bodyPr/>
                    <a:lstStyle/>
                    <a:p>
                      <a:pPr algn="ctr"/>
                      <a:endParaRPr lang="es-ES" dirty="0"/>
                    </a:p>
                  </a:txBody>
                  <a:tcPr anchor="ctr"/>
                </a:tc>
                <a:tc hMerge="1">
                  <a:txBody>
                    <a:bodyPr/>
                    <a:lstStyle/>
                    <a:p>
                      <a:pPr algn="ctr"/>
                      <a:endParaRPr lang="es-ES" dirty="0"/>
                    </a:p>
                  </a:txBody>
                  <a:tcPr anchor="ctr"/>
                </a:tc>
                <a:tc hMerge="1">
                  <a:txBody>
                    <a:bodyPr/>
                    <a:lstStyle/>
                    <a:p>
                      <a:pPr algn="ctr"/>
                      <a:endParaRPr lang="es-ES" dirty="0"/>
                    </a:p>
                  </a:txBody>
                  <a:tcPr anchor="ctr"/>
                </a:tc>
              </a:tr>
              <a:tr h="370840">
                <a:tc vMerge="1">
                  <a:txBody>
                    <a:bodyPr/>
                    <a:lstStyle/>
                    <a:p>
                      <a:endParaRPr lang="es-ES" dirty="0"/>
                    </a:p>
                  </a:txBody>
                  <a:tcPr/>
                </a:tc>
                <a:tc vMerge="1">
                  <a:txBody>
                    <a:bodyPr/>
                    <a:lstStyle/>
                    <a:p>
                      <a:endParaRPr lang="es-ES" dirty="0"/>
                    </a:p>
                  </a:txBody>
                  <a:tcPr/>
                </a:tc>
                <a:tc vMerge="1">
                  <a:txBody>
                    <a:bodyPr/>
                    <a:lstStyle/>
                    <a:p>
                      <a:endParaRPr lang="es-ES"/>
                    </a:p>
                  </a:txBody>
                  <a:tcPr/>
                </a:tc>
                <a:tc>
                  <a:txBody>
                    <a:bodyPr/>
                    <a:lstStyle/>
                    <a:p>
                      <a:pPr algn="ctr"/>
                      <a:r>
                        <a:rPr lang="es-ES" sz="1600" b="1" dirty="0" smtClean="0"/>
                        <a:t>K(2)</a:t>
                      </a:r>
                      <a:endParaRPr lang="es-ES" sz="1600" b="1" dirty="0"/>
                    </a:p>
                  </a:txBody>
                  <a:tcPr/>
                </a:tc>
                <a:tc>
                  <a:txBody>
                    <a:bodyPr/>
                    <a:lstStyle/>
                    <a:p>
                      <a:pPr algn="ctr"/>
                      <a:r>
                        <a:rPr lang="es-ES" sz="1600" b="1" dirty="0" smtClean="0"/>
                        <a:t>L(8)</a:t>
                      </a:r>
                      <a:endParaRPr lang="es-ES" sz="1600" b="1" dirty="0"/>
                    </a:p>
                  </a:txBody>
                  <a:tcPr/>
                </a:tc>
                <a:tc>
                  <a:txBody>
                    <a:bodyPr/>
                    <a:lstStyle/>
                    <a:p>
                      <a:pPr algn="ctr"/>
                      <a:r>
                        <a:rPr lang="es-ES" sz="1600" b="1" dirty="0" smtClean="0"/>
                        <a:t>M(18)</a:t>
                      </a:r>
                      <a:endParaRPr lang="es-ES" sz="1600" b="1" dirty="0"/>
                    </a:p>
                  </a:txBody>
                  <a:tcPr/>
                </a:tc>
                <a:tc>
                  <a:txBody>
                    <a:bodyPr/>
                    <a:lstStyle/>
                    <a:p>
                      <a:pPr algn="ctr"/>
                      <a:r>
                        <a:rPr lang="es-ES" sz="1600" b="1" dirty="0" smtClean="0"/>
                        <a:t>N(32)</a:t>
                      </a:r>
                      <a:endParaRPr lang="es-ES" sz="1600" b="1" dirty="0"/>
                    </a:p>
                  </a:txBody>
                  <a:tcPr/>
                </a:tc>
                <a:tc>
                  <a:txBody>
                    <a:bodyPr/>
                    <a:lstStyle/>
                    <a:p>
                      <a:pPr algn="ctr"/>
                      <a:r>
                        <a:rPr lang="es-ES" sz="1600" b="1" dirty="0" smtClean="0"/>
                        <a:t>O(50)</a:t>
                      </a:r>
                      <a:endParaRPr lang="es-ES" sz="1600" b="1" dirty="0"/>
                    </a:p>
                  </a:txBody>
                  <a:tcPr/>
                </a:tc>
                <a:tc>
                  <a:txBody>
                    <a:bodyPr/>
                    <a:lstStyle/>
                    <a:p>
                      <a:pPr algn="ctr"/>
                      <a:r>
                        <a:rPr lang="es-ES" sz="1600" b="1" dirty="0" smtClean="0"/>
                        <a:t>P(72)</a:t>
                      </a:r>
                      <a:endParaRPr lang="es-ES" sz="1600" b="1" dirty="0"/>
                    </a:p>
                  </a:txBody>
                  <a:tcPr/>
                </a:tc>
                <a:tc>
                  <a:txBody>
                    <a:bodyPr/>
                    <a:lstStyle/>
                    <a:p>
                      <a:pPr algn="ctr"/>
                      <a:r>
                        <a:rPr lang="es-ES" sz="1600" b="1" dirty="0" smtClean="0"/>
                        <a:t>Q(98)</a:t>
                      </a:r>
                      <a:endParaRPr lang="es-ES" sz="1600" b="1" dirty="0"/>
                    </a:p>
                  </a:txBody>
                  <a:tcPr/>
                </a:tc>
              </a:tr>
              <a:tr h="370840">
                <a:tc>
                  <a:txBody>
                    <a:bodyPr/>
                    <a:lstStyle/>
                    <a:p>
                      <a:r>
                        <a:rPr lang="es-ES" dirty="0" smtClean="0"/>
                        <a:t>Cu (cobre )</a:t>
                      </a:r>
                      <a:endParaRPr lang="es-ES" dirty="0"/>
                    </a:p>
                  </a:txBody>
                  <a:tcPr/>
                </a:tc>
                <a:tc>
                  <a:txBody>
                    <a:bodyPr/>
                    <a:lstStyle/>
                    <a:p>
                      <a:pPr algn="ctr"/>
                      <a:r>
                        <a:rPr lang="es-ES" dirty="0" smtClean="0"/>
                        <a:t>29</a:t>
                      </a:r>
                      <a:endParaRPr lang="es-ES" dirty="0"/>
                    </a:p>
                  </a:txBody>
                  <a:tcPr/>
                </a:tc>
                <a:tc>
                  <a:txBody>
                    <a:bodyPr/>
                    <a:lstStyle/>
                    <a:p>
                      <a:pPr algn="ctr"/>
                      <a:r>
                        <a:rPr lang="es-ES" dirty="0" smtClean="0">
                          <a:solidFill>
                            <a:srgbClr val="FF0000"/>
                          </a:solidFill>
                        </a:rPr>
                        <a:t>1</a:t>
                      </a:r>
                      <a:r>
                        <a:rPr lang="es-ES" dirty="0" smtClean="0">
                          <a:solidFill>
                            <a:srgbClr val="0070C0"/>
                          </a:solidFill>
                        </a:rPr>
                        <a:t>B</a:t>
                      </a:r>
                      <a:endParaRPr lang="es-ES" dirty="0">
                        <a:solidFill>
                          <a:srgbClr val="0070C0"/>
                        </a:solidFill>
                      </a:endParaRPr>
                    </a:p>
                  </a:txBody>
                  <a:tcPr/>
                </a:tc>
                <a:tc>
                  <a:txBody>
                    <a:bodyPr/>
                    <a:lstStyle/>
                    <a:p>
                      <a:pPr algn="ctr"/>
                      <a:r>
                        <a:rPr lang="es-ES" dirty="0" smtClean="0"/>
                        <a:t>2</a:t>
                      </a:r>
                      <a:endParaRPr lang="es-ES" dirty="0"/>
                    </a:p>
                  </a:txBody>
                  <a:tcPr/>
                </a:tc>
                <a:tc>
                  <a:txBody>
                    <a:bodyPr/>
                    <a:lstStyle/>
                    <a:p>
                      <a:pPr algn="ctr"/>
                      <a:r>
                        <a:rPr lang="es-ES" dirty="0" smtClean="0"/>
                        <a:t>8</a:t>
                      </a:r>
                      <a:endParaRPr lang="es-ES" dirty="0"/>
                    </a:p>
                  </a:txBody>
                  <a:tcPr/>
                </a:tc>
                <a:tc>
                  <a:txBody>
                    <a:bodyPr/>
                    <a:lstStyle/>
                    <a:p>
                      <a:pPr algn="ctr"/>
                      <a:r>
                        <a:rPr lang="es-ES" dirty="0" smtClean="0"/>
                        <a:t>18</a:t>
                      </a:r>
                      <a:endParaRPr lang="es-ES" dirty="0"/>
                    </a:p>
                  </a:txBody>
                  <a:tcPr/>
                </a:tc>
                <a:tc>
                  <a:txBody>
                    <a:bodyPr/>
                    <a:lstStyle/>
                    <a:p>
                      <a:pPr algn="ctr"/>
                      <a:r>
                        <a:rPr lang="es-ES" dirty="0" smtClean="0">
                          <a:solidFill>
                            <a:srgbClr val="FF0000"/>
                          </a:solidFill>
                        </a:rPr>
                        <a:t>1</a:t>
                      </a:r>
                      <a:endParaRPr lang="es-ES" dirty="0">
                        <a:solidFill>
                          <a:srgbClr val="FF0000"/>
                        </a:solidFill>
                      </a:endParaRPr>
                    </a:p>
                  </a:txBody>
                  <a:tcPr/>
                </a:tc>
                <a:tc>
                  <a:txBody>
                    <a:bodyPr/>
                    <a:lstStyle/>
                    <a:p>
                      <a:endParaRPr lang="es-ES" dirty="0"/>
                    </a:p>
                  </a:txBody>
                  <a:tcPr/>
                </a:tc>
                <a:tc>
                  <a:txBody>
                    <a:bodyPr/>
                    <a:lstStyle/>
                    <a:p>
                      <a:endParaRPr lang="es-ES"/>
                    </a:p>
                  </a:txBody>
                  <a:tcPr/>
                </a:tc>
                <a:tc>
                  <a:txBody>
                    <a:bodyPr/>
                    <a:lstStyle/>
                    <a:p>
                      <a:endParaRPr lang="es-ES"/>
                    </a:p>
                  </a:txBody>
                  <a:tcPr/>
                </a:tc>
              </a:tr>
              <a:tr h="370840">
                <a:tc>
                  <a:txBody>
                    <a:bodyPr/>
                    <a:lstStyle/>
                    <a:p>
                      <a:r>
                        <a:rPr lang="es-ES" dirty="0" smtClean="0"/>
                        <a:t>Ag (plata)</a:t>
                      </a:r>
                      <a:endParaRPr lang="es-ES" dirty="0"/>
                    </a:p>
                  </a:txBody>
                  <a:tcPr/>
                </a:tc>
                <a:tc>
                  <a:txBody>
                    <a:bodyPr/>
                    <a:lstStyle/>
                    <a:p>
                      <a:pPr algn="ctr"/>
                      <a:r>
                        <a:rPr lang="es-ES" dirty="0" smtClean="0"/>
                        <a:t>47</a:t>
                      </a:r>
                      <a:endParaRPr lang="es-ES" dirty="0"/>
                    </a:p>
                  </a:txBody>
                  <a:tcPr/>
                </a:tc>
                <a:tc>
                  <a:txBody>
                    <a:bodyPr/>
                    <a:lstStyle/>
                    <a:p>
                      <a:pPr algn="ctr"/>
                      <a:r>
                        <a:rPr lang="es-ES" dirty="0" smtClean="0">
                          <a:solidFill>
                            <a:srgbClr val="FF0000"/>
                          </a:solidFill>
                        </a:rPr>
                        <a:t>1</a:t>
                      </a:r>
                      <a:r>
                        <a:rPr lang="es-ES" dirty="0" smtClean="0">
                          <a:solidFill>
                            <a:srgbClr val="0070C0"/>
                          </a:solidFill>
                        </a:rPr>
                        <a:t>B</a:t>
                      </a:r>
                      <a:endParaRPr lang="es-ES" dirty="0">
                        <a:solidFill>
                          <a:srgbClr val="0070C0"/>
                        </a:solidFill>
                      </a:endParaRPr>
                    </a:p>
                  </a:txBody>
                  <a:tcPr/>
                </a:tc>
                <a:tc>
                  <a:txBody>
                    <a:bodyPr/>
                    <a:lstStyle/>
                    <a:p>
                      <a:endParaRPr lang="es-ES" dirty="0"/>
                    </a:p>
                  </a:txBody>
                  <a:tcPr/>
                </a:tc>
                <a:tc>
                  <a:txBody>
                    <a:bodyPr/>
                    <a:lstStyle/>
                    <a:p>
                      <a:endParaRPr lang="es-ES"/>
                    </a:p>
                  </a:txBody>
                  <a:tcPr/>
                </a:tc>
                <a:tc>
                  <a:txBody>
                    <a:bodyPr/>
                    <a:lstStyle/>
                    <a:p>
                      <a:endParaRPr lang="es-ES"/>
                    </a:p>
                  </a:txBody>
                  <a:tcPr/>
                </a:tc>
                <a:tc>
                  <a:txBody>
                    <a:bodyPr/>
                    <a:lstStyle/>
                    <a:p>
                      <a:endParaRPr lang="es-ES" dirty="0"/>
                    </a:p>
                  </a:txBody>
                  <a:tcPr/>
                </a:tc>
                <a:tc>
                  <a:txBody>
                    <a:bodyPr/>
                    <a:lstStyle/>
                    <a:p>
                      <a:endParaRPr lang="es-ES" dirty="0"/>
                    </a:p>
                  </a:txBody>
                  <a:tcPr/>
                </a:tc>
                <a:tc>
                  <a:txBody>
                    <a:bodyPr/>
                    <a:lstStyle/>
                    <a:p>
                      <a:endParaRPr lang="es-ES"/>
                    </a:p>
                  </a:txBody>
                  <a:tcPr/>
                </a:tc>
                <a:tc>
                  <a:txBody>
                    <a:bodyPr/>
                    <a:lstStyle/>
                    <a:p>
                      <a:endParaRPr lang="es-ES" dirty="0"/>
                    </a:p>
                  </a:txBody>
                  <a:tcPr/>
                </a:tc>
              </a:tr>
              <a:tr h="370840">
                <a:tc>
                  <a:txBody>
                    <a:bodyPr/>
                    <a:lstStyle/>
                    <a:p>
                      <a:r>
                        <a:rPr lang="es-ES" dirty="0" smtClean="0"/>
                        <a:t>Al (aluminio)</a:t>
                      </a:r>
                      <a:endParaRPr lang="es-ES" dirty="0"/>
                    </a:p>
                  </a:txBody>
                  <a:tcPr/>
                </a:tc>
                <a:tc>
                  <a:txBody>
                    <a:bodyPr/>
                    <a:lstStyle/>
                    <a:p>
                      <a:pPr algn="ctr"/>
                      <a:r>
                        <a:rPr lang="es-ES" dirty="0" smtClean="0"/>
                        <a:t>13</a:t>
                      </a:r>
                      <a:endParaRPr lang="es-ES" dirty="0"/>
                    </a:p>
                  </a:txBody>
                  <a:tcPr/>
                </a:tc>
                <a:tc>
                  <a:txBody>
                    <a:bodyPr/>
                    <a:lstStyle/>
                    <a:p>
                      <a:pPr algn="ctr"/>
                      <a:r>
                        <a:rPr lang="es-ES" dirty="0" smtClean="0">
                          <a:solidFill>
                            <a:srgbClr val="FF0000"/>
                          </a:solidFill>
                        </a:rPr>
                        <a:t>3</a:t>
                      </a:r>
                      <a:r>
                        <a:rPr lang="es-ES" dirty="0" smtClean="0">
                          <a:solidFill>
                            <a:srgbClr val="0070C0"/>
                          </a:solidFill>
                        </a:rPr>
                        <a:t>A</a:t>
                      </a:r>
                      <a:endParaRPr lang="es-ES" dirty="0">
                        <a:solidFill>
                          <a:srgbClr val="0070C0"/>
                        </a:solidFill>
                      </a:endParaRPr>
                    </a:p>
                  </a:txBody>
                  <a:tcPr/>
                </a:tc>
                <a:tc>
                  <a:txBody>
                    <a:bodyPr/>
                    <a:lstStyle/>
                    <a:p>
                      <a:pPr algn="ctr"/>
                      <a:r>
                        <a:rPr lang="es-ES" dirty="0" smtClean="0"/>
                        <a:t>2</a:t>
                      </a:r>
                      <a:endParaRPr lang="es-ES" dirty="0"/>
                    </a:p>
                  </a:txBody>
                  <a:tcPr/>
                </a:tc>
                <a:tc>
                  <a:txBody>
                    <a:bodyPr/>
                    <a:lstStyle/>
                    <a:p>
                      <a:pPr algn="ctr"/>
                      <a:r>
                        <a:rPr lang="es-ES" dirty="0" smtClean="0"/>
                        <a:t>8</a:t>
                      </a:r>
                      <a:endParaRPr lang="es-ES" dirty="0"/>
                    </a:p>
                  </a:txBody>
                  <a:tcPr/>
                </a:tc>
                <a:tc>
                  <a:txBody>
                    <a:bodyPr/>
                    <a:lstStyle/>
                    <a:p>
                      <a:pPr algn="ctr"/>
                      <a:r>
                        <a:rPr lang="es-ES" dirty="0" smtClean="0">
                          <a:solidFill>
                            <a:srgbClr val="FF0000"/>
                          </a:solidFill>
                        </a:rPr>
                        <a:t>3</a:t>
                      </a:r>
                      <a:endParaRPr lang="es-ES" dirty="0">
                        <a:solidFill>
                          <a:srgbClr val="FF0000"/>
                        </a:solidFill>
                      </a:endParaRPr>
                    </a:p>
                  </a:txBody>
                  <a:tcPr/>
                </a:tc>
                <a:tc>
                  <a:txBody>
                    <a:bodyPr/>
                    <a:lstStyle/>
                    <a:p>
                      <a:endParaRPr lang="es-ES"/>
                    </a:p>
                  </a:txBody>
                  <a:tcPr/>
                </a:tc>
                <a:tc>
                  <a:txBody>
                    <a:bodyPr/>
                    <a:lstStyle/>
                    <a:p>
                      <a:pPr algn="ctr"/>
                      <a:endParaRPr lang="es-ES" dirty="0"/>
                    </a:p>
                  </a:txBody>
                  <a:tcPr/>
                </a:tc>
                <a:tc>
                  <a:txBody>
                    <a:bodyPr/>
                    <a:lstStyle/>
                    <a:p>
                      <a:pPr algn="ctr"/>
                      <a:endParaRPr lang="es-ES" dirty="0"/>
                    </a:p>
                  </a:txBody>
                  <a:tcPr/>
                </a:tc>
                <a:tc>
                  <a:txBody>
                    <a:bodyPr/>
                    <a:lstStyle/>
                    <a:p>
                      <a:pPr algn="ctr"/>
                      <a:endParaRPr lang="es-ES" dirty="0"/>
                    </a:p>
                  </a:txBody>
                  <a:tcPr/>
                </a:tc>
              </a:tr>
              <a:tr h="370840">
                <a:tc>
                  <a:txBody>
                    <a:bodyPr/>
                    <a:lstStyle/>
                    <a:p>
                      <a:r>
                        <a:rPr lang="es-ES" dirty="0" smtClean="0"/>
                        <a:t>Ge (germanio</a:t>
                      </a:r>
                      <a:r>
                        <a:rPr lang="es-ES" baseline="0" dirty="0" smtClean="0"/>
                        <a:t>)</a:t>
                      </a:r>
                      <a:endParaRPr lang="es-ES" dirty="0"/>
                    </a:p>
                  </a:txBody>
                  <a:tcPr/>
                </a:tc>
                <a:tc>
                  <a:txBody>
                    <a:bodyPr/>
                    <a:lstStyle/>
                    <a:p>
                      <a:pPr algn="ctr"/>
                      <a:r>
                        <a:rPr lang="es-ES" dirty="0" smtClean="0"/>
                        <a:t>32</a:t>
                      </a:r>
                      <a:endParaRPr lang="es-ES" dirty="0"/>
                    </a:p>
                  </a:txBody>
                  <a:tcPr/>
                </a:tc>
                <a:tc>
                  <a:txBody>
                    <a:bodyPr/>
                    <a:lstStyle/>
                    <a:p>
                      <a:pPr algn="ctr"/>
                      <a:r>
                        <a:rPr lang="es-ES" dirty="0" smtClean="0">
                          <a:solidFill>
                            <a:srgbClr val="FF0000"/>
                          </a:solidFill>
                        </a:rPr>
                        <a:t>4</a:t>
                      </a:r>
                      <a:r>
                        <a:rPr lang="es-ES" dirty="0" smtClean="0">
                          <a:solidFill>
                            <a:srgbClr val="0070C0"/>
                          </a:solidFill>
                        </a:rPr>
                        <a:t>A</a:t>
                      </a:r>
                      <a:endParaRPr lang="es-ES" dirty="0">
                        <a:solidFill>
                          <a:srgbClr val="0070C0"/>
                        </a:solidFill>
                      </a:endParaRPr>
                    </a:p>
                  </a:txBody>
                  <a:tcPr/>
                </a:tc>
                <a:tc>
                  <a:txBody>
                    <a:bodyPr/>
                    <a:lstStyle/>
                    <a:p>
                      <a:pPr algn="ctr"/>
                      <a:r>
                        <a:rPr lang="es-ES" dirty="0" smtClean="0"/>
                        <a:t>2</a:t>
                      </a:r>
                      <a:endParaRPr lang="es-ES" dirty="0"/>
                    </a:p>
                  </a:txBody>
                  <a:tcPr/>
                </a:tc>
                <a:tc>
                  <a:txBody>
                    <a:bodyPr/>
                    <a:lstStyle/>
                    <a:p>
                      <a:pPr algn="ctr"/>
                      <a:r>
                        <a:rPr lang="es-ES" dirty="0" smtClean="0"/>
                        <a:t>8</a:t>
                      </a:r>
                      <a:endParaRPr lang="es-ES" dirty="0"/>
                    </a:p>
                  </a:txBody>
                  <a:tcPr/>
                </a:tc>
                <a:tc>
                  <a:txBody>
                    <a:bodyPr/>
                    <a:lstStyle/>
                    <a:p>
                      <a:pPr algn="ctr"/>
                      <a:r>
                        <a:rPr lang="es-ES" dirty="0" smtClean="0"/>
                        <a:t>18</a:t>
                      </a:r>
                      <a:endParaRPr lang="es-ES" dirty="0"/>
                    </a:p>
                  </a:txBody>
                  <a:tcPr/>
                </a:tc>
                <a:tc>
                  <a:txBody>
                    <a:bodyPr/>
                    <a:lstStyle/>
                    <a:p>
                      <a:pPr algn="ctr"/>
                      <a:r>
                        <a:rPr lang="es-ES" dirty="0" smtClean="0">
                          <a:solidFill>
                            <a:srgbClr val="FF0000"/>
                          </a:solidFill>
                        </a:rPr>
                        <a:t>4</a:t>
                      </a:r>
                      <a:endParaRPr lang="es-ES" dirty="0">
                        <a:solidFill>
                          <a:srgbClr val="FF0000"/>
                        </a:solidFill>
                      </a:endParaRPr>
                    </a:p>
                  </a:txBody>
                  <a:tcPr/>
                </a:tc>
                <a:tc>
                  <a:txBody>
                    <a:bodyPr/>
                    <a:lstStyle/>
                    <a:p>
                      <a:endParaRPr lang="es-ES" dirty="0"/>
                    </a:p>
                  </a:txBody>
                  <a:tcPr anchor="ctr"/>
                </a:tc>
                <a:tc>
                  <a:txBody>
                    <a:bodyPr/>
                    <a:lstStyle/>
                    <a:p>
                      <a:endParaRPr lang="es-ES" dirty="0"/>
                    </a:p>
                  </a:txBody>
                  <a:tcPr anchor="ctr"/>
                </a:tc>
                <a:tc>
                  <a:txBody>
                    <a:bodyPr/>
                    <a:lstStyle/>
                    <a:p>
                      <a:endParaRPr lang="es-ES" dirty="0"/>
                    </a:p>
                  </a:txBody>
                  <a:tcPr anchor="ctr"/>
                </a:tc>
              </a:tr>
              <a:tr h="370840">
                <a:tc>
                  <a:txBody>
                    <a:bodyPr/>
                    <a:lstStyle/>
                    <a:p>
                      <a:r>
                        <a:rPr lang="es-ES" dirty="0" smtClean="0"/>
                        <a:t>Si (Silicio)</a:t>
                      </a:r>
                      <a:r>
                        <a:rPr lang="es-ES" baseline="0" dirty="0" smtClean="0"/>
                        <a:t> </a:t>
                      </a:r>
                      <a:endParaRPr lang="es-ES" dirty="0"/>
                    </a:p>
                  </a:txBody>
                  <a:tcPr/>
                </a:tc>
                <a:tc>
                  <a:txBody>
                    <a:bodyPr/>
                    <a:lstStyle/>
                    <a:p>
                      <a:pPr algn="ctr"/>
                      <a:r>
                        <a:rPr lang="es-ES" dirty="0" smtClean="0"/>
                        <a:t>14</a:t>
                      </a:r>
                      <a:endParaRPr lang="es-ES" dirty="0"/>
                    </a:p>
                  </a:txBody>
                  <a:tcPr/>
                </a:tc>
                <a:tc>
                  <a:txBody>
                    <a:bodyPr/>
                    <a:lstStyle/>
                    <a:p>
                      <a:pPr algn="ctr"/>
                      <a:r>
                        <a:rPr lang="es-ES" dirty="0" smtClean="0">
                          <a:solidFill>
                            <a:srgbClr val="FF0000"/>
                          </a:solidFill>
                        </a:rPr>
                        <a:t>4</a:t>
                      </a:r>
                      <a:r>
                        <a:rPr lang="es-ES" dirty="0" smtClean="0">
                          <a:solidFill>
                            <a:srgbClr val="0070C0"/>
                          </a:solidFill>
                        </a:rPr>
                        <a:t>A</a:t>
                      </a:r>
                      <a:endParaRPr lang="es-ES" dirty="0">
                        <a:solidFill>
                          <a:srgbClr val="0070C0"/>
                        </a:solidFill>
                      </a:endParaRPr>
                    </a:p>
                  </a:txBody>
                  <a:tcPr/>
                </a:tc>
                <a:tc>
                  <a:txBody>
                    <a:bodyPr/>
                    <a:lstStyle/>
                    <a:p>
                      <a:pPr algn="ctr"/>
                      <a:r>
                        <a:rPr lang="es-ES" dirty="0" smtClean="0"/>
                        <a:t>2</a:t>
                      </a:r>
                      <a:endParaRPr lang="es-ES" dirty="0"/>
                    </a:p>
                  </a:txBody>
                  <a:tcPr/>
                </a:tc>
                <a:tc>
                  <a:txBody>
                    <a:bodyPr/>
                    <a:lstStyle/>
                    <a:p>
                      <a:pPr algn="ctr"/>
                      <a:r>
                        <a:rPr lang="es-ES" dirty="0" smtClean="0"/>
                        <a:t>8</a:t>
                      </a:r>
                      <a:endParaRPr lang="es-ES" dirty="0"/>
                    </a:p>
                  </a:txBody>
                  <a:tcPr/>
                </a:tc>
                <a:tc>
                  <a:txBody>
                    <a:bodyPr/>
                    <a:lstStyle/>
                    <a:p>
                      <a:pPr algn="ctr"/>
                      <a:r>
                        <a:rPr lang="es-ES" dirty="0" smtClean="0">
                          <a:solidFill>
                            <a:srgbClr val="FF0000"/>
                          </a:solidFill>
                        </a:rPr>
                        <a:t>4</a:t>
                      </a:r>
                      <a:endParaRPr lang="es-ES" dirty="0">
                        <a:solidFill>
                          <a:srgbClr val="FF0000"/>
                        </a:solidFill>
                      </a:endParaRPr>
                    </a:p>
                  </a:txBody>
                  <a:tcPr/>
                </a:tc>
                <a:tc>
                  <a:txBody>
                    <a:bodyPr/>
                    <a:lstStyle/>
                    <a:p>
                      <a:endParaRPr lang="es-ES" dirty="0"/>
                    </a:p>
                  </a:txBody>
                  <a:tcPr anchor="ctr"/>
                </a:tc>
                <a:tc>
                  <a:txBody>
                    <a:bodyPr/>
                    <a:lstStyle/>
                    <a:p>
                      <a:pPr algn="ctr"/>
                      <a:endParaRPr lang="es-ES" dirty="0"/>
                    </a:p>
                  </a:txBody>
                  <a:tcPr/>
                </a:tc>
                <a:tc>
                  <a:txBody>
                    <a:bodyPr/>
                    <a:lstStyle/>
                    <a:p>
                      <a:pPr algn="ctr"/>
                      <a:endParaRPr lang="es-ES" dirty="0"/>
                    </a:p>
                  </a:txBody>
                  <a:tcPr/>
                </a:tc>
                <a:tc>
                  <a:txBody>
                    <a:bodyPr/>
                    <a:lstStyle/>
                    <a:p>
                      <a:pPr algn="ctr"/>
                      <a:endParaRPr lang="es-ES" dirty="0"/>
                    </a:p>
                  </a:txBody>
                  <a:tcPr/>
                </a:tc>
              </a:tr>
              <a:tr h="370840">
                <a:tc>
                  <a:txBody>
                    <a:bodyPr/>
                    <a:lstStyle/>
                    <a:p>
                      <a:r>
                        <a:rPr lang="es-ES" dirty="0" smtClean="0"/>
                        <a:t>In</a:t>
                      </a:r>
                      <a:r>
                        <a:rPr lang="es-ES" baseline="0" dirty="0" smtClean="0"/>
                        <a:t> (indio)</a:t>
                      </a:r>
                      <a:r>
                        <a:rPr lang="es-ES" dirty="0" smtClean="0"/>
                        <a:t> </a:t>
                      </a:r>
                      <a:endParaRPr lang="es-ES" dirty="0"/>
                    </a:p>
                  </a:txBody>
                  <a:tcPr anchor="ctr"/>
                </a:tc>
                <a:tc>
                  <a:txBody>
                    <a:bodyPr/>
                    <a:lstStyle/>
                    <a:p>
                      <a:pPr algn="ctr"/>
                      <a:r>
                        <a:rPr lang="es-ES" dirty="0" smtClean="0"/>
                        <a:t>49</a:t>
                      </a:r>
                      <a:endParaRPr lang="es-ES" dirty="0"/>
                    </a:p>
                  </a:txBody>
                  <a:tcPr anchor="ctr"/>
                </a:tc>
                <a:tc>
                  <a:txBody>
                    <a:bodyPr/>
                    <a:lstStyle/>
                    <a:p>
                      <a:pPr algn="ctr"/>
                      <a:r>
                        <a:rPr lang="es-ES" dirty="0" smtClean="0">
                          <a:solidFill>
                            <a:srgbClr val="FF0000"/>
                          </a:solidFill>
                        </a:rPr>
                        <a:t>3</a:t>
                      </a:r>
                      <a:r>
                        <a:rPr lang="es-ES" dirty="0" smtClean="0">
                          <a:solidFill>
                            <a:srgbClr val="0070C0"/>
                          </a:solidFill>
                        </a:rPr>
                        <a:t>A</a:t>
                      </a:r>
                      <a:endParaRPr lang="es-ES" dirty="0">
                        <a:solidFill>
                          <a:srgbClr val="0070C0"/>
                        </a:solidFill>
                      </a:endParaRPr>
                    </a:p>
                  </a:txBody>
                  <a:tcPr anchor="ctr"/>
                </a:tc>
                <a:tc>
                  <a:txBody>
                    <a:bodyPr/>
                    <a:lstStyle/>
                    <a:p>
                      <a:pPr algn="ctr"/>
                      <a:r>
                        <a:rPr lang="es-ES" dirty="0" smtClean="0"/>
                        <a:t>2 </a:t>
                      </a:r>
                      <a:endParaRPr lang="es-ES" dirty="0"/>
                    </a:p>
                  </a:txBody>
                  <a:tcPr anchor="ctr"/>
                </a:tc>
                <a:tc>
                  <a:txBody>
                    <a:bodyPr/>
                    <a:lstStyle/>
                    <a:p>
                      <a:pPr algn="ctr"/>
                      <a:r>
                        <a:rPr lang="es-ES" dirty="0" smtClean="0"/>
                        <a:t>8</a:t>
                      </a:r>
                      <a:endParaRPr lang="es-ES" dirty="0"/>
                    </a:p>
                  </a:txBody>
                  <a:tcPr/>
                </a:tc>
                <a:tc>
                  <a:txBody>
                    <a:bodyPr/>
                    <a:lstStyle/>
                    <a:p>
                      <a:pPr algn="ctr"/>
                      <a:r>
                        <a:rPr lang="es-ES" dirty="0" smtClean="0"/>
                        <a:t>18</a:t>
                      </a:r>
                      <a:endParaRPr lang="es-ES" dirty="0"/>
                    </a:p>
                  </a:txBody>
                  <a:tcPr/>
                </a:tc>
                <a:tc>
                  <a:txBody>
                    <a:bodyPr/>
                    <a:lstStyle/>
                    <a:p>
                      <a:endParaRPr lang="es-ES" dirty="0"/>
                    </a:p>
                  </a:txBody>
                  <a:tcPr/>
                </a:tc>
                <a:tc>
                  <a:txBody>
                    <a:bodyPr/>
                    <a:lstStyle/>
                    <a:p>
                      <a:endParaRPr lang="es-ES" dirty="0"/>
                    </a:p>
                  </a:txBody>
                  <a:tcPr/>
                </a:tc>
                <a:tc>
                  <a:txBody>
                    <a:bodyPr/>
                    <a:lstStyle/>
                    <a:p>
                      <a:endParaRPr lang="es-ES" dirty="0"/>
                    </a:p>
                  </a:txBody>
                  <a:tcPr/>
                </a:tc>
                <a:tc>
                  <a:txBody>
                    <a:bodyPr/>
                    <a:lstStyle/>
                    <a:p>
                      <a:endParaRPr lang="es-ES"/>
                    </a:p>
                  </a:txBody>
                  <a:tcPr/>
                </a:tc>
              </a:tr>
              <a:tr h="370840">
                <a:tc>
                  <a:txBody>
                    <a:bodyPr/>
                    <a:lstStyle/>
                    <a:p>
                      <a:r>
                        <a:rPr lang="es-ES" dirty="0" smtClean="0"/>
                        <a:t>Sb (Antimonio) </a:t>
                      </a:r>
                      <a:endParaRPr lang="es-ES" dirty="0"/>
                    </a:p>
                  </a:txBody>
                  <a:tcPr/>
                </a:tc>
                <a:tc>
                  <a:txBody>
                    <a:bodyPr/>
                    <a:lstStyle/>
                    <a:p>
                      <a:pPr algn="ctr"/>
                      <a:r>
                        <a:rPr lang="es-ES" dirty="0" smtClean="0"/>
                        <a:t>51</a:t>
                      </a:r>
                      <a:endParaRPr lang="es-ES" dirty="0"/>
                    </a:p>
                  </a:txBody>
                  <a:tcPr/>
                </a:tc>
                <a:tc>
                  <a:txBody>
                    <a:bodyPr/>
                    <a:lstStyle/>
                    <a:p>
                      <a:pPr algn="ctr"/>
                      <a:r>
                        <a:rPr lang="es-ES" dirty="0" smtClean="0">
                          <a:solidFill>
                            <a:srgbClr val="FF0000"/>
                          </a:solidFill>
                        </a:rPr>
                        <a:t>5</a:t>
                      </a:r>
                      <a:r>
                        <a:rPr lang="es-ES" dirty="0" smtClean="0">
                          <a:solidFill>
                            <a:srgbClr val="0070C0"/>
                          </a:solidFill>
                        </a:rPr>
                        <a:t>A</a:t>
                      </a:r>
                      <a:endParaRPr lang="es-ES" dirty="0">
                        <a:solidFill>
                          <a:srgbClr val="0070C0"/>
                        </a:solidFill>
                      </a:endParaRPr>
                    </a:p>
                  </a:txBody>
                  <a:tcPr/>
                </a:tc>
                <a:tc>
                  <a:txBody>
                    <a:bodyPr/>
                    <a:lstStyle/>
                    <a:p>
                      <a:pPr algn="ctr"/>
                      <a:r>
                        <a:rPr lang="es-ES" dirty="0" smtClean="0"/>
                        <a:t>2</a:t>
                      </a:r>
                      <a:endParaRPr lang="es-ES" dirty="0"/>
                    </a:p>
                  </a:txBody>
                  <a:tcPr/>
                </a:tc>
                <a:tc>
                  <a:txBody>
                    <a:bodyPr/>
                    <a:lstStyle/>
                    <a:p>
                      <a:pPr algn="ctr"/>
                      <a:r>
                        <a:rPr lang="es-ES" dirty="0" smtClean="0"/>
                        <a:t>8</a:t>
                      </a:r>
                      <a:endParaRPr lang="es-ES" dirty="0"/>
                    </a:p>
                  </a:txBody>
                  <a:tcPr/>
                </a:tc>
                <a:tc>
                  <a:txBody>
                    <a:bodyPr/>
                    <a:lstStyle/>
                    <a:p>
                      <a:pPr algn="ctr"/>
                      <a:r>
                        <a:rPr lang="es-ES" dirty="0" smtClean="0"/>
                        <a:t>18</a:t>
                      </a:r>
                      <a:endParaRPr lang="es-ES" dirty="0"/>
                    </a:p>
                  </a:txBody>
                  <a:tcPr/>
                </a:tc>
                <a:tc>
                  <a:txBody>
                    <a:bodyPr/>
                    <a:lstStyle/>
                    <a:p>
                      <a:pPr algn="ctr"/>
                      <a:endParaRPr lang="es-ES" dirty="0"/>
                    </a:p>
                  </a:txBody>
                  <a:tcPr/>
                </a:tc>
                <a:tc>
                  <a:txBody>
                    <a:bodyPr/>
                    <a:lstStyle/>
                    <a:p>
                      <a:endParaRPr lang="es-ES" dirty="0"/>
                    </a:p>
                  </a:txBody>
                  <a:tcPr/>
                </a:tc>
                <a:tc>
                  <a:txBody>
                    <a:bodyPr/>
                    <a:lstStyle/>
                    <a:p>
                      <a:endParaRPr lang="es-ES" dirty="0"/>
                    </a:p>
                  </a:txBody>
                  <a:tcPr/>
                </a:tc>
                <a:tc>
                  <a:txBody>
                    <a:bodyPr/>
                    <a:lstStyle/>
                    <a:p>
                      <a:endParaRPr lang="es-ES" dirty="0"/>
                    </a:p>
                  </a:txBody>
                  <a:tcPr/>
                </a:tc>
              </a:tr>
              <a:tr h="370840">
                <a:tc>
                  <a:txBody>
                    <a:bodyPr/>
                    <a:lstStyle/>
                    <a:p>
                      <a:r>
                        <a:rPr lang="es-ES" dirty="0" smtClean="0"/>
                        <a:t>Ga(galio)</a:t>
                      </a:r>
                      <a:endParaRPr lang="es-ES" dirty="0"/>
                    </a:p>
                  </a:txBody>
                  <a:tcPr anchor="ctr"/>
                </a:tc>
                <a:tc>
                  <a:txBody>
                    <a:bodyPr/>
                    <a:lstStyle/>
                    <a:p>
                      <a:pPr algn="ctr"/>
                      <a:r>
                        <a:rPr lang="es-ES" dirty="0" smtClean="0"/>
                        <a:t>31</a:t>
                      </a:r>
                      <a:endParaRPr lang="es-ES" dirty="0"/>
                    </a:p>
                  </a:txBody>
                  <a:tcPr anchor="ctr"/>
                </a:tc>
                <a:tc>
                  <a:txBody>
                    <a:bodyPr/>
                    <a:lstStyle/>
                    <a:p>
                      <a:pPr algn="ctr"/>
                      <a:r>
                        <a:rPr lang="es-ES" dirty="0" smtClean="0">
                          <a:solidFill>
                            <a:srgbClr val="FF0000"/>
                          </a:solidFill>
                        </a:rPr>
                        <a:t>3</a:t>
                      </a:r>
                      <a:r>
                        <a:rPr lang="es-ES" dirty="0" smtClean="0">
                          <a:solidFill>
                            <a:srgbClr val="0070C0"/>
                          </a:solidFill>
                        </a:rPr>
                        <a:t>A</a:t>
                      </a:r>
                      <a:endParaRPr lang="es-ES" dirty="0">
                        <a:solidFill>
                          <a:srgbClr val="0070C0"/>
                        </a:solidFill>
                      </a:endParaRPr>
                    </a:p>
                  </a:txBody>
                  <a:tcPr anchor="ctr"/>
                </a:tc>
                <a:tc>
                  <a:txBody>
                    <a:bodyPr/>
                    <a:lstStyle/>
                    <a:p>
                      <a:pPr algn="ctr"/>
                      <a:r>
                        <a:rPr lang="es-ES" dirty="0"/>
                        <a:t>2</a:t>
                      </a:r>
                    </a:p>
                  </a:txBody>
                  <a:tcPr anchor="ctr"/>
                </a:tc>
                <a:tc>
                  <a:txBody>
                    <a:bodyPr/>
                    <a:lstStyle/>
                    <a:p>
                      <a:pPr algn="ctr"/>
                      <a:r>
                        <a:rPr lang="es-ES" dirty="0"/>
                        <a:t>8</a:t>
                      </a:r>
                    </a:p>
                  </a:txBody>
                  <a:tcPr anchor="ctr"/>
                </a:tc>
                <a:tc>
                  <a:txBody>
                    <a:bodyPr/>
                    <a:lstStyle/>
                    <a:p>
                      <a:pPr algn="ctr"/>
                      <a:r>
                        <a:rPr lang="es-ES" dirty="0" smtClean="0"/>
                        <a:t>18</a:t>
                      </a:r>
                      <a:endParaRPr lang="es-ES" dirty="0"/>
                    </a:p>
                  </a:txBody>
                  <a:tcPr anchor="ctr"/>
                </a:tc>
                <a:tc>
                  <a:txBody>
                    <a:bodyPr/>
                    <a:lstStyle/>
                    <a:p>
                      <a:pPr algn="ctr"/>
                      <a:r>
                        <a:rPr lang="es-ES" dirty="0" smtClean="0">
                          <a:solidFill>
                            <a:srgbClr val="FF0000"/>
                          </a:solidFill>
                        </a:rPr>
                        <a:t>3</a:t>
                      </a:r>
                      <a:endParaRPr lang="es-ES" dirty="0">
                        <a:solidFill>
                          <a:srgbClr val="FF0000"/>
                        </a:solidFill>
                      </a:endParaRPr>
                    </a:p>
                  </a:txBody>
                  <a:tcPr anchor="ctr"/>
                </a:tc>
                <a:tc>
                  <a:txBody>
                    <a:bodyPr/>
                    <a:lstStyle/>
                    <a:p>
                      <a:endParaRPr lang="es-ES" dirty="0"/>
                    </a:p>
                  </a:txBody>
                  <a:tcPr/>
                </a:tc>
                <a:tc>
                  <a:txBody>
                    <a:bodyPr/>
                    <a:lstStyle/>
                    <a:p>
                      <a:endParaRPr lang="es-ES" dirty="0"/>
                    </a:p>
                  </a:txBody>
                  <a:tcPr/>
                </a:tc>
                <a:tc>
                  <a:txBody>
                    <a:bodyPr/>
                    <a:lstStyle/>
                    <a:p>
                      <a:endParaRPr lang="es-ES" dirty="0"/>
                    </a:p>
                  </a:txBody>
                  <a:tcPr/>
                </a:tc>
              </a:tr>
            </a:tbl>
          </a:graphicData>
        </a:graphic>
      </p:graphicFrame>
    </p:spTree>
    <p:extLst>
      <p:ext uri="{BB962C8B-B14F-4D97-AF65-F5344CB8AC3E}">
        <p14:creationId xmlns:p14="http://schemas.microsoft.com/office/powerpoint/2010/main" val="281560434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2 Marcador de contenido"/>
          <p:cNvSpPr>
            <a:spLocks noGrp="1"/>
          </p:cNvSpPr>
          <p:nvPr>
            <p:ph idx="1"/>
          </p:nvPr>
        </p:nvSpPr>
        <p:spPr>
          <a:xfrm>
            <a:off x="357188" y="928670"/>
            <a:ext cx="8286778" cy="5643580"/>
          </a:xfrm>
        </p:spPr>
        <p:txBody>
          <a:bodyPr>
            <a:normAutofit fontScale="85000" lnSpcReduction="20000"/>
          </a:bodyPr>
          <a:lstStyle/>
          <a:p>
            <a:pPr eaLnBrk="1" hangingPunct="1">
              <a:defRPr/>
            </a:pPr>
            <a:r>
              <a:rPr lang="es-ES" sz="2000" b="1" dirty="0" smtClean="0">
                <a:solidFill>
                  <a:srgbClr val="FF0000"/>
                </a:solidFill>
              </a:rPr>
              <a:t>Cargas negativas</a:t>
            </a:r>
            <a:r>
              <a:rPr lang="es-ES" sz="2000" dirty="0" smtClean="0"/>
              <a:t> frente a frente </a:t>
            </a:r>
            <a:r>
              <a:rPr lang="es-ES" sz="2000" dirty="0" smtClean="0">
                <a:solidFill>
                  <a:srgbClr val="FFFF00"/>
                </a:solidFill>
              </a:rPr>
              <a:t>se </a:t>
            </a:r>
            <a:r>
              <a:rPr lang="es-ES" sz="2000" b="1" dirty="0" smtClean="0">
                <a:solidFill>
                  <a:srgbClr val="FFFF00"/>
                </a:solidFill>
              </a:rPr>
              <a:t>repelen</a:t>
            </a:r>
          </a:p>
          <a:p>
            <a:pPr eaLnBrk="1" hangingPunct="1">
              <a:defRPr/>
            </a:pPr>
            <a:r>
              <a:rPr lang="es-ES" sz="2000" b="1" dirty="0" smtClean="0">
                <a:solidFill>
                  <a:srgbClr val="FF0000"/>
                </a:solidFill>
              </a:rPr>
              <a:t>Cargas positivas</a:t>
            </a:r>
            <a:r>
              <a:rPr lang="es-ES" sz="2000" dirty="0" smtClean="0">
                <a:solidFill>
                  <a:srgbClr val="FF0000"/>
                </a:solidFill>
              </a:rPr>
              <a:t> </a:t>
            </a:r>
            <a:r>
              <a:rPr lang="es-ES" sz="2000" dirty="0" smtClean="0"/>
              <a:t>frente a frente </a:t>
            </a:r>
            <a:r>
              <a:rPr lang="es-ES" sz="2000" dirty="0" smtClean="0">
                <a:solidFill>
                  <a:srgbClr val="FFFF00"/>
                </a:solidFill>
              </a:rPr>
              <a:t>se </a:t>
            </a:r>
            <a:r>
              <a:rPr lang="es-ES" sz="2000" b="1" dirty="0" smtClean="0">
                <a:solidFill>
                  <a:srgbClr val="FFFF00"/>
                </a:solidFill>
              </a:rPr>
              <a:t>repelen</a:t>
            </a:r>
          </a:p>
          <a:p>
            <a:pPr eaLnBrk="1" hangingPunct="1">
              <a:buFont typeface="Wingdings" pitchFamily="2" charset="2"/>
              <a:buNone/>
              <a:defRPr/>
            </a:pPr>
            <a:endParaRPr lang="es-ES" sz="2400" dirty="0" smtClean="0"/>
          </a:p>
          <a:p>
            <a:pPr eaLnBrk="1" hangingPunct="1">
              <a:buFont typeface="Wingdings" pitchFamily="2" charset="2"/>
              <a:buNone/>
              <a:defRPr/>
            </a:pPr>
            <a:endParaRPr lang="es-ES" sz="2400" dirty="0" smtClean="0"/>
          </a:p>
          <a:p>
            <a:pPr eaLnBrk="1" hangingPunct="1">
              <a:buFont typeface="Wingdings" pitchFamily="2" charset="2"/>
              <a:buNone/>
              <a:defRPr/>
            </a:pPr>
            <a:endParaRPr lang="es-ES" sz="2400" dirty="0" smtClean="0"/>
          </a:p>
          <a:p>
            <a:pPr eaLnBrk="1" hangingPunct="1">
              <a:buFont typeface="Wingdings" pitchFamily="2" charset="2"/>
              <a:buNone/>
              <a:defRPr/>
            </a:pPr>
            <a:endParaRPr lang="es-ES" sz="2400" dirty="0" smtClean="0"/>
          </a:p>
          <a:p>
            <a:pPr eaLnBrk="1" hangingPunct="1">
              <a:defRPr/>
            </a:pPr>
            <a:r>
              <a:rPr lang="es-ES" sz="2000" b="1" dirty="0" smtClean="0">
                <a:solidFill>
                  <a:srgbClr val="FF0000"/>
                </a:solidFill>
              </a:rPr>
              <a:t>Carga positiva</a:t>
            </a:r>
            <a:r>
              <a:rPr lang="es-ES" sz="2000" dirty="0" smtClean="0">
                <a:solidFill>
                  <a:srgbClr val="FF0000"/>
                </a:solidFill>
              </a:rPr>
              <a:t> </a:t>
            </a:r>
            <a:r>
              <a:rPr lang="es-ES" sz="2000" dirty="0" smtClean="0"/>
              <a:t>frente a </a:t>
            </a:r>
            <a:r>
              <a:rPr lang="es-ES" sz="2000" b="1" dirty="0" smtClean="0">
                <a:solidFill>
                  <a:srgbClr val="FF0000"/>
                </a:solidFill>
              </a:rPr>
              <a:t>carga negativa</a:t>
            </a:r>
            <a:r>
              <a:rPr lang="es-ES" sz="2000" dirty="0" smtClean="0">
                <a:solidFill>
                  <a:srgbClr val="FF0000"/>
                </a:solidFill>
              </a:rPr>
              <a:t> </a:t>
            </a:r>
            <a:r>
              <a:rPr lang="es-ES" sz="2000" dirty="0" smtClean="0">
                <a:solidFill>
                  <a:srgbClr val="FFFF00"/>
                </a:solidFill>
              </a:rPr>
              <a:t>se </a:t>
            </a:r>
            <a:r>
              <a:rPr lang="es-ES" sz="2000" b="1" dirty="0" smtClean="0">
                <a:solidFill>
                  <a:srgbClr val="FFFF00"/>
                </a:solidFill>
              </a:rPr>
              <a:t>atraen</a:t>
            </a:r>
          </a:p>
          <a:p>
            <a:pPr eaLnBrk="1" hangingPunct="1">
              <a:defRPr/>
            </a:pPr>
            <a:endParaRPr lang="es-ES" sz="2400" b="1" dirty="0" smtClean="0"/>
          </a:p>
          <a:p>
            <a:pPr eaLnBrk="1" hangingPunct="1">
              <a:defRPr/>
            </a:pPr>
            <a:endParaRPr lang="es-ES" sz="2400" b="1" dirty="0" smtClean="0"/>
          </a:p>
          <a:p>
            <a:pPr eaLnBrk="1" hangingPunct="1">
              <a:defRPr/>
            </a:pPr>
            <a:endParaRPr lang="es-ES" sz="2400" b="1" dirty="0" smtClean="0"/>
          </a:p>
          <a:p>
            <a:pPr eaLnBrk="1" hangingPunct="1">
              <a:defRPr/>
            </a:pPr>
            <a:endParaRPr lang="es-ES" sz="2400" b="1" dirty="0" smtClean="0"/>
          </a:p>
          <a:p>
            <a:pPr eaLnBrk="1" hangingPunct="1">
              <a:defRPr/>
            </a:pPr>
            <a:r>
              <a:rPr lang="es-ES" sz="2000" dirty="0" smtClean="0">
                <a:solidFill>
                  <a:srgbClr val="FFFF00"/>
                </a:solidFill>
              </a:rPr>
              <a:t>Un electrón con un neutrón no generan ninguna fuerza</a:t>
            </a:r>
          </a:p>
          <a:p>
            <a:pPr eaLnBrk="1" hangingPunct="1">
              <a:defRPr/>
            </a:pPr>
            <a:r>
              <a:rPr lang="es-ES" sz="2000" dirty="0" smtClean="0">
                <a:solidFill>
                  <a:srgbClr val="FFFF00"/>
                </a:solidFill>
              </a:rPr>
              <a:t>Un protón con un neutrón no generan ninguna fuerza</a:t>
            </a:r>
            <a:endParaRPr lang="es-ES" sz="2400" dirty="0" smtClean="0"/>
          </a:p>
          <a:p>
            <a:pPr eaLnBrk="1" hangingPunct="1">
              <a:defRPr/>
            </a:pPr>
            <a:endParaRPr lang="es-ES" sz="2400" dirty="0" smtClean="0"/>
          </a:p>
          <a:p>
            <a:pPr eaLnBrk="1" hangingPunct="1">
              <a:buNone/>
              <a:defRPr/>
            </a:pPr>
            <a:endParaRPr lang="es-ES" sz="2400" dirty="0" smtClean="0">
              <a:solidFill>
                <a:srgbClr val="FFFF00"/>
              </a:solidFill>
            </a:endParaRPr>
          </a:p>
          <a:p>
            <a:pPr eaLnBrk="1" hangingPunct="1">
              <a:buNone/>
              <a:defRPr/>
            </a:pPr>
            <a:endParaRPr lang="es-ES" sz="2000" dirty="0" smtClean="0">
              <a:solidFill>
                <a:srgbClr val="FFFF00"/>
              </a:solidFill>
            </a:endParaRPr>
          </a:p>
          <a:p>
            <a:pPr eaLnBrk="1" hangingPunct="1">
              <a:defRPr/>
            </a:pPr>
            <a:endParaRPr lang="es-ES" sz="2000" dirty="0" smtClean="0">
              <a:solidFill>
                <a:srgbClr val="FFFF00"/>
              </a:solidFill>
            </a:endParaRPr>
          </a:p>
          <a:p>
            <a:pPr eaLnBrk="1" hangingPunct="1">
              <a:defRPr/>
            </a:pPr>
            <a:r>
              <a:rPr lang="es-ES" sz="2000" dirty="0" smtClean="0">
                <a:solidFill>
                  <a:srgbClr val="FFFF00"/>
                </a:solidFill>
              </a:rPr>
              <a:t>  Acordarse que el neutrón es "</a:t>
            </a:r>
            <a:r>
              <a:rPr lang="es-ES" sz="2000" dirty="0" smtClean="0">
                <a:solidFill>
                  <a:srgbClr val="FF0000"/>
                </a:solidFill>
              </a:rPr>
              <a:t>neutro</a:t>
            </a:r>
            <a:r>
              <a:rPr lang="es-ES" sz="2000" dirty="0" smtClean="0">
                <a:solidFill>
                  <a:srgbClr val="FFFF00"/>
                </a:solidFill>
              </a:rPr>
              <a:t>", no tiene carga</a:t>
            </a:r>
          </a:p>
          <a:p>
            <a:pPr eaLnBrk="1" hangingPunct="1">
              <a:buFont typeface="Wingdings" pitchFamily="2" charset="2"/>
              <a:buNone/>
              <a:defRPr/>
            </a:pPr>
            <a:endParaRPr lang="es-ES" sz="2400" dirty="0" smtClean="0"/>
          </a:p>
        </p:txBody>
      </p:sp>
      <p:sp>
        <p:nvSpPr>
          <p:cNvPr id="4" name="3 Marcador de pie de página"/>
          <p:cNvSpPr>
            <a:spLocks noGrp="1"/>
          </p:cNvSpPr>
          <p:nvPr>
            <p:ph type="ftr" sz="quarter" idx="11"/>
          </p:nvPr>
        </p:nvSpPr>
        <p:spPr/>
        <p:txBody>
          <a:bodyPr/>
          <a:lstStyle/>
          <a:p>
            <a:pPr>
              <a:defRPr/>
            </a:pPr>
            <a:r>
              <a:rPr lang="fi-FI" smtClean="0">
                <a:solidFill>
                  <a:srgbClr val="DBF5F9">
                    <a:shade val="90000"/>
                  </a:srgbClr>
                </a:solidFill>
              </a:rPr>
              <a:t>Ing. Juan Jose Nina Ch.</a:t>
            </a:r>
            <a:endParaRPr lang="es-ES">
              <a:solidFill>
                <a:srgbClr val="DBF5F9">
                  <a:shade val="90000"/>
                </a:srgbClr>
              </a:solidFill>
            </a:endParaRPr>
          </a:p>
        </p:txBody>
      </p:sp>
      <p:pic>
        <p:nvPicPr>
          <p:cNvPr id="11268" name="Picture 2" descr="Cargas iguales se repelen - Fuerza electrostática - Electrónica Unicrom"/>
          <p:cNvPicPr>
            <a:picLocks noChangeAspect="1" noChangeArrowheads="1"/>
          </p:cNvPicPr>
          <p:nvPr/>
        </p:nvPicPr>
        <p:blipFill>
          <a:blip r:embed="rId2"/>
          <a:srcRect/>
          <a:stretch>
            <a:fillRect/>
          </a:stretch>
        </p:blipFill>
        <p:spPr bwMode="auto">
          <a:xfrm>
            <a:off x="1928794" y="1643050"/>
            <a:ext cx="5667375" cy="857250"/>
          </a:xfrm>
          <a:prstGeom prst="rect">
            <a:avLst/>
          </a:prstGeom>
          <a:noFill/>
          <a:ln w="9525">
            <a:noFill/>
            <a:miter lim="800000"/>
            <a:headEnd/>
            <a:tailEnd/>
          </a:ln>
        </p:spPr>
      </p:pic>
      <p:pic>
        <p:nvPicPr>
          <p:cNvPr id="11269" name="Picture 6" descr="Cargas diferentes se atraen - Fuerza electrostática - Electrónica Unicrom"/>
          <p:cNvPicPr>
            <a:picLocks noChangeAspect="1" noChangeArrowheads="1"/>
          </p:cNvPicPr>
          <p:nvPr/>
        </p:nvPicPr>
        <p:blipFill>
          <a:blip r:embed="rId3"/>
          <a:srcRect/>
          <a:stretch>
            <a:fillRect/>
          </a:stretch>
        </p:blipFill>
        <p:spPr bwMode="auto">
          <a:xfrm>
            <a:off x="2000232" y="3000372"/>
            <a:ext cx="3643312" cy="1071562"/>
          </a:xfrm>
          <a:prstGeom prst="rect">
            <a:avLst/>
          </a:prstGeom>
          <a:noFill/>
          <a:ln w="9525">
            <a:noFill/>
            <a:miter lim="800000"/>
            <a:headEnd/>
            <a:tailEnd/>
          </a:ln>
        </p:spPr>
      </p:pic>
      <p:pic>
        <p:nvPicPr>
          <p:cNvPr id="11270" name="Picture 8" descr="Neutron no ocaciona ninguna fuerza - Fuerza electrostática - Electrónica Unicrom"/>
          <p:cNvPicPr>
            <a:picLocks noChangeAspect="1" noChangeArrowheads="1"/>
          </p:cNvPicPr>
          <p:nvPr/>
        </p:nvPicPr>
        <p:blipFill>
          <a:blip r:embed="rId4"/>
          <a:srcRect/>
          <a:stretch>
            <a:fillRect/>
          </a:stretch>
        </p:blipFill>
        <p:spPr bwMode="auto">
          <a:xfrm>
            <a:off x="2000232" y="4786322"/>
            <a:ext cx="4886325" cy="881062"/>
          </a:xfrm>
          <a:prstGeom prst="rect">
            <a:avLst/>
          </a:prstGeom>
          <a:noFill/>
          <a:ln w="9525">
            <a:noFill/>
            <a:miter lim="800000"/>
            <a:headEnd/>
            <a:tailEnd/>
          </a:ln>
        </p:spPr>
      </p:pic>
      <p:sp>
        <p:nvSpPr>
          <p:cNvPr id="7" name="1 Título"/>
          <p:cNvSpPr>
            <a:spLocks noGrp="1"/>
          </p:cNvSpPr>
          <p:nvPr>
            <p:ph type="title"/>
          </p:nvPr>
        </p:nvSpPr>
        <p:spPr>
          <a:xfrm>
            <a:off x="642910" y="142852"/>
            <a:ext cx="7772400" cy="642938"/>
          </a:xfrm>
        </p:spPr>
        <p:style>
          <a:lnRef idx="3">
            <a:schemeClr val="lt1"/>
          </a:lnRef>
          <a:fillRef idx="1">
            <a:schemeClr val="accent1"/>
          </a:fillRef>
          <a:effectRef idx="1">
            <a:schemeClr val="accent1"/>
          </a:effectRef>
          <a:fontRef idx="minor">
            <a:schemeClr val="lt1"/>
          </a:fontRef>
        </p:style>
        <p:txBody>
          <a:bodyPr/>
          <a:lstStyle/>
          <a:p>
            <a:pPr algn="ctr">
              <a:defRPr/>
            </a:pPr>
            <a:r>
              <a:rPr lang="es-ES" sz="3600" b="1" dirty="0" smtClean="0">
                <a:solidFill>
                  <a:srgbClr val="FF0000"/>
                </a:solidFill>
              </a:rPr>
              <a:t>FUERZAS ELECTROSTÁTICAS</a:t>
            </a:r>
            <a:endParaRPr lang="es-ES" sz="3600" dirty="0">
              <a:solidFill>
                <a:srgbClr val="FF0000"/>
              </a:solidFill>
            </a:endParaRPr>
          </a:p>
        </p:txBody>
      </p:sp>
    </p:spTree>
    <p:extLst>
      <p:ext uri="{BB962C8B-B14F-4D97-AF65-F5344CB8AC3E}">
        <p14:creationId xmlns:p14="http://schemas.microsoft.com/office/powerpoint/2010/main" val="1830144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nvGraphicFramePr>
        <p:xfrm>
          <a:off x="3071802" y="142852"/>
          <a:ext cx="2900354" cy="714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pie de página"/>
          <p:cNvSpPr>
            <a:spLocks noGrp="1"/>
          </p:cNvSpPr>
          <p:nvPr>
            <p:ph type="ftr" sz="quarter" idx="11"/>
          </p:nvPr>
        </p:nvSpPr>
        <p:spPr/>
        <p:txBody>
          <a:bodyPr/>
          <a:lstStyle/>
          <a:p>
            <a:pPr>
              <a:defRPr/>
            </a:pPr>
            <a:r>
              <a:rPr lang="fi-FI" smtClean="0">
                <a:solidFill>
                  <a:srgbClr val="DBF5F9">
                    <a:shade val="90000"/>
                  </a:srgbClr>
                </a:solidFill>
              </a:rPr>
              <a:t>Ing. Juan Jose Nina Ch.</a:t>
            </a:r>
            <a:endParaRPr lang="es-ES">
              <a:solidFill>
                <a:srgbClr val="DBF5F9">
                  <a:shade val="90000"/>
                </a:srgbClr>
              </a:solidFill>
            </a:endParaRPr>
          </a:p>
        </p:txBody>
      </p:sp>
      <p:pic>
        <p:nvPicPr>
          <p:cNvPr id="51202" name="Picture 2" descr="http://estaticos.poblenet.com/01/tutoriales/117/T2Conduct1.gif"/>
          <p:cNvPicPr>
            <a:picLocks noChangeAspect="1" noChangeArrowheads="1"/>
          </p:cNvPicPr>
          <p:nvPr/>
        </p:nvPicPr>
        <p:blipFill>
          <a:blip r:embed="rId7"/>
          <a:srcRect/>
          <a:stretch>
            <a:fillRect/>
          </a:stretch>
        </p:blipFill>
        <p:spPr bwMode="auto">
          <a:xfrm>
            <a:off x="3019409" y="2071678"/>
            <a:ext cx="6124591" cy="4300893"/>
          </a:xfrm>
          <a:prstGeom prst="rect">
            <a:avLst/>
          </a:prstGeom>
          <a:noFill/>
        </p:spPr>
      </p:pic>
      <p:graphicFrame>
        <p:nvGraphicFramePr>
          <p:cNvPr id="8" name="7 Diagrama"/>
          <p:cNvGraphicFramePr/>
          <p:nvPr/>
        </p:nvGraphicFramePr>
        <p:xfrm>
          <a:off x="0" y="1000108"/>
          <a:ext cx="9144000" cy="92869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 name="5 Imagen" descr="http://www.asifunciona.com/fisica/ke_semiconductor/img_semicond/03_sc_250px.jpg"/>
          <p:cNvPicPr/>
          <p:nvPr/>
        </p:nvPicPr>
        <p:blipFill>
          <a:blip r:embed="rId13"/>
          <a:srcRect/>
          <a:stretch>
            <a:fillRect/>
          </a:stretch>
        </p:blipFill>
        <p:spPr bwMode="auto">
          <a:xfrm>
            <a:off x="142844" y="3500438"/>
            <a:ext cx="2786082" cy="1544005"/>
          </a:xfrm>
          <a:prstGeom prst="rect">
            <a:avLst/>
          </a:prstGeom>
          <a:noFill/>
          <a:ln w="9525">
            <a:noFill/>
            <a:miter lim="800000"/>
            <a:headEnd/>
            <a:tailEnd/>
          </a:ln>
        </p:spPr>
      </p:pic>
    </p:spTree>
    <p:extLst>
      <p:ext uri="{BB962C8B-B14F-4D97-AF65-F5344CB8AC3E}">
        <p14:creationId xmlns:p14="http://schemas.microsoft.com/office/powerpoint/2010/main" val="2437448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nvGraphicFramePr>
        <p:xfrm>
          <a:off x="1714480" y="0"/>
          <a:ext cx="4857784" cy="642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pie de página"/>
          <p:cNvSpPr>
            <a:spLocks noGrp="1"/>
          </p:cNvSpPr>
          <p:nvPr>
            <p:ph type="ftr" sz="quarter" idx="11"/>
          </p:nvPr>
        </p:nvSpPr>
        <p:spPr/>
        <p:txBody>
          <a:bodyPr/>
          <a:lstStyle/>
          <a:p>
            <a:pPr>
              <a:defRPr/>
            </a:pPr>
            <a:r>
              <a:rPr lang="fi-FI" smtClean="0">
                <a:solidFill>
                  <a:srgbClr val="DBF5F9">
                    <a:shade val="90000"/>
                  </a:srgbClr>
                </a:solidFill>
              </a:rPr>
              <a:t>Ing. Juan Jose Nina Ch.</a:t>
            </a:r>
            <a:endParaRPr lang="es-ES">
              <a:solidFill>
                <a:srgbClr val="DBF5F9">
                  <a:shade val="90000"/>
                </a:srgbClr>
              </a:solidFill>
            </a:endParaRPr>
          </a:p>
        </p:txBody>
      </p:sp>
      <p:pic>
        <p:nvPicPr>
          <p:cNvPr id="2050" name="Picture 2" descr="http://estaticos.poblenet.com/01/tutoriales/117/T2Semicond.gif"/>
          <p:cNvPicPr>
            <a:picLocks noChangeAspect="1" noChangeArrowheads="1"/>
          </p:cNvPicPr>
          <p:nvPr/>
        </p:nvPicPr>
        <p:blipFill>
          <a:blip r:embed="rId7"/>
          <a:srcRect/>
          <a:stretch>
            <a:fillRect/>
          </a:stretch>
        </p:blipFill>
        <p:spPr bwMode="auto">
          <a:xfrm>
            <a:off x="1785918" y="1566219"/>
            <a:ext cx="5786446" cy="5291781"/>
          </a:xfrm>
          <a:prstGeom prst="rect">
            <a:avLst/>
          </a:prstGeom>
          <a:noFill/>
        </p:spPr>
      </p:pic>
      <p:sp>
        <p:nvSpPr>
          <p:cNvPr id="6" name="5 Rectángulo"/>
          <p:cNvSpPr/>
          <p:nvPr/>
        </p:nvSpPr>
        <p:spPr>
          <a:xfrm>
            <a:off x="0" y="714356"/>
            <a:ext cx="9144000" cy="646331"/>
          </a:xfrm>
          <a:prstGeom prst="rect">
            <a:avLst/>
          </a:prstGeom>
          <a:solidFill>
            <a:srgbClr val="00B0F0"/>
          </a:solidFill>
        </p:spPr>
        <p:txBody>
          <a:bodyPr wrap="square">
            <a:spAutoFit/>
          </a:bodyPr>
          <a:lstStyle/>
          <a:p>
            <a:pPr fontAlgn="base">
              <a:spcBef>
                <a:spcPct val="0"/>
              </a:spcBef>
              <a:spcAft>
                <a:spcPct val="0"/>
              </a:spcAft>
            </a:pPr>
            <a:r>
              <a:rPr lang="es-ES" dirty="0">
                <a:solidFill>
                  <a:prstClr val="white"/>
                </a:solidFill>
                <a:latin typeface="Arial" charset="0"/>
              </a:rPr>
              <a:t>Los semiconductores tienen valencia 4, esto es 4 electrones en órbita exterior ó de valencia</a:t>
            </a:r>
          </a:p>
        </p:txBody>
      </p:sp>
    </p:spTree>
    <p:extLst>
      <p:ext uri="{BB962C8B-B14F-4D97-AF65-F5344CB8AC3E}">
        <p14:creationId xmlns:p14="http://schemas.microsoft.com/office/powerpoint/2010/main" val="23539601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2_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TotalTime>
  <Words>2388</Words>
  <Application>Microsoft Office PowerPoint</Application>
  <PresentationFormat>Presentación en pantalla (4:3)</PresentationFormat>
  <Paragraphs>222</Paragraphs>
  <Slides>30</Slides>
  <Notes>3</Notes>
  <HiddenSlides>0</HiddenSlides>
  <MMClips>0</MMClips>
  <ScaleCrop>false</ScaleCrop>
  <HeadingPairs>
    <vt:vector size="4" baseType="variant">
      <vt:variant>
        <vt:lpstr>Tema</vt:lpstr>
      </vt:variant>
      <vt:variant>
        <vt:i4>4</vt:i4>
      </vt:variant>
      <vt:variant>
        <vt:lpstr>Títulos de diapositiva</vt:lpstr>
      </vt:variant>
      <vt:variant>
        <vt:i4>30</vt:i4>
      </vt:variant>
    </vt:vector>
  </HeadingPairs>
  <TitlesOfParts>
    <vt:vector size="34" baseType="lpstr">
      <vt:lpstr>Flujo</vt:lpstr>
      <vt:lpstr>2_Flujo</vt:lpstr>
      <vt:lpstr>Tema de Office</vt:lpstr>
      <vt:lpstr>1_Tema de Office</vt:lpstr>
      <vt:lpstr>Presentación de PowerPoint</vt:lpstr>
      <vt:lpstr>ACTIVIDAD DE APRENDIZAJE  N° 01</vt:lpstr>
      <vt:lpstr>¿QUÉ es la materia?</vt:lpstr>
      <vt:lpstr>ESTRUCTURA ATOMICA DE LA MATERIA</vt:lpstr>
      <vt:lpstr>ESTRUCTURA ATOMICA DE LA MATERIA</vt:lpstr>
      <vt:lpstr>ESTRUCTURA ATOMICA DE LA MATERIA</vt:lpstr>
      <vt:lpstr>FUERZAS ELECTROSTÁTICAS</vt:lpstr>
      <vt:lpstr>Presentación de PowerPoint</vt:lpstr>
      <vt:lpstr>Presentación de PowerPoint</vt:lpstr>
      <vt:lpstr>MAGNETISMO</vt:lpstr>
      <vt:lpstr>ELECTROMAGNETISMO</vt:lpstr>
      <vt:lpstr>ELECTROMAGNETISMO</vt:lpstr>
      <vt:lpstr>INDUCCIÓN MAGNÉTICA</vt:lpstr>
      <vt:lpstr>Presentación de PowerPoint</vt:lpstr>
      <vt:lpstr>APLICACIÓNES DE INDUCCIÓN DE CORRIENTE ELECTRICA</vt:lpstr>
      <vt:lpstr>GENERADOR DE C.A</vt:lpstr>
      <vt:lpstr>Definición de ELECTRICIDAD</vt:lpstr>
      <vt:lpstr>¿Qué es la corriente eléctrica?</vt:lpstr>
      <vt:lpstr>Presentación de PowerPoint</vt:lpstr>
      <vt:lpstr>CONDUCTORES</vt:lpstr>
      <vt:lpstr>AISLANTES</vt:lpstr>
      <vt:lpstr>SEMICONDUCTORES</vt:lpstr>
      <vt:lpstr>Presentación de PowerPoint</vt:lpstr>
      <vt:lpstr>Presentación de PowerPoint</vt:lpstr>
      <vt:lpstr>CARACTERISTICAS DE LA CORRIENTE ALTERNA</vt:lpstr>
      <vt:lpstr>CARACTERISTICAS DE LA CORRIENTE ALTERNA</vt:lpstr>
      <vt:lpstr>EL CORTOCIRCUITO</vt:lpstr>
      <vt:lpstr>CIRCUITO ABIERTO</vt:lpstr>
      <vt:lpstr>Presentación de PowerPoint</vt:lpstr>
      <vt:lpstr>Presentación de PowerPoint</vt:lpstr>
    </vt:vector>
  </TitlesOfParts>
  <Company>GP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José</dc:creator>
  <cp:lastModifiedBy>José</cp:lastModifiedBy>
  <cp:revision>38</cp:revision>
  <dcterms:created xsi:type="dcterms:W3CDTF">2012-09-06T11:16:01Z</dcterms:created>
  <dcterms:modified xsi:type="dcterms:W3CDTF">2012-11-11T12:03:19Z</dcterms:modified>
</cp:coreProperties>
</file>