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5"/>
  </p:notesMasterIdLst>
  <p:sldIdLst>
    <p:sldId id="261" r:id="rId4"/>
    <p:sldId id="262" r:id="rId5"/>
    <p:sldId id="288" r:id="rId6"/>
    <p:sldId id="257" r:id="rId7"/>
    <p:sldId id="286" r:id="rId8"/>
    <p:sldId id="312" r:id="rId9"/>
    <p:sldId id="313" r:id="rId10"/>
    <p:sldId id="314" r:id="rId11"/>
    <p:sldId id="315" r:id="rId12"/>
    <p:sldId id="316" r:id="rId13"/>
    <p:sldId id="258" r:id="rId14"/>
    <p:sldId id="289" r:id="rId15"/>
    <p:sldId id="263" r:id="rId16"/>
    <p:sldId id="281" r:id="rId17"/>
    <p:sldId id="283" r:id="rId18"/>
    <p:sldId id="284" r:id="rId19"/>
    <p:sldId id="260" r:id="rId20"/>
    <p:sldId id="290" r:id="rId21"/>
    <p:sldId id="267" r:id="rId22"/>
    <p:sldId id="295" r:id="rId23"/>
    <p:sldId id="307" r:id="rId24"/>
    <p:sldId id="301" r:id="rId25"/>
    <p:sldId id="305" r:id="rId26"/>
    <p:sldId id="306" r:id="rId27"/>
    <p:sldId id="302" r:id="rId28"/>
    <p:sldId id="300" r:id="rId29"/>
    <p:sldId id="297" r:id="rId30"/>
    <p:sldId id="303" r:id="rId31"/>
    <p:sldId id="304" r:id="rId32"/>
    <p:sldId id="294" r:id="rId33"/>
    <p:sldId id="308" r:id="rId3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08" autoAdjust="0"/>
    <p:restoredTop sz="94660"/>
  </p:normalViewPr>
  <p:slideViewPr>
    <p:cSldViewPr>
      <p:cViewPr varScale="1">
        <p:scale>
          <a:sx n="73" d="100"/>
          <a:sy n="73"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2D9B7-4D0A-46DD-AE81-FFE56FE0AC87}" type="datetimeFigureOut">
              <a:rPr lang="es-PE" smtClean="0"/>
              <a:t>11/11/2012</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5FC9A7-134D-465A-943A-1189B0BF692E}" type="slidenum">
              <a:rPr lang="es-PE" smtClean="0"/>
              <a:t>‹Nº›</a:t>
            </a:fld>
            <a:endParaRPr lang="es-PE"/>
          </a:p>
        </p:txBody>
      </p:sp>
    </p:spTree>
    <p:extLst>
      <p:ext uri="{BB962C8B-B14F-4D97-AF65-F5344CB8AC3E}">
        <p14:creationId xmlns:p14="http://schemas.microsoft.com/office/powerpoint/2010/main" val="1511678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8030824-85A9-40D1-BBF0-2F09053F2D9C}" type="slidenum">
              <a:rPr lang="es-ES">
                <a:solidFill>
                  <a:prstClr val="black"/>
                </a:solidFill>
              </a:rPr>
              <a:pPr/>
              <a:t>1</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8F5FC9A7-134D-465A-943A-1189B0BF692E}" type="slidenum">
              <a:rPr lang="es-PE" smtClean="0"/>
              <a:t>22</a:t>
            </a:fld>
            <a:endParaRPr lang="es-PE"/>
          </a:p>
        </p:txBody>
      </p:sp>
    </p:spTree>
    <p:extLst>
      <p:ext uri="{BB962C8B-B14F-4D97-AF65-F5344CB8AC3E}">
        <p14:creationId xmlns:p14="http://schemas.microsoft.com/office/powerpoint/2010/main" val="2587274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87352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9964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9719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a:defRPr/>
            </a:pPr>
            <a:fld id="{81A20FC6-D610-471E-A475-C3F33C64CE90}"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19" name="18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27" name="26 Marcador de número de diapositiva"/>
          <p:cNvSpPr>
            <a:spLocks noGrp="1"/>
          </p:cNvSpPr>
          <p:nvPr>
            <p:ph type="sldNum" sz="quarter" idx="12"/>
          </p:nvPr>
        </p:nvSpPr>
        <p:spPr/>
        <p:txBody>
          <a:bodyPr/>
          <a:lstStyle/>
          <a:p>
            <a:pPr>
              <a:defRPr/>
            </a:pPr>
            <a:fld id="{E98FC680-6695-4C6B-AAB7-AEF54C087AE3}"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513248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A41B8D6D-11E3-4139-AFAC-42951CB452E3}"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E54C365B-5F23-452B-8C6E-C7458EF579BB}"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135744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37AA9EC4-3487-4A13-9884-2AAC8AF69C6D}"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137FA4BE-40B4-43B6-A079-B3D0B01299EB}"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317713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ED0829E2-2198-423C-91FB-FF1B34505E91}"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6" name="5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7" name="6 Marcador de número de diapositiva"/>
          <p:cNvSpPr>
            <a:spLocks noGrp="1"/>
          </p:cNvSpPr>
          <p:nvPr>
            <p:ph type="sldNum" sz="quarter" idx="12"/>
          </p:nvPr>
        </p:nvSpPr>
        <p:spPr/>
        <p:txBody>
          <a:bodyPr/>
          <a:lstStyle/>
          <a:p>
            <a:pPr>
              <a:defRPr/>
            </a:pPr>
            <a:fld id="{BB78515F-0338-4A62-80BD-9A14F2DDB472}"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517909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pPr>
              <a:defRPr/>
            </a:pPr>
            <a:fld id="{0CE7798C-86FA-4A24-AD98-574C7F45DDAF}"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8" name="7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9" name="8 Marcador de número de diapositiva"/>
          <p:cNvSpPr>
            <a:spLocks noGrp="1"/>
          </p:cNvSpPr>
          <p:nvPr>
            <p:ph type="sldNum" sz="quarter" idx="12"/>
          </p:nvPr>
        </p:nvSpPr>
        <p:spPr/>
        <p:txBody>
          <a:bodyPr/>
          <a:lstStyle/>
          <a:p>
            <a:pPr>
              <a:defRPr/>
            </a:pPr>
            <a:fld id="{FA12FE09-8E22-4EE9-8464-16E1E68D9A90}"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759114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1E996794-E736-48C9-9A91-F83DA5619AC4}"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5" name="4 Marcador de número de diapositiva"/>
          <p:cNvSpPr>
            <a:spLocks noGrp="1"/>
          </p:cNvSpPr>
          <p:nvPr>
            <p:ph type="sldNum" sz="quarter" idx="12"/>
          </p:nvPr>
        </p:nvSpPr>
        <p:spPr/>
        <p:txBody>
          <a:bodyPr/>
          <a:lstStyle/>
          <a:p>
            <a:pPr>
              <a:defRPr/>
            </a:pPr>
            <a:fld id="{C40B5BD0-4D7D-4C0D-8076-2907E334D480}"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915539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72A1B258-361A-4615-8147-FBDE5BB85AD8}"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3" name="2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4" name="3 Marcador de número de diapositiva"/>
          <p:cNvSpPr>
            <a:spLocks noGrp="1"/>
          </p:cNvSpPr>
          <p:nvPr>
            <p:ph type="sldNum" sz="quarter" idx="12"/>
          </p:nvPr>
        </p:nvSpPr>
        <p:spPr/>
        <p:txBody>
          <a:bodyPr/>
          <a:lstStyle/>
          <a:p>
            <a:pPr>
              <a:defRPr/>
            </a:pPr>
            <a:fld id="{1860886F-80BE-48F0-8944-081F3684419B}"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2571086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pPr>
              <a:defRPr/>
            </a:pPr>
            <a:fld id="{98600918-BE36-4181-A759-232BB1A5C946}"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6" name="5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7" name="6 Marcador de número de diapositiva"/>
          <p:cNvSpPr>
            <a:spLocks noGrp="1"/>
          </p:cNvSpPr>
          <p:nvPr>
            <p:ph type="sldNum" sz="quarter" idx="12"/>
          </p:nvPr>
        </p:nvSpPr>
        <p:spPr/>
        <p:txBody>
          <a:bodyPr/>
          <a:lstStyle/>
          <a:p>
            <a:pPr>
              <a:defRPr/>
            </a:pPr>
            <a:fld id="{A33E47DE-48CC-4D7F-BB5D-C07708D4F5DF}"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312734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235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71EFFBB2-2654-40E3-A234-005656E10CC7}"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6" name="5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7" name="6 Marcador de número de diapositiva"/>
          <p:cNvSpPr>
            <a:spLocks noGrp="1"/>
          </p:cNvSpPr>
          <p:nvPr>
            <p:ph type="sldNum" sz="quarter" idx="12"/>
          </p:nvPr>
        </p:nvSpPr>
        <p:spPr>
          <a:xfrm>
            <a:off x="8077200" y="6356350"/>
            <a:ext cx="609600" cy="365125"/>
          </a:xfrm>
        </p:spPr>
        <p:txBody>
          <a:bodyPr/>
          <a:lstStyle/>
          <a:p>
            <a:pPr>
              <a:defRPr/>
            </a:pPr>
            <a:fld id="{449376E7-1219-44FC-A338-65738D2DBC8E}" type="slidenum">
              <a:rPr lang="es-ES" smtClean="0">
                <a:solidFill>
                  <a:srgbClr val="DBF5F9">
                    <a:shade val="90000"/>
                  </a:srgbClr>
                </a:solidFill>
              </a:rPr>
              <a:pPr>
                <a:defRPr/>
              </a:pPr>
              <a:t>‹Nº›</a:t>
            </a:fld>
            <a:endParaRPr lang="es-ES">
              <a:solidFill>
                <a:srgbClr val="DBF5F9">
                  <a:shade val="90000"/>
                </a:srgbClr>
              </a:solidFill>
            </a:endParaRP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023170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A018E534-D7CB-4249-BB09-660D2DB8A534}"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27A0A9F4-4411-4D51-9E2F-93E188793FA6}"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1391514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D6244D1B-AEDE-417D-BB53-707F6315F851}" type="datetime1">
              <a:rPr lang="es-ES" smtClean="0">
                <a:solidFill>
                  <a:srgbClr val="DBF5F9">
                    <a:shade val="90000"/>
                  </a:srgbClr>
                </a:solidFill>
              </a:rPr>
              <a:pPr>
                <a:defRPr/>
              </a:pPr>
              <a:t>11/11/2012</a:t>
            </a:fld>
            <a:endParaRPr lang="es-ES">
              <a:solidFill>
                <a:srgbClr val="DBF5F9">
                  <a:shade val="90000"/>
                </a:srgbClr>
              </a:solidFill>
            </a:endParaRPr>
          </a:p>
        </p:txBody>
      </p:sp>
      <p:sp>
        <p:nvSpPr>
          <p:cNvPr id="5" name="4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
        <p:nvSpPr>
          <p:cNvPr id="6" name="5 Marcador de número de diapositiva"/>
          <p:cNvSpPr>
            <a:spLocks noGrp="1"/>
          </p:cNvSpPr>
          <p:nvPr>
            <p:ph type="sldNum" sz="quarter" idx="12"/>
          </p:nvPr>
        </p:nvSpPr>
        <p:spPr/>
        <p:txBody>
          <a:bodyPr/>
          <a:lstStyle/>
          <a:p>
            <a:pPr>
              <a:defRPr/>
            </a:pPr>
            <a:fld id="{305A3B94-D8C1-4B2A-A8CA-F6E1D59D2396}" type="slidenum">
              <a:rPr lang="es-ES" smtClean="0">
                <a:solidFill>
                  <a:srgbClr val="DBF5F9">
                    <a:shade val="90000"/>
                  </a:srgbClr>
                </a:solidFill>
              </a:rPr>
              <a:pPr>
                <a:defRPr/>
              </a:pPr>
              <a:t>‹Nº›</a:t>
            </a:fld>
            <a:endParaRPr lang="es-ES">
              <a:solidFill>
                <a:srgbClr val="DBF5F9">
                  <a:shade val="90000"/>
                </a:srgbClr>
              </a:solidFill>
            </a:endParaRPr>
          </a:p>
        </p:txBody>
      </p:sp>
    </p:spTree>
    <p:extLst>
      <p:ext uri="{BB962C8B-B14F-4D97-AF65-F5344CB8AC3E}">
        <p14:creationId xmlns:p14="http://schemas.microsoft.com/office/powerpoint/2010/main" val="1558996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3697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1886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98345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34446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174394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83585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7131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91693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22248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34662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37064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5548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2679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65850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5934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0558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6274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6727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0832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0B10958B-BD7A-48C0-A43D-D00BBA18A657}" type="datetime1">
              <a:rPr lang="es-ES" smtClean="0">
                <a:solidFill>
                  <a:srgbClr val="DBF5F9">
                    <a:shade val="90000"/>
                  </a:srgbClr>
                </a:solidFill>
                <a:latin typeface="Arial" charset="0"/>
              </a:rPr>
              <a:pPr fontAlgn="base">
                <a:spcBef>
                  <a:spcPct val="0"/>
                </a:spcBef>
                <a:spcAft>
                  <a:spcPct val="0"/>
                </a:spcAft>
                <a:defRPr/>
              </a:pPr>
              <a:t>11/11/2012</a:t>
            </a:fld>
            <a:endParaRPr lang="es-ES">
              <a:solidFill>
                <a:srgbClr val="DBF5F9">
                  <a:shade val="90000"/>
                </a:srgbClr>
              </a:solidFill>
              <a:latin typeface="Arial" charset="0"/>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r>
              <a:rPr lang="fi-FI" smtClean="0">
                <a:solidFill>
                  <a:srgbClr val="DBF5F9">
                    <a:shade val="90000"/>
                  </a:srgbClr>
                </a:solidFill>
                <a:latin typeface="Arial" charset="0"/>
              </a:rPr>
              <a:t>Ing. Juan Jose Nina Ch.</a:t>
            </a:r>
            <a:endParaRPr lang="es-ES">
              <a:solidFill>
                <a:srgbClr val="DBF5F9">
                  <a:shade val="90000"/>
                </a:srgbClr>
              </a:solidFill>
              <a:latin typeface="Arial" charset="0"/>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9614306F-A37A-4310-A002-9241D5906570}" type="slidenum">
              <a:rPr lang="es-ES" smtClean="0">
                <a:solidFill>
                  <a:srgbClr val="DBF5F9">
                    <a:shade val="90000"/>
                  </a:srgbClr>
                </a:solidFill>
                <a:latin typeface="Arial" charset="0"/>
              </a:rPr>
              <a:pPr fontAlgn="base">
                <a:spcBef>
                  <a:spcPct val="0"/>
                </a:spcBef>
                <a:spcAft>
                  <a:spcPct val="0"/>
                </a:spcAft>
                <a:defRPr/>
              </a:pPr>
              <a:t>‹Nº›</a:t>
            </a:fld>
            <a:endParaRPr lang="es-ES">
              <a:solidFill>
                <a:srgbClr val="DBF5F9">
                  <a:shade val="90000"/>
                </a:srgbClr>
              </a:solidFill>
              <a:latin typeface="Arial" charset="0"/>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endParaRPr>
            </a:p>
          </p:txBody>
        </p:sp>
      </p:grpSp>
    </p:spTree>
    <p:extLst>
      <p:ext uri="{BB962C8B-B14F-4D97-AF65-F5344CB8AC3E}">
        <p14:creationId xmlns:p14="http://schemas.microsoft.com/office/powerpoint/2010/main" val="370650889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30D27-4787-4DEB-B4F0-5E7442F98D8C}" type="datetimeFigureOut">
              <a:rPr lang="es-ES" smtClean="0">
                <a:solidFill>
                  <a:prstClr val="black">
                    <a:tint val="75000"/>
                  </a:prstClr>
                </a:solidFill>
              </a:rPr>
              <a:pPr/>
              <a:t>11/11/2012</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4D1C3-0789-41BF-A63A-9534C5227DEA}"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817153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D:\INFORMACION%20%20DE%20INTERNET\FUNDAMENTOS%20ELECTRICOS\QU&#201;%20ES%20EL%20VOLTAJE,%20TENSI&#211;N%20o%20DIFERENCIA%20DE%20POTENCIAL_archivos\img_mov_0008_00.gif" TargetMode="External"/><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hyperlink" Target="http://es.wikipedia.org/wiki/Corriente_el%C3%A9ctrica" TargetMode="External"/><Relationship Id="rId13" Type="http://schemas.openxmlformats.org/officeDocument/2006/relationships/image" Target="../media/image35.png"/><Relationship Id="rId3" Type="http://schemas.openxmlformats.org/officeDocument/2006/relationships/hyperlink" Target="http://es.wikipedia.org/wiki/Trabajo_(f%C3%ADsica)" TargetMode="External"/><Relationship Id="rId7" Type="http://schemas.openxmlformats.org/officeDocument/2006/relationships/hyperlink" Target="http://es.wikipedia.org/wiki/Diferencia_de_potencial" TargetMode="External"/><Relationship Id="rId12" Type="http://schemas.openxmlformats.org/officeDocument/2006/relationships/image" Target="../media/image34.png"/><Relationship Id="rId2" Type="http://schemas.openxmlformats.org/officeDocument/2006/relationships/hyperlink" Target="http://es.wikipedia.org/wiki/Tensi%C3%B3n_(electricidad)" TargetMode="External"/><Relationship Id="rId1" Type="http://schemas.openxmlformats.org/officeDocument/2006/relationships/slideLayout" Target="../slideLayouts/slideLayout2.xml"/><Relationship Id="rId6" Type="http://schemas.openxmlformats.org/officeDocument/2006/relationships/hyperlink" Target="http://es.wikipedia.org/wiki/Culombio" TargetMode="External"/><Relationship Id="rId11" Type="http://schemas.openxmlformats.org/officeDocument/2006/relationships/hyperlink" Target="http://es.wikipedia.org/wiki/Potencia_el%C3%A9ctrica" TargetMode="External"/><Relationship Id="rId5" Type="http://schemas.openxmlformats.org/officeDocument/2006/relationships/hyperlink" Target="http://es.wikipedia.org/wiki/Carga_el%C3%A9ctrica" TargetMode="External"/><Relationship Id="rId10" Type="http://schemas.openxmlformats.org/officeDocument/2006/relationships/hyperlink" Target="http://es.wikipedia.org/wiki/Vatio" TargetMode="External"/><Relationship Id="rId4" Type="http://schemas.openxmlformats.org/officeDocument/2006/relationships/hyperlink" Target="http://es.wikipedia.org/wiki/Julio_(unidad)" TargetMode="External"/><Relationship Id="rId9" Type="http://schemas.openxmlformats.org/officeDocument/2006/relationships/hyperlink" Target="http://es.wikipedia.org/wiki/Amperio" TargetMode="External"/><Relationship Id="rId1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s.wikipedia.org/wiki/Potencia_el%C3%A9ctrica" TargetMode="External"/><Relationship Id="rId13" Type="http://schemas.openxmlformats.org/officeDocument/2006/relationships/hyperlink" Target="http://es.wikipedia.org/wiki/Caballo_de_vapor" TargetMode="External"/><Relationship Id="rId3" Type="http://schemas.openxmlformats.org/officeDocument/2006/relationships/hyperlink" Target="http://es.wikipedia.org/wiki/Vatio" TargetMode="External"/><Relationship Id="rId7" Type="http://schemas.openxmlformats.org/officeDocument/2006/relationships/hyperlink" Target="http://es.wikipedia.org/wiki/Segundo_(unidad_de_tiempo)" TargetMode="External"/><Relationship Id="rId12" Type="http://schemas.openxmlformats.org/officeDocument/2006/relationships/hyperlink" Target="http://es.wikipedia.org/wiki/Amperio" TargetMode="External"/><Relationship Id="rId2" Type="http://schemas.openxmlformats.org/officeDocument/2006/relationships/hyperlink" Target="http://es.wikipedia.org/wiki/Energ%C3%ADa_el%C3%A9ctrica" TargetMode="External"/><Relationship Id="rId1" Type="http://schemas.openxmlformats.org/officeDocument/2006/relationships/slideLayout" Target="../slideLayouts/slideLayout2.xml"/><Relationship Id="rId6" Type="http://schemas.openxmlformats.org/officeDocument/2006/relationships/hyperlink" Target="http://es.wikipedia.org/wiki/Julio_(unidad)" TargetMode="External"/><Relationship Id="rId11" Type="http://schemas.openxmlformats.org/officeDocument/2006/relationships/hyperlink" Target="http://es.wikipedia.org/wiki/Corriente_el%C3%A9ctrica" TargetMode="External"/><Relationship Id="rId5" Type="http://schemas.openxmlformats.org/officeDocument/2006/relationships/hyperlink" Target="http://es.wikipedia.org/wiki/Sistema_Internacional_de_Unidades" TargetMode="External"/><Relationship Id="rId10" Type="http://schemas.openxmlformats.org/officeDocument/2006/relationships/hyperlink" Target="http://es.wikipedia.org/wiki/Voltio" TargetMode="External"/><Relationship Id="rId4" Type="http://schemas.openxmlformats.org/officeDocument/2006/relationships/hyperlink" Target="http://es.wikipedia.org/wiki/Potencia_(f%C3%ADsica)" TargetMode="External"/><Relationship Id="rId9" Type="http://schemas.openxmlformats.org/officeDocument/2006/relationships/hyperlink" Target="http://es.wikipedia.org/wiki/Diferencia_de_potencia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asifunciona.com/electrotecnia/ke_frec_ca/ke_frec_ca_1.htm" TargetMode="External"/><Relationship Id="rId3" Type="http://schemas.openxmlformats.org/officeDocument/2006/relationships/hyperlink" Target="http://es.wikipedia.org/wiki/Sistema_Internacional_de_Unidades" TargetMode="External"/><Relationship Id="rId7" Type="http://schemas.openxmlformats.org/officeDocument/2006/relationships/image" Target="../media/image41.png"/><Relationship Id="rId2" Type="http://schemas.openxmlformats.org/officeDocument/2006/relationships/hyperlink" Target="http://es.wikipedia.org/wiki/Frecuencia"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http://es.wikipedia.org/wiki/Segundo" TargetMode="External"/><Relationship Id="rId4" Type="http://schemas.openxmlformats.org/officeDocument/2006/relationships/hyperlink" Target="http://es.wikipedia.org/wiki/Part%C3%ADcula_puntual" TargetMode="External"/><Relationship Id="rId9" Type="http://schemas.openxmlformats.org/officeDocument/2006/relationships/image" Target="../media/image4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8" Type="http://schemas.openxmlformats.org/officeDocument/2006/relationships/hyperlink" Target="http://es.wikipedia.org/wiki/Ani%C3%B3n" TargetMode="External"/><Relationship Id="rId3" Type="http://schemas.openxmlformats.org/officeDocument/2006/relationships/hyperlink" Target="http://es.wikipedia.org/wiki/Especie_qu%C3%ADmica" TargetMode="External"/><Relationship Id="rId7" Type="http://schemas.openxmlformats.org/officeDocument/2006/relationships/hyperlink" Target="http://es.wikipedia.org/wiki/Electr%C3%B3n" TargetMode="External"/><Relationship Id="rId2" Type="http://schemas.openxmlformats.org/officeDocument/2006/relationships/image" Target="../media/image44.png"/><Relationship Id="rId1" Type="http://schemas.openxmlformats.org/officeDocument/2006/relationships/slideLayout" Target="../slideLayouts/slideLayout24.xml"/><Relationship Id="rId6" Type="http://schemas.openxmlformats.org/officeDocument/2006/relationships/hyperlink" Target="http://es.wikipedia.org/wiki/Mol%C3%A9cula" TargetMode="External"/><Relationship Id="rId11" Type="http://schemas.openxmlformats.org/officeDocument/2006/relationships/hyperlink" Target="http://es.wikipedia.org/wiki/C%C3%A1todo" TargetMode="External"/><Relationship Id="rId5" Type="http://schemas.openxmlformats.org/officeDocument/2006/relationships/hyperlink" Target="http://es.wikipedia.org/wiki/%C3%81tomo" TargetMode="External"/><Relationship Id="rId10" Type="http://schemas.openxmlformats.org/officeDocument/2006/relationships/hyperlink" Target="http://es.wikipedia.org/wiki/Cati%C3%B3n" TargetMode="External"/><Relationship Id="rId4" Type="http://schemas.openxmlformats.org/officeDocument/2006/relationships/hyperlink" Target="http://es.wikipedia.org/wiki/Carga_el%C3%A9ctrica" TargetMode="External"/><Relationship Id="rId9" Type="http://schemas.openxmlformats.org/officeDocument/2006/relationships/hyperlink" Target="http://es.wikipedia.org/wiki/%C3%81nod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 Id="rId5" Type="http://schemas.openxmlformats.org/officeDocument/2006/relationships/image" Target="../media/image51.emf"/><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reatecnologia.com/electricidad.htm"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hyperlink" Target="http://es.wikipedia.org/wiki/Oro" TargetMode="External"/><Relationship Id="rId13" Type="http://schemas.openxmlformats.org/officeDocument/2006/relationships/hyperlink" Target="http://es.wikipedia.org/wiki/Platino" TargetMode="External"/><Relationship Id="rId18" Type="http://schemas.openxmlformats.org/officeDocument/2006/relationships/image" Target="../media/image10.png"/><Relationship Id="rId3" Type="http://schemas.openxmlformats.org/officeDocument/2006/relationships/image" Target="file:///D:\INFORMACION%20BAJADOS%20DE%20INTERNET\FUNDAMENTOS%20ELECTRICOS\Resistencia%20el&#233;ctrica%20-%20Wikipedia,%20la%20enciclopedia%20libre_archivos\83c3dc9f8225f0affe67343bd688f500.png" TargetMode="External"/><Relationship Id="rId7" Type="http://schemas.openxmlformats.org/officeDocument/2006/relationships/hyperlink" Target="http://es.wikipedia.org/wiki/Cobre" TargetMode="External"/><Relationship Id="rId12" Type="http://schemas.openxmlformats.org/officeDocument/2006/relationships/hyperlink" Target="http://es.wikipedia.org/wiki/Hierro" TargetMode="External"/><Relationship Id="rId17" Type="http://schemas.openxmlformats.org/officeDocument/2006/relationships/image" Target="../media/image9.png"/><Relationship Id="rId2" Type="http://schemas.openxmlformats.org/officeDocument/2006/relationships/image" Target="../media/image8.png"/><Relationship Id="rId16" Type="http://schemas.openxmlformats.org/officeDocument/2006/relationships/hyperlink" Target="http://es.wikipedia.org/wiki/Grafito" TargetMode="External"/><Relationship Id="rId1" Type="http://schemas.openxmlformats.org/officeDocument/2006/relationships/slideLayout" Target="../slideLayouts/slideLayout2.xml"/><Relationship Id="rId6" Type="http://schemas.openxmlformats.org/officeDocument/2006/relationships/hyperlink" Target="http://es.wikipedia.org/wiki/Resistencia_el&#195;&#169;ctrica" TargetMode="External"/><Relationship Id="rId11" Type="http://schemas.openxmlformats.org/officeDocument/2006/relationships/hyperlink" Target="http://es.wikipedia.org/wiki/N&#195;&#173;quel" TargetMode="External"/><Relationship Id="rId5" Type="http://schemas.openxmlformats.org/officeDocument/2006/relationships/hyperlink" Target="http://es.wikipedia.org/wiki/Plata" TargetMode="External"/><Relationship Id="rId15" Type="http://schemas.openxmlformats.org/officeDocument/2006/relationships/hyperlink" Target="http://es.wikipedia.org/wiki/Acero_inoxidable" TargetMode="External"/><Relationship Id="rId10" Type="http://schemas.openxmlformats.org/officeDocument/2006/relationships/hyperlink" Target="http://es.wikipedia.org/wiki/Wolframio" TargetMode="External"/><Relationship Id="rId4" Type="http://schemas.openxmlformats.org/officeDocument/2006/relationships/hyperlink" Target="http://es.wikipedia.org/wiki/Grado_Celsius" TargetMode="External"/><Relationship Id="rId9" Type="http://schemas.openxmlformats.org/officeDocument/2006/relationships/hyperlink" Target="http://es.wikipedia.org/wiki/Aluminio" TargetMode="External"/><Relationship Id="rId14" Type="http://schemas.openxmlformats.org/officeDocument/2006/relationships/hyperlink" Target="http://es.wikipedia.org/wiki/Esta&#195;&#177;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Ley_de_Ohm"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hyperlink" Target="http://es.wikipedia.org/wiki/Masa" TargetMode="External"/><Relationship Id="rId3" Type="http://schemas.openxmlformats.org/officeDocument/2006/relationships/image" Target="../media/image15.emf"/><Relationship Id="rId7" Type="http://schemas.openxmlformats.org/officeDocument/2006/relationships/hyperlink" Target="http://es.wikipedia.org/wiki/Gramo" TargetMode="External"/><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hyperlink" Target="http://es.wikipedia.org/wiki/Longitud" TargetMode="External"/><Relationship Id="rId11" Type="http://schemas.openxmlformats.org/officeDocument/2006/relationships/hyperlink" Target="http://es.wikipedia.org/wiki/Grado_Celsius" TargetMode="External"/><Relationship Id="rId5" Type="http://schemas.openxmlformats.org/officeDocument/2006/relationships/hyperlink" Target="http://es.wikipedia.org/wiki/Metro" TargetMode="External"/><Relationship Id="rId10" Type="http://schemas.openxmlformats.org/officeDocument/2006/relationships/hyperlink" Target="http://es.wikipedia.org/wiki/Ohmio" TargetMode="External"/><Relationship Id="rId4" Type="http://schemas.openxmlformats.org/officeDocument/2006/relationships/hyperlink" Target="http://es.wikipedia.org/wiki/Cobre" TargetMode="External"/><Relationship Id="rId9" Type="http://schemas.openxmlformats.org/officeDocument/2006/relationships/hyperlink" Target="http://es.wikipedia.org/wiki/Resistencia_el%C3%A9ctri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8" Type="http://schemas.openxmlformats.org/officeDocument/2006/relationships/hyperlink" Target="http://es.wikipedia.org/wiki/Corriente_el%C3%A9ctrica" TargetMode="External"/><Relationship Id="rId13" Type="http://schemas.openxmlformats.org/officeDocument/2006/relationships/hyperlink" Target="http://es.wikipedia.org/wiki/Electr%C3%B3n" TargetMode="External"/><Relationship Id="rId18" Type="http://schemas.openxmlformats.org/officeDocument/2006/relationships/hyperlink" Target="http://es.wikipedia.org/wiki/Conductor_el%C3%A9ctrico" TargetMode="External"/><Relationship Id="rId3" Type="http://schemas.openxmlformats.org/officeDocument/2006/relationships/hyperlink" Target="http://es.wikipedia.org/wiki/Conductancia_el%C3%A9ctrica" TargetMode="External"/><Relationship Id="rId7" Type="http://schemas.openxmlformats.org/officeDocument/2006/relationships/hyperlink" Target="http://es.wikipedia.org/wiki/Intensidad_(electricidad)" TargetMode="External"/><Relationship Id="rId12" Type="http://schemas.openxmlformats.org/officeDocument/2006/relationships/image" Target="../media/image22.png"/><Relationship Id="rId17" Type="http://schemas.openxmlformats.org/officeDocument/2006/relationships/hyperlink" Target="http://es.wikipedia.org/wiki/Siemens_(unidad)" TargetMode="External"/><Relationship Id="rId2" Type="http://schemas.openxmlformats.org/officeDocument/2006/relationships/hyperlink" Target="http://es.wikipedia.org/wiki/Unidad_derivada_del_SI" TargetMode="External"/><Relationship Id="rId16" Type="http://schemas.openxmlformats.org/officeDocument/2006/relationships/hyperlink" Target="http://es.wikipedia.org/wiki/Sistema_internacional_de_unidades" TargetMode="External"/><Relationship Id="rId1" Type="http://schemas.openxmlformats.org/officeDocument/2006/relationships/slideLayout" Target="../slideLayouts/slideLayout2.xml"/><Relationship Id="rId6" Type="http://schemas.openxmlformats.org/officeDocument/2006/relationships/hyperlink" Target="http://es.wikipedia.org/wiki/Ohmio" TargetMode="External"/><Relationship Id="rId11" Type="http://schemas.openxmlformats.org/officeDocument/2006/relationships/image" Target="../media/image21.png"/><Relationship Id="rId5" Type="http://schemas.openxmlformats.org/officeDocument/2006/relationships/hyperlink" Target="http://es.wikipedia.org/wiki/Ohm" TargetMode="External"/><Relationship Id="rId15" Type="http://schemas.openxmlformats.org/officeDocument/2006/relationships/hyperlink" Target="http://es.wikipedia.org/wiki/Conductividad_el%C3%A9ctrica" TargetMode="External"/><Relationship Id="rId10" Type="http://schemas.openxmlformats.org/officeDocument/2006/relationships/image" Target="../media/image20.png"/><Relationship Id="rId4" Type="http://schemas.openxmlformats.org/officeDocument/2006/relationships/hyperlink" Target="http://es.wikipedia.org/wiki/Resistencia_el%C3%A9ctrica" TargetMode="External"/><Relationship Id="rId9" Type="http://schemas.openxmlformats.org/officeDocument/2006/relationships/hyperlink" Target="http://es.wikipedia.org/wiki/Tensi%C3%B3n_(electricidad)" TargetMode="External"/><Relationship Id="rId14" Type="http://schemas.openxmlformats.org/officeDocument/2006/relationships/hyperlink" Target="http://es.wikipedia.org/wiki/Conducci%C3%B3n_el%C3%A9ctric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42844" y="2085795"/>
            <a:ext cx="8715436" cy="120032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base">
              <a:spcBef>
                <a:spcPct val="50000"/>
              </a:spcBef>
              <a:spcAft>
                <a:spcPct val="0"/>
              </a:spcAft>
            </a:pPr>
            <a:r>
              <a:rPr lang="es-ES" sz="3600" b="1" cap="all" dirty="0">
                <a:ln w="9000" cmpd="sng">
                  <a:solidFill>
                    <a:srgbClr val="10CF9B">
                      <a:shade val="50000"/>
                      <a:satMod val="120000"/>
                    </a:srgbClr>
                  </a:solidFill>
                  <a:prstDash val="solid"/>
                </a:ln>
                <a:solidFill>
                  <a:srgbClr val="FF0000"/>
                </a:solidFill>
                <a:effectLst>
                  <a:reflection blurRad="12700" stA="28000" endPos="45000" dist="1000" dir="5400000" sy="-100000" algn="bl" rotWithShape="0"/>
                </a:effectLst>
                <a:latin typeface="Arial Black" pitchFamily="34" charset="0"/>
              </a:rPr>
              <a:t>Fundamentos eléctricos y electrónicos</a:t>
            </a:r>
          </a:p>
        </p:txBody>
      </p:sp>
      <p:sp>
        <p:nvSpPr>
          <p:cNvPr id="2053" name="Text Box 5"/>
          <p:cNvSpPr txBox="1">
            <a:spLocks noChangeArrowheads="1"/>
          </p:cNvSpPr>
          <p:nvPr/>
        </p:nvSpPr>
        <p:spPr bwMode="auto">
          <a:xfrm>
            <a:off x="2571736" y="4143380"/>
            <a:ext cx="3929090" cy="1046440"/>
          </a:xfrm>
          <a:prstGeom prst="rect">
            <a:avLst/>
          </a:prstGeom>
          <a:solidFill>
            <a:schemeClr val="bg1"/>
          </a:solidFill>
          <a:ln w="9525">
            <a:noFill/>
            <a:miter lim="800000"/>
            <a:headEnd/>
            <a:tailEnd/>
          </a:ln>
          <a:effectLst/>
        </p:spPr>
        <p:txBody>
          <a:bodyPr wrap="square">
            <a:spAutoFit/>
          </a:bodyPr>
          <a:lstStyle/>
          <a:p>
            <a:pPr algn="ctr" fontAlgn="base">
              <a:spcBef>
                <a:spcPct val="50000"/>
              </a:spcBef>
              <a:spcAft>
                <a:spcPct val="0"/>
              </a:spcAft>
            </a:pPr>
            <a:r>
              <a:rPr lang="es-ES" sz="2000" b="1" dirty="0">
                <a:solidFill>
                  <a:srgbClr val="0000FF"/>
                </a:solidFill>
                <a:latin typeface="Arial" charset="0"/>
              </a:rPr>
              <a:t>Ing. Juan J. Nina Charaja</a:t>
            </a:r>
          </a:p>
          <a:p>
            <a:pPr algn="ctr" fontAlgn="base">
              <a:spcBef>
                <a:spcPct val="50000"/>
              </a:spcBef>
              <a:spcAft>
                <a:spcPct val="0"/>
              </a:spcAft>
            </a:pPr>
            <a:r>
              <a:rPr lang="es-ES" sz="1200" b="1" dirty="0">
                <a:solidFill>
                  <a:srgbClr val="0000FF"/>
                </a:solidFill>
                <a:latin typeface="Arial" charset="0"/>
              </a:rPr>
              <a:t>CIP 99002</a:t>
            </a:r>
            <a:endParaRPr lang="es-ES" sz="1050" b="1" dirty="0">
              <a:solidFill>
                <a:srgbClr val="0000FF"/>
              </a:solidFill>
              <a:latin typeface="Arial" charset="0"/>
            </a:endParaRPr>
          </a:p>
          <a:p>
            <a:pPr algn="ctr" fontAlgn="base">
              <a:spcBef>
                <a:spcPct val="50000"/>
              </a:spcBef>
              <a:spcAft>
                <a:spcPct val="0"/>
              </a:spcAft>
            </a:pPr>
            <a:r>
              <a:rPr lang="es-ES" sz="1600" b="1" dirty="0">
                <a:solidFill>
                  <a:srgbClr val="00B0F0"/>
                </a:solidFill>
                <a:latin typeface="Arial" charset="0"/>
              </a:rPr>
              <a:t>jjnch.24@hotmail.com</a:t>
            </a:r>
            <a:r>
              <a:rPr lang="es-ES" sz="1600" b="1" dirty="0">
                <a:solidFill>
                  <a:srgbClr val="0000FF"/>
                </a:solidFill>
                <a:latin typeface="Arial" charset="0"/>
              </a:rPr>
              <a:t> </a:t>
            </a:r>
          </a:p>
        </p:txBody>
      </p:sp>
      <p:sp>
        <p:nvSpPr>
          <p:cNvPr id="2060" name="Text Box 12"/>
          <p:cNvSpPr txBox="1">
            <a:spLocks noChangeArrowheads="1"/>
          </p:cNvSpPr>
          <p:nvPr/>
        </p:nvSpPr>
        <p:spPr bwMode="auto">
          <a:xfrm>
            <a:off x="3000364" y="5715017"/>
            <a:ext cx="3000396" cy="30777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base">
              <a:spcBef>
                <a:spcPct val="50000"/>
              </a:spcBef>
              <a:spcAft>
                <a:spcPct val="0"/>
              </a:spcAft>
            </a:pPr>
            <a:r>
              <a:rPr lang="es-ES" sz="1400" b="1" dirty="0">
                <a:solidFill>
                  <a:srgbClr val="C00000"/>
                </a:solidFill>
              </a:rPr>
              <a:t>Docente de Mecánica Automotriz</a:t>
            </a:r>
          </a:p>
        </p:txBody>
      </p:sp>
      <p:pic>
        <p:nvPicPr>
          <p:cNvPr id="2061" name="Picture 13" descr="D:\Mis imágenes\Imagen010.jpg"/>
          <p:cNvPicPr>
            <a:picLocks noChangeAspect="1" noChangeArrowheads="1"/>
          </p:cNvPicPr>
          <p:nvPr/>
        </p:nvPicPr>
        <p:blipFill>
          <a:blip r:embed="rId3" cstate="print"/>
          <a:srcRect/>
          <a:stretch>
            <a:fillRect/>
          </a:stretch>
        </p:blipFill>
        <p:spPr bwMode="auto">
          <a:xfrm>
            <a:off x="535754" y="3929066"/>
            <a:ext cx="1821670" cy="2428892"/>
          </a:xfrm>
          <a:prstGeom prst="rect">
            <a:avLst/>
          </a:prstGeom>
          <a:noFill/>
          <a:ln>
            <a:solidFill>
              <a:schemeClr val="tx1"/>
            </a:solidFill>
          </a:ln>
        </p:spPr>
      </p:pic>
      <p:sp>
        <p:nvSpPr>
          <p:cNvPr id="2062" name="Text Box 14"/>
          <p:cNvSpPr txBox="1">
            <a:spLocks noChangeArrowheads="1"/>
          </p:cNvSpPr>
          <p:nvPr/>
        </p:nvSpPr>
        <p:spPr bwMode="auto">
          <a:xfrm>
            <a:off x="1928794" y="278950"/>
            <a:ext cx="5429288" cy="1292662"/>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s-ES" sz="1400" b="1" dirty="0">
                <a:solidFill>
                  <a:srgbClr val="C00000"/>
                </a:solidFill>
                <a:latin typeface="Calibri" pitchFamily="34" charset="0"/>
              </a:rPr>
              <a:t>INSTITUTO DE EDUCACIÓN SUPERIOR TECNOLÓGICO PÚBLICO</a:t>
            </a:r>
          </a:p>
          <a:p>
            <a:pPr algn="ctr" fontAlgn="base">
              <a:spcBef>
                <a:spcPct val="0"/>
              </a:spcBef>
              <a:spcAft>
                <a:spcPts val="1000"/>
              </a:spcAft>
            </a:pPr>
            <a:r>
              <a:rPr lang="es-ES" sz="1400" dirty="0">
                <a:solidFill>
                  <a:srgbClr val="C00000"/>
                </a:solidFill>
                <a:latin typeface="Calibri" pitchFamily="34" charset="0"/>
              </a:rPr>
              <a:t>“FRANCISCO DE PAULA GONZALES VIGIL”</a:t>
            </a:r>
          </a:p>
          <a:p>
            <a:pPr algn="ctr" fontAlgn="base">
              <a:spcBef>
                <a:spcPct val="0"/>
              </a:spcBef>
              <a:spcAft>
                <a:spcPts val="1000"/>
              </a:spcAft>
            </a:pPr>
            <a:r>
              <a:rPr lang="es-ES" sz="1400" dirty="0">
                <a:solidFill>
                  <a:srgbClr val="C00000"/>
                </a:solidFill>
                <a:latin typeface="Calibri" pitchFamily="34" charset="0"/>
              </a:rPr>
              <a:t>TACNA</a:t>
            </a:r>
          </a:p>
          <a:p>
            <a:pPr algn="ctr" fontAlgn="base">
              <a:spcBef>
                <a:spcPct val="0"/>
              </a:spcBef>
              <a:spcAft>
                <a:spcPts val="1000"/>
              </a:spcAft>
            </a:pPr>
            <a:r>
              <a:rPr lang="es-ES" sz="1100" dirty="0">
                <a:solidFill>
                  <a:srgbClr val="C00000"/>
                </a:solidFill>
                <a:latin typeface="Calibri" pitchFamily="34" charset="0"/>
              </a:rPr>
              <a:t>Revalidado por el Ministerio de Educación R.D. Nº 0668-2006-ED y R.D. Nº 0025-2007-ED</a:t>
            </a:r>
            <a:endParaRPr lang="es-ES" sz="2400" dirty="0">
              <a:solidFill>
                <a:srgbClr val="C00000"/>
              </a:solidFill>
              <a:latin typeface="Tahoma" pitchFamily="34" charset="0"/>
            </a:endParaRPr>
          </a:p>
        </p:txBody>
      </p:sp>
      <p:pic>
        <p:nvPicPr>
          <p:cNvPr id="1026" name="Picture 2" descr="D:\Mis imágenes\logo IST.png"/>
          <p:cNvPicPr>
            <a:picLocks noChangeAspect="1" noChangeArrowheads="1"/>
          </p:cNvPicPr>
          <p:nvPr/>
        </p:nvPicPr>
        <p:blipFill>
          <a:blip r:embed="rId4" cstate="print"/>
          <a:srcRect/>
          <a:stretch>
            <a:fillRect/>
          </a:stretch>
        </p:blipFill>
        <p:spPr bwMode="auto">
          <a:xfrm>
            <a:off x="7199331" y="3929066"/>
            <a:ext cx="1444635" cy="928694"/>
          </a:xfrm>
          <a:prstGeom prst="rect">
            <a:avLst/>
          </a:prstGeom>
        </p:spPr>
        <p:style>
          <a:lnRef idx="2">
            <a:schemeClr val="dk1"/>
          </a:lnRef>
          <a:fillRef idx="1">
            <a:schemeClr val="lt1"/>
          </a:fillRef>
          <a:effectRef idx="0">
            <a:schemeClr val="dk1"/>
          </a:effectRef>
          <a:fontRef idx="minor">
            <a:schemeClr val="dk1"/>
          </a:fontRef>
        </p:style>
      </p:pic>
      <p:pic>
        <p:nvPicPr>
          <p:cNvPr id="1027" name="Picture 3" descr="D:\Mis imágenes\LOGO MA.jpg"/>
          <p:cNvPicPr>
            <a:picLocks noChangeAspect="1" noChangeArrowheads="1"/>
          </p:cNvPicPr>
          <p:nvPr/>
        </p:nvPicPr>
        <p:blipFill>
          <a:blip r:embed="rId5" cstate="print"/>
          <a:srcRect/>
          <a:stretch>
            <a:fillRect/>
          </a:stretch>
        </p:blipFill>
        <p:spPr bwMode="auto">
          <a:xfrm>
            <a:off x="7215206" y="4929198"/>
            <a:ext cx="1428760" cy="1873516"/>
          </a:xfrm>
          <a:prstGeom prst="rect">
            <a:avLst/>
          </a:prstGeom>
        </p:spPr>
        <p:style>
          <a:lnRef idx="2">
            <a:schemeClr val="dk1"/>
          </a:lnRef>
          <a:fillRef idx="1">
            <a:schemeClr val="lt1"/>
          </a:fillRef>
          <a:effectRef idx="0">
            <a:schemeClr val="dk1"/>
          </a:effectRef>
          <a:fontRef idx="minor">
            <a:schemeClr val="dk1"/>
          </a:fontRef>
        </p:style>
      </p:pic>
      <p:pic>
        <p:nvPicPr>
          <p:cNvPr id="1028" name="Picture 4" descr="D:\Mis imágenes\CI.bmp"/>
          <p:cNvPicPr>
            <a:picLocks noChangeAspect="1" noChangeArrowheads="1"/>
          </p:cNvPicPr>
          <p:nvPr/>
        </p:nvPicPr>
        <p:blipFill>
          <a:blip r:embed="rId6"/>
          <a:srcRect/>
          <a:stretch>
            <a:fillRect/>
          </a:stretch>
        </p:blipFill>
        <p:spPr bwMode="auto">
          <a:xfrm>
            <a:off x="7451756" y="243568"/>
            <a:ext cx="1406524" cy="1614044"/>
          </a:xfrm>
          <a:prstGeom prst="rect">
            <a:avLst/>
          </a:prstGeom>
        </p:spPr>
        <p:style>
          <a:lnRef idx="2">
            <a:schemeClr val="accent1">
              <a:shade val="50000"/>
            </a:schemeClr>
          </a:lnRef>
          <a:fillRef idx="1">
            <a:schemeClr val="accent1"/>
          </a:fillRef>
          <a:effectRef idx="0">
            <a:schemeClr val="accent1"/>
          </a:effectRef>
          <a:fontRef idx="minor">
            <a:schemeClr val="lt1"/>
          </a:fontRef>
        </p:style>
      </p:pic>
      <p:pic>
        <p:nvPicPr>
          <p:cNvPr id="11" name="10 Imagen" descr="Descripción: D:\Documents and Settings\Administrador\Mis documentos\Mis imágenes\nuevo logo vigil.jpg"/>
          <p:cNvPicPr/>
          <p:nvPr/>
        </p:nvPicPr>
        <p:blipFill>
          <a:blip r:embed="rId7" cstate="print">
            <a:extLst>
              <a:ext uri="{28A0092B-C50C-407E-A947-70E740481C1C}">
                <a14:useLocalDpi xmlns:a14="http://schemas.microsoft.com/office/drawing/2010/main" val="0"/>
              </a:ext>
            </a:extLst>
          </a:blip>
          <a:srcRect l="7150" t="9302" r="6088" b="18604"/>
          <a:stretch>
            <a:fillRect/>
          </a:stretch>
        </p:blipFill>
        <p:spPr bwMode="auto">
          <a:xfrm>
            <a:off x="107504" y="278950"/>
            <a:ext cx="1785950" cy="1578662"/>
          </a:xfrm>
          <a:prstGeom prst="rect">
            <a:avLst/>
          </a:prstGeom>
          <a:noFill/>
          <a:ln w="38100">
            <a:solidFill>
              <a:srgbClr val="002060"/>
            </a:solidFill>
          </a:ln>
        </p:spPr>
      </p:pic>
    </p:spTree>
    <p:extLst>
      <p:ext uri="{BB962C8B-B14F-4D97-AF65-F5344CB8AC3E}">
        <p14:creationId xmlns:p14="http://schemas.microsoft.com/office/powerpoint/2010/main" val="42271430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8" y="850962"/>
            <a:ext cx="5072066" cy="178595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just"/>
            <a:r>
              <a:rPr lang="es-ES" sz="2400" dirty="0" smtClean="0"/>
              <a:t>El calibre de los conductores tiene que estar sometido a ciertas condiciones de uso como la cantidad de corriente que puedan transportar. Para esto se tiene en cuenta la siguiente tabla:</a:t>
            </a:r>
            <a:endParaRPr lang="es-ES" sz="2400" dirty="0"/>
          </a:p>
        </p:txBody>
      </p:sp>
      <p:sp>
        <p:nvSpPr>
          <p:cNvPr id="4" name="3 Marcador de pie de página"/>
          <p:cNvSpPr>
            <a:spLocks noGrp="1"/>
          </p:cNvSpPr>
          <p:nvPr>
            <p:ph type="ftr" sz="quarter" idx="11"/>
          </p:nvPr>
        </p:nvSpPr>
        <p:spPr/>
        <p:txBody>
          <a:bodyPr/>
          <a:lstStyle/>
          <a:p>
            <a:pPr>
              <a:defRPr/>
            </a:pPr>
            <a:r>
              <a:rPr lang="fi-FI" smtClean="0">
                <a:solidFill>
                  <a:prstClr val="black">
                    <a:tint val="75000"/>
                  </a:prstClr>
                </a:solidFill>
              </a:rPr>
              <a:t>Ing. Juan Jose Nina Ch.</a:t>
            </a:r>
            <a:endParaRPr lang="es-ES">
              <a:solidFill>
                <a:prstClr val="black">
                  <a:tint val="75000"/>
                </a:prstClr>
              </a:solidFill>
            </a:endParaRPr>
          </a:p>
        </p:txBody>
      </p:sp>
      <p:pic>
        <p:nvPicPr>
          <p:cNvPr id="3075" name="Picture 3"/>
          <p:cNvPicPr>
            <a:picLocks noChangeAspect="1" noChangeArrowheads="1"/>
          </p:cNvPicPr>
          <p:nvPr/>
        </p:nvPicPr>
        <p:blipFill>
          <a:blip r:embed="rId2"/>
          <a:srcRect/>
          <a:stretch>
            <a:fillRect/>
          </a:stretch>
        </p:blipFill>
        <p:spPr bwMode="auto">
          <a:xfrm>
            <a:off x="5214942" y="836712"/>
            <a:ext cx="3786214" cy="2880320"/>
          </a:xfrm>
          <a:prstGeom prst="rect">
            <a:avLst/>
          </a:prstGeom>
          <a:noFill/>
          <a:ln w="9525">
            <a:noFill/>
            <a:miter lim="800000"/>
            <a:headEnd/>
            <a:tailEnd/>
          </a:ln>
          <a:effectLst/>
        </p:spPr>
      </p:pic>
      <p:pic>
        <p:nvPicPr>
          <p:cNvPr id="3076" name="Picture 4"/>
          <p:cNvPicPr>
            <a:picLocks noGrp="1" noChangeAspect="1" noChangeArrowheads="1"/>
          </p:cNvPicPr>
          <p:nvPr>
            <p:ph idx="1"/>
          </p:nvPr>
        </p:nvPicPr>
        <p:blipFill>
          <a:blip r:embed="rId3"/>
          <a:srcRect/>
          <a:stretch>
            <a:fillRect/>
          </a:stretch>
        </p:blipFill>
        <p:spPr bwMode="auto">
          <a:xfrm>
            <a:off x="214282" y="2741410"/>
            <a:ext cx="4872237" cy="4071966"/>
          </a:xfrm>
          <a:prstGeom prst="rect">
            <a:avLst/>
          </a:prstGeom>
          <a:noFill/>
          <a:ln w="9525">
            <a:noFill/>
            <a:miter lim="800000"/>
            <a:headEnd/>
            <a:tailEnd/>
          </a:ln>
          <a:effectLst/>
        </p:spPr>
      </p:pic>
      <p:sp>
        <p:nvSpPr>
          <p:cNvPr id="9" name="8 Rectángulo"/>
          <p:cNvSpPr/>
          <p:nvPr/>
        </p:nvSpPr>
        <p:spPr>
          <a:xfrm>
            <a:off x="5250282" y="3766388"/>
            <a:ext cx="3786214" cy="304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s-ES" sz="2400" dirty="0">
                <a:solidFill>
                  <a:prstClr val="white"/>
                </a:solidFill>
              </a:rPr>
              <a:t>En el sistema AWG (American </a:t>
            </a:r>
            <a:r>
              <a:rPr lang="es-ES" sz="2400" dirty="0" err="1">
                <a:solidFill>
                  <a:prstClr val="white"/>
                </a:solidFill>
              </a:rPr>
              <a:t>Wire</a:t>
            </a:r>
            <a:r>
              <a:rPr lang="es-ES" sz="2400" dirty="0">
                <a:solidFill>
                  <a:prstClr val="white"/>
                </a:solidFill>
              </a:rPr>
              <a:t> Gauge), es mediante un número, los números mas altos hacen referencia a los calibres más delgados, y los números mas bajos, a los calibres mas gruesos.</a:t>
            </a:r>
          </a:p>
        </p:txBody>
      </p:sp>
      <p:sp>
        <p:nvSpPr>
          <p:cNvPr id="7" name="1 Título"/>
          <p:cNvSpPr txBox="1">
            <a:spLocks/>
          </p:cNvSpPr>
          <p:nvPr/>
        </p:nvSpPr>
        <p:spPr>
          <a:xfrm>
            <a:off x="500034" y="142852"/>
            <a:ext cx="8229600" cy="704104"/>
          </a:xfrm>
          <a:prstGeom prst="rect">
            <a:avLst/>
          </a:prstGeom>
          <a:solidFill>
            <a:srgbClr val="FF0000"/>
          </a:solidFill>
          <a:ln w="5715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sz="4000" b="1" dirty="0" smtClean="0">
                <a:solidFill>
                  <a:srgbClr val="FFFF00"/>
                </a:solidFill>
              </a:rPr>
              <a:t>CALIBRE DE CONDUCTORES</a:t>
            </a:r>
            <a:endParaRPr lang="es-ES" sz="4000" b="1" dirty="0">
              <a:solidFill>
                <a:srgbClr val="FFFF00"/>
              </a:solidFill>
            </a:endParaRPr>
          </a:p>
        </p:txBody>
      </p:sp>
    </p:spTree>
    <p:extLst>
      <p:ext uri="{BB962C8B-B14F-4D97-AF65-F5344CB8AC3E}">
        <p14:creationId xmlns:p14="http://schemas.microsoft.com/office/powerpoint/2010/main" val="3265016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fi-FI" smtClean="0">
                <a:solidFill>
                  <a:prstClr val="black">
                    <a:tint val="75000"/>
                  </a:prstClr>
                </a:solidFill>
              </a:rPr>
              <a:t>Ing. Juan Jose Nina Ch.</a:t>
            </a:r>
            <a:endParaRPr lang="es-ES">
              <a:solidFill>
                <a:prstClr val="black">
                  <a:tint val="75000"/>
                </a:prstClr>
              </a:solidFill>
            </a:endParaRPr>
          </a:p>
        </p:txBody>
      </p:sp>
      <p:sp>
        <p:nvSpPr>
          <p:cNvPr id="5" name="1 Título"/>
          <p:cNvSpPr>
            <a:spLocks noGrp="1"/>
          </p:cNvSpPr>
          <p:nvPr>
            <p:ph type="title"/>
          </p:nvPr>
        </p:nvSpPr>
        <p:spPr>
          <a:xfrm>
            <a:off x="428596" y="142852"/>
            <a:ext cx="8229600" cy="632666"/>
          </a:xfr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defRPr/>
            </a:pPr>
            <a:r>
              <a:rPr lang="es-ES" sz="4000" b="1" dirty="0" smtClean="0">
                <a:solidFill>
                  <a:srgbClr val="FFFF00"/>
                </a:solidFill>
              </a:rPr>
              <a:t>INTENSIDAD DE CORRIENTE</a:t>
            </a:r>
            <a:endParaRPr lang="es-ES" sz="4000" b="1" dirty="0">
              <a:solidFill>
                <a:srgbClr val="FFFF00"/>
              </a:solidFill>
            </a:endParaRPr>
          </a:p>
        </p:txBody>
      </p:sp>
      <p:sp>
        <p:nvSpPr>
          <p:cNvPr id="6" name="5 Rectángulo"/>
          <p:cNvSpPr/>
          <p:nvPr/>
        </p:nvSpPr>
        <p:spPr>
          <a:xfrm>
            <a:off x="0" y="4286256"/>
            <a:ext cx="3571868" cy="92333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just"/>
            <a:r>
              <a:rPr lang="es-ES_tradnl" b="1" dirty="0">
                <a:solidFill>
                  <a:srgbClr val="FFC000"/>
                </a:solidFill>
              </a:rPr>
              <a:t>MEDICIÓN DE LA INTENSIDAD DE LA CORRIENTE ELÉCTRICA O AMPERAJE</a:t>
            </a:r>
            <a:endParaRPr lang="es-ES" dirty="0">
              <a:solidFill>
                <a:srgbClr val="FFC000"/>
              </a:solidFill>
            </a:endParaRPr>
          </a:p>
        </p:txBody>
      </p:sp>
      <p:pic>
        <p:nvPicPr>
          <p:cNvPr id="7" name="6 Imagen" descr="http://www.asifunciona.com/electrotecnia/ke_corriente_electrica/img_corriente_electrica/img_0007_04.gif"/>
          <p:cNvPicPr/>
          <p:nvPr/>
        </p:nvPicPr>
        <p:blipFill>
          <a:blip r:embed="rId2"/>
          <a:srcRect/>
          <a:stretch>
            <a:fillRect/>
          </a:stretch>
        </p:blipFill>
        <p:spPr bwMode="auto">
          <a:xfrm>
            <a:off x="6858016" y="4214818"/>
            <a:ext cx="2071692" cy="2286016"/>
          </a:xfrm>
          <a:prstGeom prst="rect">
            <a:avLst/>
          </a:prstGeom>
          <a:noFill/>
          <a:ln w="9525">
            <a:noFill/>
            <a:miter lim="800000"/>
            <a:headEnd/>
            <a:tailEnd/>
          </a:ln>
        </p:spPr>
      </p:pic>
      <p:sp>
        <p:nvSpPr>
          <p:cNvPr id="8" name="7 Rectángulo"/>
          <p:cNvSpPr/>
          <p:nvPr/>
        </p:nvSpPr>
        <p:spPr>
          <a:xfrm>
            <a:off x="142844" y="2492896"/>
            <a:ext cx="7597508"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S_tradnl" sz="2400" dirty="0">
                <a:solidFill>
                  <a:prstClr val="white"/>
                </a:solidFill>
              </a:rPr>
              <a:t>En el </a:t>
            </a:r>
            <a:r>
              <a:rPr lang="es-ES_tradnl" sz="2400" u="sng" dirty="0">
                <a:solidFill>
                  <a:prstClr val="white"/>
                </a:solidFill>
              </a:rPr>
              <a:t>sistema de unidades</a:t>
            </a:r>
            <a:r>
              <a:rPr lang="es-ES_tradnl" sz="2400" dirty="0">
                <a:solidFill>
                  <a:prstClr val="white"/>
                </a:solidFill>
              </a:rPr>
              <a:t> se expresa en </a:t>
            </a:r>
            <a:r>
              <a:rPr lang="es-ES_tradnl" sz="2400" b="1" dirty="0" smtClean="0">
                <a:solidFill>
                  <a:srgbClr val="FFFF00"/>
                </a:solidFill>
              </a:rPr>
              <a:t>C/s=A</a:t>
            </a:r>
            <a:r>
              <a:rPr lang="es-ES_tradnl" sz="2400" dirty="0" smtClean="0">
                <a:solidFill>
                  <a:prstClr val="white"/>
                </a:solidFill>
              </a:rPr>
              <a:t> </a:t>
            </a:r>
            <a:r>
              <a:rPr lang="es-ES_tradnl" sz="2400" dirty="0">
                <a:solidFill>
                  <a:prstClr val="white"/>
                </a:solidFill>
              </a:rPr>
              <a:t>(</a:t>
            </a:r>
            <a:r>
              <a:rPr lang="es-ES_tradnl" sz="2400" u="sng" dirty="0">
                <a:solidFill>
                  <a:prstClr val="white"/>
                </a:solidFill>
              </a:rPr>
              <a:t>culombios</a:t>
            </a:r>
            <a:r>
              <a:rPr lang="es-ES_tradnl" sz="2400" dirty="0">
                <a:solidFill>
                  <a:prstClr val="white"/>
                </a:solidFill>
              </a:rPr>
              <a:t> partido por </a:t>
            </a:r>
            <a:r>
              <a:rPr lang="es-ES_tradnl" sz="2400" u="sng" dirty="0">
                <a:solidFill>
                  <a:prstClr val="white"/>
                </a:solidFill>
              </a:rPr>
              <a:t>segundo</a:t>
            </a:r>
            <a:r>
              <a:rPr lang="es-ES_tradnl" sz="2400" dirty="0">
                <a:solidFill>
                  <a:prstClr val="white"/>
                </a:solidFill>
              </a:rPr>
              <a:t>), unidad que se denomina </a:t>
            </a:r>
            <a:r>
              <a:rPr lang="es-ES_tradnl" sz="2400" u="sng" dirty="0">
                <a:solidFill>
                  <a:prstClr val="white"/>
                </a:solidFill>
              </a:rPr>
              <a:t>amperio</a:t>
            </a:r>
            <a:endParaRPr lang="es-ES" sz="2400" dirty="0">
              <a:solidFill>
                <a:prstClr val="white"/>
              </a:solidFill>
            </a:endParaRPr>
          </a:p>
        </p:txBody>
      </p:sp>
      <p:pic>
        <p:nvPicPr>
          <p:cNvPr id="9" name="8 Imagen" descr="http://www.asifunciona.com/electrotecnia/ke_corriente_electrica/img_corriente_electrica/img_0007_6.jpg"/>
          <p:cNvPicPr/>
          <p:nvPr/>
        </p:nvPicPr>
        <p:blipFill>
          <a:blip r:embed="rId3"/>
          <a:srcRect/>
          <a:stretch>
            <a:fillRect/>
          </a:stretch>
        </p:blipFill>
        <p:spPr bwMode="auto">
          <a:xfrm>
            <a:off x="5207096" y="4286256"/>
            <a:ext cx="1381128" cy="2214578"/>
          </a:xfrm>
          <a:prstGeom prst="rect">
            <a:avLst/>
          </a:prstGeom>
          <a:noFill/>
          <a:ln w="9525">
            <a:noFill/>
            <a:miter lim="800000"/>
            <a:headEnd/>
            <a:tailEnd/>
          </a:ln>
        </p:spPr>
      </p:pic>
      <p:pic>
        <p:nvPicPr>
          <p:cNvPr id="10" name="9 Imagen" descr="http://www.asifunciona.com/electrotecnia/ke_corriente_electrica/img_corriente_electrica/img_0007_5.jpg"/>
          <p:cNvPicPr/>
          <p:nvPr/>
        </p:nvPicPr>
        <p:blipFill>
          <a:blip r:embed="rId4"/>
          <a:srcRect/>
          <a:stretch>
            <a:fillRect/>
          </a:stretch>
        </p:blipFill>
        <p:spPr bwMode="auto">
          <a:xfrm>
            <a:off x="3694928" y="4286256"/>
            <a:ext cx="1381128" cy="2214578"/>
          </a:xfrm>
          <a:prstGeom prst="rect">
            <a:avLst/>
          </a:prstGeom>
          <a:noFill/>
          <a:ln w="9525">
            <a:noFill/>
            <a:miter lim="800000"/>
            <a:headEnd/>
            <a:tailEnd/>
          </a:ln>
        </p:spPr>
      </p:pic>
      <p:sp>
        <p:nvSpPr>
          <p:cNvPr id="2" name="1 Rectángulo"/>
          <p:cNvSpPr/>
          <p:nvPr/>
        </p:nvSpPr>
        <p:spPr>
          <a:xfrm>
            <a:off x="132904" y="843677"/>
            <a:ext cx="8868251" cy="1477328"/>
          </a:xfrm>
          <a:prstGeom prst="rect">
            <a:avLst/>
          </a:prstGeom>
          <a:solidFill>
            <a:schemeClr val="bg2">
              <a:lumMod val="75000"/>
            </a:schemeClr>
          </a:solidFill>
          <a:ln>
            <a:solidFill>
              <a:schemeClr val="accent1"/>
            </a:solidFill>
          </a:ln>
        </p:spPr>
        <p:txBody>
          <a:bodyPr wrap="square">
            <a:spAutoFit/>
          </a:bodyPr>
          <a:lstStyle/>
          <a:p>
            <a:pPr algn="just"/>
            <a:r>
              <a:rPr lang="es-PE" dirty="0"/>
              <a:t>Es la cantidad de electrones que pasan por un punto en un segundo. Imaginemos que pudiésemos contar los electrones que pasan por un punto de un circuito eléctrico en un segundo. Pues eso seria la Corriente eléctrica. Se mide en Amperios (A). Por ejemplo una corriente de 1 A (amperio) equivale a 6,25 trillones de electrones que han pasado en un segundo.</a:t>
            </a:r>
          </a:p>
        </p:txBody>
      </p:sp>
      <p:pic>
        <p:nvPicPr>
          <p:cNvPr id="2050" name="Picture 2" descr="\rm I =\frac{Q}{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3572" y="2636912"/>
            <a:ext cx="1187252" cy="936104"/>
          </a:xfrm>
          <a:prstGeom prst="rect">
            <a:avLst/>
          </a:prstGeom>
          <a:solidFill>
            <a:srgbClr val="FFC000"/>
          </a:solidFill>
        </p:spPr>
      </p:pic>
    </p:spTree>
    <p:extLst>
      <p:ext uri="{BB962C8B-B14F-4D97-AF65-F5344CB8AC3E}">
        <p14:creationId xmlns:p14="http://schemas.microsoft.com/office/powerpoint/2010/main" val="95049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8048" y="1124744"/>
            <a:ext cx="6488284" cy="554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428596" y="142852"/>
            <a:ext cx="8229600" cy="632666"/>
          </a:xfrm>
          <a:prstGeom prst="rect">
            <a:avLst/>
          </a:prstGeom>
          <a:solidFill>
            <a:srgbClr val="FF0000"/>
          </a:solidFill>
          <a:ln w="5715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sz="4000" b="1" smtClean="0">
                <a:solidFill>
                  <a:srgbClr val="FFFF00"/>
                </a:solidFill>
              </a:rPr>
              <a:t>INTENSIDAD DE CORRIENTE</a:t>
            </a:r>
            <a:endParaRPr lang="es-ES" sz="4000" b="1" dirty="0">
              <a:solidFill>
                <a:srgbClr val="FFFF00"/>
              </a:solidFill>
            </a:endParaRPr>
          </a:p>
        </p:txBody>
      </p:sp>
      <p:sp>
        <p:nvSpPr>
          <p:cNvPr id="4" name="3 Rectángulo"/>
          <p:cNvSpPr/>
          <p:nvPr/>
        </p:nvSpPr>
        <p:spPr>
          <a:xfrm>
            <a:off x="107504" y="1412776"/>
            <a:ext cx="2286000" cy="3416320"/>
          </a:xfrm>
          <a:prstGeom prst="rect">
            <a:avLst/>
          </a:prstGeom>
          <a:solidFill>
            <a:srgbClr val="FFC000"/>
          </a:solidFill>
          <a:ln>
            <a:solidFill>
              <a:schemeClr val="accent1"/>
            </a:solidFill>
          </a:ln>
        </p:spPr>
        <p:txBody>
          <a:bodyPr wrap="square">
            <a:spAutoFit/>
          </a:bodyPr>
          <a:lstStyle/>
          <a:p>
            <a:pPr algn="just"/>
            <a:r>
              <a:rPr lang="es-ES" b="1" dirty="0"/>
              <a:t>Un amperio</a:t>
            </a:r>
            <a:r>
              <a:rPr lang="es-ES" dirty="0"/>
              <a:t> (1 A) es la cantidad de corriente que existe cuando un número de electrones con una carga total de un culombio (1 C) se mueve a través de un área de sección transversal determinado, de un cable conductor, en un segundo (1 s).</a:t>
            </a:r>
            <a:endParaRPr lang="es-ES" dirty="0">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60" y="5157192"/>
            <a:ext cx="1182687"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82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71472" y="142852"/>
            <a:ext cx="8229600" cy="846980"/>
          </a:xfrm>
          <a:solidFill>
            <a:srgbClr val="FF0000"/>
          </a:solidFill>
          <a:ln w="57150">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s-ES" sz="4800" dirty="0" smtClean="0">
                <a:solidFill>
                  <a:srgbClr val="FFFF00"/>
                </a:solidFill>
              </a:rPr>
              <a:t>DIFERENCIA DE POTENCIAL</a:t>
            </a:r>
            <a:endParaRPr lang="es-ES" sz="4800" dirty="0">
              <a:solidFill>
                <a:srgbClr val="FFFF00"/>
              </a:solidFill>
            </a:endParaRPr>
          </a:p>
        </p:txBody>
      </p:sp>
      <p:sp>
        <p:nvSpPr>
          <p:cNvPr id="4" name="3 Marcador de pie de página"/>
          <p:cNvSpPr>
            <a:spLocks noGrp="1"/>
          </p:cNvSpPr>
          <p:nvPr>
            <p:ph type="ftr" sz="quarter" idx="11"/>
          </p:nvPr>
        </p:nvSpPr>
        <p:spPr/>
        <p:txBody>
          <a:bodyPr/>
          <a:lstStyle/>
          <a:p>
            <a:pPr>
              <a:defRPr/>
            </a:pPr>
            <a:r>
              <a:rPr lang="fi-FI" dirty="0" smtClean="0">
                <a:solidFill>
                  <a:prstClr val="black">
                    <a:tint val="75000"/>
                  </a:prstClr>
                </a:solidFill>
              </a:rPr>
              <a:t>Ing. Juan Jose Nina Ch.</a:t>
            </a:r>
            <a:endParaRPr lang="es-ES" dirty="0">
              <a:solidFill>
                <a:prstClr val="black">
                  <a:tint val="75000"/>
                </a:prstClr>
              </a:solidFill>
            </a:endParaRPr>
          </a:p>
        </p:txBody>
      </p:sp>
      <p:pic>
        <p:nvPicPr>
          <p:cNvPr id="5" name="Picture 2" descr="D:\INFORMACION  DE INTERNET\FUNDAMENTOS ELECTRICOS\QUÉ ES EL VOLTAJE, TENSIÓN o DIFERENCIA DE POTENCIAL_archivos\img_mov_0008_00.gif"/>
          <p:cNvPicPr>
            <a:picLocks noGrp="1" noChangeAspect="1" noChangeArrowheads="1"/>
          </p:cNvPicPr>
          <p:nvPr>
            <p:ph idx="1"/>
          </p:nvPr>
        </p:nvPicPr>
        <p:blipFill>
          <a:blip r:embed="rId2" r:link="rId3"/>
          <a:srcRect/>
          <a:stretch>
            <a:fillRect/>
          </a:stretch>
        </p:blipFill>
        <p:spPr bwMode="auto">
          <a:xfrm>
            <a:off x="4831877" y="1214422"/>
            <a:ext cx="4134404" cy="3500462"/>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Rectangle 7"/>
          <p:cNvSpPr>
            <a:spLocks noChangeArrowheads="1"/>
          </p:cNvSpPr>
          <p:nvPr/>
        </p:nvSpPr>
        <p:spPr bwMode="auto">
          <a:xfrm>
            <a:off x="214282" y="881795"/>
            <a:ext cx="4572002" cy="55092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just" eaLnBrk="0" hangingPunct="0"/>
            <a:r>
              <a:rPr lang="es-PE" sz="2200" dirty="0">
                <a:solidFill>
                  <a:prstClr val="white"/>
                </a:solidFill>
              </a:rPr>
              <a:t>El voltaje, tensión o diferencia de potencial es la presión que ejerce una fuente de suministro de energía eléctrica o fuerza electromotriz (FEM) sobre las cargas eléctricas o electrones en un circuito eléctrico cerrado, para que se establezca el flujo de una corriente eléctrica.</a:t>
            </a:r>
          </a:p>
          <a:p>
            <a:pPr algn="just" eaLnBrk="0" hangingPunct="0"/>
            <a:endParaRPr lang="es-PE" sz="2200" dirty="0">
              <a:solidFill>
                <a:prstClr val="white"/>
              </a:solidFill>
            </a:endParaRPr>
          </a:p>
          <a:p>
            <a:pPr algn="just" eaLnBrk="0" hangingPunct="0"/>
            <a:r>
              <a:rPr lang="es-ES" sz="2200" dirty="0" smtClean="0">
                <a:solidFill>
                  <a:prstClr val="white"/>
                </a:solidFill>
                <a:ea typeface="Calibri" pitchFamily="34" charset="0"/>
                <a:cs typeface="Times New Roman" pitchFamily="18" charset="0"/>
              </a:rPr>
              <a:t>A mayor diferencia de potencial o presión que ejerza una fuente de FEM sobre las cargas eléctricas o electrones contenidos en un conductor, mayor será el voltaje o tensión existente en el circuito al que corresponda ese conductor.</a:t>
            </a:r>
            <a:endParaRPr lang="es-ES" sz="2200" dirty="0">
              <a:solidFill>
                <a:prstClr val="white"/>
              </a:solidFill>
              <a:ea typeface="Calibri" pitchFamily="34" charset="0"/>
              <a:cs typeface="Times New Roman" pitchFamily="18" charset="0"/>
            </a:endParaRPr>
          </a:p>
        </p:txBody>
      </p:sp>
      <p:sp>
        <p:nvSpPr>
          <p:cNvPr id="7" name="6 Rectángulo"/>
          <p:cNvSpPr/>
          <p:nvPr/>
        </p:nvSpPr>
        <p:spPr>
          <a:xfrm>
            <a:off x="4929190" y="4929198"/>
            <a:ext cx="4000528"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ES" dirty="0">
                <a:solidFill>
                  <a:prstClr val="white"/>
                </a:solidFill>
              </a:rPr>
              <a:t>La diferencia de potencial entre dos puntos de una fuente de FEM se manifiesta como la acumulación de cargas eléctricas negativas ( ELECTRONES)</a:t>
            </a:r>
          </a:p>
        </p:txBody>
      </p:sp>
    </p:spTree>
    <p:extLst>
      <p:ext uri="{BB962C8B-B14F-4D97-AF65-F5344CB8AC3E}">
        <p14:creationId xmlns:p14="http://schemas.microsoft.com/office/powerpoint/2010/main" val="1199408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485" y="1179890"/>
            <a:ext cx="4266483" cy="2308324"/>
          </a:xfrm>
          <a:prstGeom prst="rect">
            <a:avLst/>
          </a:prstGeom>
          <a:solidFill>
            <a:schemeClr val="accent1">
              <a:lumMod val="20000"/>
              <a:lumOff val="80000"/>
            </a:schemeClr>
          </a:solidFill>
          <a:ln>
            <a:solidFill>
              <a:schemeClr val="accent1"/>
            </a:solidFill>
          </a:ln>
        </p:spPr>
        <p:txBody>
          <a:bodyPr wrap="square">
            <a:spAutoFit/>
          </a:bodyPr>
          <a:lstStyle/>
          <a:p>
            <a:r>
              <a:rPr lang="es-PE" dirty="0"/>
              <a:t>Cuanto mayor sea la f.e.m. entre cargas mayor será el flujo. Este parámetro es importante en el diseño de los aparatos eléctricos y electrónicos, pues uno diseñado para determinado voltaje podría quemarse si se somete a un voltaje superior, o no funcionar si se le conecta a un voltaje inferior.</a:t>
            </a:r>
          </a:p>
        </p:txBody>
      </p:sp>
      <p:sp>
        <p:nvSpPr>
          <p:cNvPr id="5" name="1 Título"/>
          <p:cNvSpPr txBox="1">
            <a:spLocks/>
          </p:cNvSpPr>
          <p:nvPr/>
        </p:nvSpPr>
        <p:spPr>
          <a:xfrm>
            <a:off x="571472" y="142852"/>
            <a:ext cx="8229600" cy="846980"/>
          </a:xfrm>
          <a:prstGeom prst="rect">
            <a:avLst/>
          </a:prstGeom>
          <a:solidFill>
            <a:srgbClr val="FF0000"/>
          </a:solidFill>
          <a:ln w="57150" cap="flat" cmpd="sng" algn="ctr">
            <a:solidFill>
              <a:srgbClr val="FFFF00"/>
            </a:solid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 sz="4800" smtClean="0">
                <a:solidFill>
                  <a:srgbClr val="FFFF00"/>
                </a:solidFill>
              </a:rPr>
              <a:t>DIFERENCIA DE POTENCIAL</a:t>
            </a:r>
            <a:endParaRPr lang="es-ES" sz="4800" dirty="0">
              <a:solidFill>
                <a:srgbClr val="FFFF00"/>
              </a:solidFill>
            </a:endParaRPr>
          </a:p>
        </p:txBody>
      </p:sp>
      <p:sp>
        <p:nvSpPr>
          <p:cNvPr id="6" name="5 Rectángulo"/>
          <p:cNvSpPr/>
          <p:nvPr/>
        </p:nvSpPr>
        <p:spPr>
          <a:xfrm>
            <a:off x="4427984" y="1179890"/>
            <a:ext cx="4572000" cy="2862322"/>
          </a:xfrm>
          <a:prstGeom prst="rect">
            <a:avLst/>
          </a:prstGeom>
          <a:solidFill>
            <a:schemeClr val="accent1">
              <a:lumMod val="20000"/>
              <a:lumOff val="80000"/>
            </a:schemeClr>
          </a:solidFill>
          <a:ln>
            <a:solidFill>
              <a:schemeClr val="accent1"/>
            </a:solidFill>
          </a:ln>
        </p:spPr>
        <p:txBody>
          <a:bodyPr>
            <a:spAutoFit/>
          </a:bodyPr>
          <a:lstStyle/>
          <a:p>
            <a:r>
              <a:rPr lang="es-PE" dirty="0"/>
              <a:t>Los aparatos que podemos encontrar en el mercado vienen indicados con el voltaje para el cual están diseñados, y esa indicación debe ser siempre respetada si queremos que realice un funcionamiento normal. Así, una lámpara que indique 6 V. no puede conectarse a un f.e.m. de 24 V., porque se quemaría; de la misma forma que una lámpara que trabaje a 220 V. se iluminaría débilmente si se conectase a una f.e.m. de 110 V.</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5" y="3488214"/>
            <a:ext cx="4266483" cy="325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4453461" y="4191461"/>
            <a:ext cx="4572000" cy="923330"/>
          </a:xfrm>
          <a:prstGeom prst="rect">
            <a:avLst/>
          </a:prstGeom>
          <a:solidFill>
            <a:schemeClr val="accent6">
              <a:lumMod val="60000"/>
              <a:lumOff val="40000"/>
            </a:schemeClr>
          </a:solidFill>
          <a:ln>
            <a:solidFill>
              <a:schemeClr val="accent1"/>
            </a:solidFill>
          </a:ln>
        </p:spPr>
        <p:txBody>
          <a:bodyPr>
            <a:spAutoFit/>
          </a:bodyPr>
          <a:lstStyle/>
          <a:p>
            <a:r>
              <a:rPr lang="es-PE" dirty="0"/>
              <a:t>Mientras exista diferencia de potencial entre dos cargas eléctricas, y ambas estén conectadas entre sí, existirá flujo de corriente</a:t>
            </a:r>
          </a:p>
        </p:txBody>
      </p:sp>
      <p:pic>
        <p:nvPicPr>
          <p:cNvPr id="1028" name="Picture 4" descr="V=J/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8575" y="-66675"/>
            <a:ext cx="742950"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V = \frac {W}{A}  = \frac {C}{F} = \frac {J}{C} = \frac {N \cdot m}{A \cdot s} = \frac{kg \cdot m^2}{A \cdot s^3} =  \frac{N \cdot m}{C} = \frac{kg \cdot m^2}{C \cdot s^2}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6187777"/>
            <a:ext cx="4714875"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79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07504" y="620688"/>
            <a:ext cx="8928992" cy="1415772"/>
          </a:xfrm>
          <a:prstGeom prst="rect">
            <a:avLst/>
          </a:prstGeom>
        </p:spPr>
        <p:txBody>
          <a:bodyPr wrap="square">
            <a:spAutoFit/>
          </a:bodyPr>
          <a:lstStyle/>
          <a:p>
            <a:pPr lvl="0" fontAlgn="base">
              <a:spcBef>
                <a:spcPct val="0"/>
              </a:spcBef>
              <a:spcAft>
                <a:spcPct val="0"/>
              </a:spcAft>
            </a:pPr>
            <a:r>
              <a:rPr lang="es-PE" dirty="0">
                <a:latin typeface="Arial" pitchFamily="34" charset="0"/>
                <a:cs typeface="Arial" pitchFamily="34" charset="0"/>
              </a:rPr>
              <a:t>También se puede definir como   </a:t>
            </a:r>
            <a:r>
              <a:rPr lang="es-PE" sz="3200" dirty="0">
                <a:latin typeface="Arial" pitchFamily="34" charset="0"/>
                <a:cs typeface="Arial" pitchFamily="34" charset="0"/>
              </a:rPr>
              <a:t>.</a:t>
            </a:r>
            <a:endParaRPr lang="es-PE" dirty="0">
              <a:latin typeface="Arial" pitchFamily="34" charset="0"/>
              <a:cs typeface="Arial" pitchFamily="34" charset="0"/>
            </a:endParaRPr>
          </a:p>
          <a:p>
            <a:pPr lvl="0" eaLnBrk="0" fontAlgn="base" hangingPunct="0">
              <a:spcBef>
                <a:spcPct val="0"/>
              </a:spcBef>
              <a:spcAft>
                <a:spcPct val="0"/>
              </a:spcAft>
            </a:pPr>
            <a:r>
              <a:rPr lang="es-PE" dirty="0">
                <a:latin typeface="Arial" pitchFamily="34" charset="0"/>
                <a:cs typeface="Arial" pitchFamily="34" charset="0"/>
              </a:rPr>
              <a:t>El Volt se define como la </a:t>
            </a:r>
            <a:r>
              <a:rPr lang="es-PE" dirty="0">
                <a:latin typeface="Arial" pitchFamily="34" charset="0"/>
                <a:cs typeface="Arial" pitchFamily="34" charset="0"/>
                <a:hlinkClick r:id="rId2" tooltip="Tensión (electricidad)"/>
              </a:rPr>
              <a:t>diferencia de potencial</a:t>
            </a:r>
            <a:r>
              <a:rPr lang="es-PE" dirty="0">
                <a:latin typeface="Arial" pitchFamily="34" charset="0"/>
                <a:cs typeface="Arial" pitchFamily="34" charset="0"/>
              </a:rPr>
              <a:t> existente entre dos puntos tales que hay que realizar un </a:t>
            </a:r>
            <a:r>
              <a:rPr lang="es-PE" dirty="0">
                <a:latin typeface="Arial" pitchFamily="34" charset="0"/>
                <a:cs typeface="Arial" pitchFamily="34" charset="0"/>
                <a:hlinkClick r:id="rId3" tooltip="Trabajo (física)"/>
              </a:rPr>
              <a:t>trabajo</a:t>
            </a:r>
            <a:r>
              <a:rPr lang="es-PE" dirty="0">
                <a:latin typeface="Arial" pitchFamily="34" charset="0"/>
                <a:cs typeface="Arial" pitchFamily="34" charset="0"/>
              </a:rPr>
              <a:t> de 1 </a:t>
            </a:r>
            <a:r>
              <a:rPr lang="es-PE" dirty="0">
                <a:latin typeface="Arial" pitchFamily="34" charset="0"/>
                <a:cs typeface="Arial" pitchFamily="34" charset="0"/>
                <a:hlinkClick r:id="rId4" tooltip="Julio (unidad)"/>
              </a:rPr>
              <a:t>Joule</a:t>
            </a:r>
            <a:r>
              <a:rPr lang="es-PE" dirty="0">
                <a:latin typeface="Arial" pitchFamily="34" charset="0"/>
                <a:cs typeface="Arial" pitchFamily="34" charset="0"/>
              </a:rPr>
              <a:t> para trasladar del uno al otro la </a:t>
            </a:r>
            <a:r>
              <a:rPr lang="es-PE" dirty="0">
                <a:latin typeface="Arial" pitchFamily="34" charset="0"/>
                <a:cs typeface="Arial" pitchFamily="34" charset="0"/>
                <a:hlinkClick r:id="rId5" tooltip="Carga eléctrica"/>
              </a:rPr>
              <a:t>carga</a:t>
            </a:r>
            <a:r>
              <a:rPr lang="es-PE" dirty="0">
                <a:latin typeface="Arial" pitchFamily="34" charset="0"/>
                <a:cs typeface="Arial" pitchFamily="34" charset="0"/>
              </a:rPr>
              <a:t> de 1 </a:t>
            </a:r>
            <a:r>
              <a:rPr lang="es-PE" dirty="0" err="1">
                <a:latin typeface="Arial" pitchFamily="34" charset="0"/>
                <a:cs typeface="Arial" pitchFamily="34" charset="0"/>
                <a:hlinkClick r:id="rId6" tooltip="Culombio"/>
              </a:rPr>
              <a:t>Culomb</a:t>
            </a:r>
            <a:r>
              <a:rPr lang="es-PE" dirty="0">
                <a:latin typeface="Arial" pitchFamily="34" charset="0"/>
                <a:cs typeface="Arial" pitchFamily="34" charset="0"/>
              </a:rPr>
              <a:t>:</a:t>
            </a:r>
          </a:p>
        </p:txBody>
      </p:sp>
      <p:sp>
        <p:nvSpPr>
          <p:cNvPr id="8" name="7 Rectángulo"/>
          <p:cNvSpPr/>
          <p:nvPr/>
        </p:nvSpPr>
        <p:spPr>
          <a:xfrm>
            <a:off x="107504" y="110824"/>
            <a:ext cx="8928992" cy="646331"/>
          </a:xfrm>
          <a:prstGeom prst="rect">
            <a:avLst/>
          </a:prstGeom>
        </p:spPr>
        <p:txBody>
          <a:bodyPr wrap="square">
            <a:spAutoFit/>
          </a:bodyPr>
          <a:lstStyle/>
          <a:p>
            <a:r>
              <a:rPr lang="es-PE" dirty="0">
                <a:latin typeface="Arial" pitchFamily="34" charset="0"/>
                <a:cs typeface="Arial" pitchFamily="34" charset="0"/>
              </a:rPr>
              <a:t>El voltio se define como la </a:t>
            </a:r>
            <a:r>
              <a:rPr lang="es-PE" dirty="0">
                <a:solidFill>
                  <a:srgbClr val="0645AD"/>
                </a:solidFill>
                <a:latin typeface="Arial" pitchFamily="34" charset="0"/>
                <a:cs typeface="Arial" pitchFamily="34" charset="0"/>
                <a:hlinkClick r:id="rId7" tooltip="Diferencia de potencial"/>
              </a:rPr>
              <a:t>diferencia de potencial</a:t>
            </a:r>
            <a:r>
              <a:rPr lang="es-PE" dirty="0">
                <a:latin typeface="Arial" pitchFamily="34" charset="0"/>
                <a:cs typeface="Arial" pitchFamily="34" charset="0"/>
              </a:rPr>
              <a:t> a lo largo de un conductor cuando una </a:t>
            </a:r>
            <a:r>
              <a:rPr lang="es-PE" dirty="0">
                <a:latin typeface="Arial" pitchFamily="34" charset="0"/>
                <a:cs typeface="Arial" pitchFamily="34" charset="0"/>
                <a:hlinkClick r:id="rId8" tooltip="Corriente eléctrica"/>
              </a:rPr>
              <a:t>corriente</a:t>
            </a:r>
            <a:r>
              <a:rPr lang="es-PE" dirty="0">
                <a:latin typeface="Arial" pitchFamily="34" charset="0"/>
                <a:cs typeface="Arial" pitchFamily="34" charset="0"/>
              </a:rPr>
              <a:t> de un </a:t>
            </a:r>
            <a:r>
              <a:rPr lang="es-PE" dirty="0">
                <a:latin typeface="Arial" pitchFamily="34" charset="0"/>
                <a:cs typeface="Arial" pitchFamily="34" charset="0"/>
                <a:hlinkClick r:id="rId9" tooltip="Amperio"/>
              </a:rPr>
              <a:t>amperio</a:t>
            </a:r>
            <a:r>
              <a:rPr lang="es-PE" dirty="0">
                <a:latin typeface="Arial" pitchFamily="34" charset="0"/>
                <a:cs typeface="Arial" pitchFamily="34" charset="0"/>
              </a:rPr>
              <a:t> utiliza un </a:t>
            </a:r>
            <a:r>
              <a:rPr lang="es-PE" dirty="0">
                <a:latin typeface="Arial" pitchFamily="34" charset="0"/>
                <a:cs typeface="Arial" pitchFamily="34" charset="0"/>
                <a:hlinkClick r:id="rId10" tooltip="Vatio"/>
              </a:rPr>
              <a:t>vatio</a:t>
            </a:r>
            <a:r>
              <a:rPr lang="es-PE" dirty="0">
                <a:latin typeface="Arial" pitchFamily="34" charset="0"/>
                <a:cs typeface="Arial" pitchFamily="34" charset="0"/>
              </a:rPr>
              <a:t> de </a:t>
            </a:r>
            <a:r>
              <a:rPr lang="es-PE" dirty="0">
                <a:latin typeface="Arial" pitchFamily="34" charset="0"/>
                <a:cs typeface="Arial" pitchFamily="34" charset="0"/>
                <a:hlinkClick r:id="rId11" tooltip="Potencia eléctrica"/>
              </a:rPr>
              <a:t>potencia</a:t>
            </a:r>
            <a:endParaRPr lang="es-PE" dirty="0"/>
          </a:p>
        </p:txBody>
      </p:sp>
      <p:pic>
        <p:nvPicPr>
          <p:cNvPr id="3074" name="Picture 2" descr="V=J/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5876" y="1844824"/>
            <a:ext cx="1512168" cy="4071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 = \frac {W}{A}  = \frac {C}{F} = \frac {J}{C} = \frac {N \cdot m}{A \cdot s} = \frac{kg \cdot m^2}{A \cdot s^3} =  \frac{N \cdot m}{C} = \frac{kg \cdot m^2}{C \cdot s^2}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832" y="2492896"/>
            <a:ext cx="8289273"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1680" y="3393901"/>
            <a:ext cx="601027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938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9" y="-14630"/>
            <a:ext cx="7380312" cy="687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506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fi-FI" dirty="0" smtClean="0">
                <a:solidFill>
                  <a:prstClr val="black">
                    <a:tint val="75000"/>
                  </a:prstClr>
                </a:solidFill>
              </a:rPr>
              <a:t>Ing. Juan Jose Nina Ch.</a:t>
            </a:r>
            <a:endParaRPr lang="es-ES" dirty="0">
              <a:solidFill>
                <a:prstClr val="black">
                  <a:tint val="75000"/>
                </a:prstClr>
              </a:solidFill>
            </a:endParaRPr>
          </a:p>
        </p:txBody>
      </p:sp>
      <p:sp>
        <p:nvSpPr>
          <p:cNvPr id="5" name="1 Título"/>
          <p:cNvSpPr>
            <a:spLocks noGrp="1"/>
          </p:cNvSpPr>
          <p:nvPr>
            <p:ph type="title"/>
          </p:nvPr>
        </p:nvSpPr>
        <p:spPr>
          <a:xfrm>
            <a:off x="500034" y="142852"/>
            <a:ext cx="8229600" cy="704104"/>
          </a:xfr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defRPr/>
            </a:pPr>
            <a:r>
              <a:rPr lang="es-ES" sz="4000" b="1" dirty="0" smtClean="0">
                <a:solidFill>
                  <a:srgbClr val="FFFF00"/>
                </a:solidFill>
              </a:rPr>
              <a:t>POTENCIA ELÉCTRICA</a:t>
            </a:r>
            <a:endParaRPr lang="es-ES" sz="4000" b="1" dirty="0">
              <a:solidFill>
                <a:srgbClr val="FFFF00"/>
              </a:solidFill>
            </a:endParaRPr>
          </a:p>
        </p:txBody>
      </p:sp>
      <p:sp>
        <p:nvSpPr>
          <p:cNvPr id="21505" name="Rectangle 1"/>
          <p:cNvSpPr>
            <a:spLocks noChangeArrowheads="1"/>
          </p:cNvSpPr>
          <p:nvPr/>
        </p:nvSpPr>
        <p:spPr bwMode="auto">
          <a:xfrm>
            <a:off x="71438" y="1000108"/>
            <a:ext cx="8929718" cy="1323439"/>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2000" dirty="0">
                <a:solidFill>
                  <a:prstClr val="black"/>
                </a:solidFill>
                <a:ea typeface="Times New Roman" pitchFamily="18" charset="0"/>
                <a:cs typeface="Times New Roman" pitchFamily="18" charset="0"/>
              </a:rPr>
              <a:t>La </a:t>
            </a:r>
            <a:r>
              <a:rPr lang="es-ES" sz="2000" b="1" dirty="0">
                <a:solidFill>
                  <a:prstClr val="black"/>
                </a:solidFill>
                <a:ea typeface="Times New Roman" pitchFamily="18" charset="0"/>
                <a:cs typeface="Times New Roman" pitchFamily="18" charset="0"/>
              </a:rPr>
              <a:t>potencia eléctrica</a:t>
            </a:r>
            <a:r>
              <a:rPr lang="es-ES" sz="2000" dirty="0">
                <a:solidFill>
                  <a:prstClr val="black"/>
                </a:solidFill>
                <a:ea typeface="Times New Roman" pitchFamily="18" charset="0"/>
                <a:cs typeface="Times New Roman" pitchFamily="18" charset="0"/>
              </a:rPr>
              <a:t> es la relación de paso de energía por unidad de tiempo; es decir, la cantidad de </a:t>
            </a:r>
            <a:r>
              <a:rPr lang="es-ES" sz="2000" dirty="0">
                <a:solidFill>
                  <a:srgbClr val="0000FF"/>
                </a:solidFill>
                <a:ea typeface="Times New Roman" pitchFamily="18" charset="0"/>
                <a:cs typeface="Times New Roman" pitchFamily="18" charset="0"/>
                <a:hlinkClick r:id="rId2" tooltip="Energía eléctrica"/>
              </a:rPr>
              <a:t>energía</a:t>
            </a:r>
            <a:r>
              <a:rPr lang="es-ES" sz="2000" dirty="0">
                <a:solidFill>
                  <a:prstClr val="black"/>
                </a:solidFill>
                <a:ea typeface="Times New Roman" pitchFamily="18" charset="0"/>
                <a:cs typeface="Times New Roman" pitchFamily="18" charset="0"/>
              </a:rPr>
              <a:t> entregada o absorbida por un elemento en un tiempo determinado (</a:t>
            </a:r>
            <a:r>
              <a:rPr lang="es-ES" sz="2000" i="1" dirty="0">
                <a:solidFill>
                  <a:srgbClr val="FFFF00"/>
                </a:solidFill>
                <a:ea typeface="Times New Roman" pitchFamily="18" charset="0"/>
                <a:cs typeface="Times New Roman" pitchFamily="18" charset="0"/>
              </a:rPr>
              <a:t>P</a:t>
            </a:r>
            <a:r>
              <a:rPr lang="es-ES" sz="2000" dirty="0">
                <a:solidFill>
                  <a:srgbClr val="FFFF00"/>
                </a:solidFill>
                <a:ea typeface="Times New Roman" pitchFamily="18" charset="0"/>
                <a:cs typeface="Times New Roman" pitchFamily="18" charset="0"/>
              </a:rPr>
              <a:t> = </a:t>
            </a:r>
            <a:r>
              <a:rPr lang="es-ES" sz="2000" i="1" dirty="0" err="1">
                <a:solidFill>
                  <a:srgbClr val="FFFF00"/>
                </a:solidFill>
                <a:ea typeface="Times New Roman" pitchFamily="18" charset="0"/>
                <a:cs typeface="Times New Roman" pitchFamily="18" charset="0"/>
              </a:rPr>
              <a:t>dE</a:t>
            </a:r>
            <a:r>
              <a:rPr lang="es-ES" sz="2000" dirty="0">
                <a:solidFill>
                  <a:srgbClr val="FFFF00"/>
                </a:solidFill>
                <a:ea typeface="Times New Roman" pitchFamily="18" charset="0"/>
                <a:cs typeface="Times New Roman" pitchFamily="18" charset="0"/>
              </a:rPr>
              <a:t> / </a:t>
            </a:r>
            <a:r>
              <a:rPr lang="es-ES" sz="2000" i="1" dirty="0" err="1">
                <a:solidFill>
                  <a:srgbClr val="FFFF00"/>
                </a:solidFill>
                <a:ea typeface="Times New Roman" pitchFamily="18" charset="0"/>
                <a:cs typeface="Times New Roman" pitchFamily="18" charset="0"/>
              </a:rPr>
              <a:t>dt</a:t>
            </a:r>
            <a:r>
              <a:rPr lang="es-ES" sz="2000" dirty="0">
                <a:solidFill>
                  <a:prstClr val="black"/>
                </a:solidFill>
                <a:ea typeface="Times New Roman" pitchFamily="18" charset="0"/>
                <a:cs typeface="Times New Roman" pitchFamily="18" charset="0"/>
              </a:rPr>
              <a:t>). La unidad en el sistema internacional de unidades es el </a:t>
            </a:r>
            <a:r>
              <a:rPr lang="es-ES" sz="2000" dirty="0">
                <a:solidFill>
                  <a:srgbClr val="0000FF"/>
                </a:solidFill>
                <a:ea typeface="Times New Roman" pitchFamily="18" charset="0"/>
                <a:cs typeface="Times New Roman" pitchFamily="18" charset="0"/>
                <a:hlinkClick r:id="rId3" tooltip="Vatio"/>
              </a:rPr>
              <a:t>Vatio</a:t>
            </a:r>
            <a:r>
              <a:rPr lang="es-ES" sz="2000" dirty="0">
                <a:solidFill>
                  <a:prstClr val="black"/>
                </a:solidFill>
                <a:ea typeface="Times New Roman" pitchFamily="18" charset="0"/>
                <a:cs typeface="Times New Roman" pitchFamily="18" charset="0"/>
              </a:rPr>
              <a:t>, o que es lo mismo, </a:t>
            </a:r>
            <a:r>
              <a:rPr lang="es-ES" sz="2000" dirty="0">
                <a:solidFill>
                  <a:srgbClr val="FFC000"/>
                </a:solidFill>
                <a:ea typeface="Times New Roman" pitchFamily="18" charset="0"/>
                <a:cs typeface="Times New Roman" pitchFamily="18" charset="0"/>
              </a:rPr>
              <a:t>Watt</a:t>
            </a:r>
            <a:r>
              <a:rPr lang="es-ES" sz="2000" dirty="0">
                <a:solidFill>
                  <a:prstClr val="black"/>
                </a:solidFill>
                <a:ea typeface="Times New Roman" pitchFamily="18" charset="0"/>
                <a:cs typeface="Times New Roman" pitchFamily="18" charset="0"/>
              </a:rPr>
              <a:t>.</a:t>
            </a:r>
            <a:endParaRPr lang="es-ES" sz="3200" dirty="0">
              <a:solidFill>
                <a:prstClr val="black"/>
              </a:solidFill>
              <a:latin typeface="Arial" pitchFamily="34" charset="0"/>
            </a:endParaRPr>
          </a:p>
        </p:txBody>
      </p:sp>
      <p:sp>
        <p:nvSpPr>
          <p:cNvPr id="7" name="6 Marcador de contenido"/>
          <p:cNvSpPr>
            <a:spLocks noGrp="1"/>
          </p:cNvSpPr>
          <p:nvPr>
            <p:ph idx="1"/>
          </p:nvPr>
        </p:nvSpPr>
        <p:spPr>
          <a:xfrm>
            <a:off x="71438" y="2429438"/>
            <a:ext cx="8929718" cy="1575626"/>
          </a:xfrm>
        </p:spPr>
        <p:style>
          <a:lnRef idx="3">
            <a:schemeClr val="lt1"/>
          </a:lnRef>
          <a:fillRef idx="1">
            <a:schemeClr val="accent1"/>
          </a:fillRef>
          <a:effectRef idx="1">
            <a:schemeClr val="accent1"/>
          </a:effectRef>
          <a:fontRef idx="minor">
            <a:schemeClr val="lt1"/>
          </a:fontRef>
        </p:style>
        <p:txBody>
          <a:bodyPr>
            <a:normAutofit/>
          </a:bodyPr>
          <a:lstStyle/>
          <a:p>
            <a:r>
              <a:rPr lang="es-ES_tradnl" sz="2000" dirty="0" smtClean="0"/>
              <a:t>Potencia es la velocidad a la que se consume energía.</a:t>
            </a:r>
          </a:p>
          <a:p>
            <a:r>
              <a:rPr lang="es-ES_tradnl" sz="2800" b="1" dirty="0" smtClean="0">
                <a:solidFill>
                  <a:schemeClr val="bg1"/>
                </a:solidFill>
                <a:latin typeface="+mj-lt"/>
              </a:rPr>
              <a:t>1</a:t>
            </a:r>
            <a:r>
              <a:rPr lang="es-ES_tradnl" sz="2800" dirty="0" smtClean="0">
                <a:solidFill>
                  <a:srgbClr val="FFC000"/>
                </a:solidFill>
              </a:rPr>
              <a:t> </a:t>
            </a:r>
            <a:r>
              <a:rPr lang="es-ES_tradnl" sz="2800" b="1" dirty="0" smtClean="0">
                <a:solidFill>
                  <a:schemeClr val="bg1"/>
                </a:solidFill>
              </a:rPr>
              <a:t>J/s</a:t>
            </a:r>
            <a:r>
              <a:rPr lang="es-ES_tradnl" sz="2800" b="1" dirty="0" smtClean="0">
                <a:solidFill>
                  <a:srgbClr val="FFC000"/>
                </a:solidFill>
              </a:rPr>
              <a:t> </a:t>
            </a:r>
            <a:r>
              <a:rPr lang="es-ES_tradnl" sz="2000" dirty="0" smtClean="0">
                <a:solidFill>
                  <a:srgbClr val="FFC000"/>
                </a:solidFill>
              </a:rPr>
              <a:t>equivale a </a:t>
            </a:r>
            <a:r>
              <a:rPr lang="es-ES_tradnl" sz="3000" b="1" dirty="0" smtClean="0">
                <a:solidFill>
                  <a:schemeClr val="bg1"/>
                </a:solidFill>
                <a:latin typeface="+mj-lt"/>
              </a:rPr>
              <a:t>1</a:t>
            </a:r>
            <a:r>
              <a:rPr lang="es-ES_tradnl" sz="3000" dirty="0" smtClean="0">
                <a:solidFill>
                  <a:schemeClr val="bg1"/>
                </a:solidFill>
              </a:rPr>
              <a:t> </a:t>
            </a:r>
            <a:r>
              <a:rPr lang="es-ES_tradnl" sz="3000" b="1" dirty="0" smtClean="0">
                <a:solidFill>
                  <a:schemeClr val="bg1"/>
                </a:solidFill>
              </a:rPr>
              <a:t>watt</a:t>
            </a:r>
            <a:r>
              <a:rPr lang="es-ES_tradnl" sz="3000" dirty="0" smtClean="0">
                <a:solidFill>
                  <a:schemeClr val="bg1"/>
                </a:solidFill>
              </a:rPr>
              <a:t> </a:t>
            </a:r>
            <a:r>
              <a:rPr lang="es-ES_tradnl" sz="2000" dirty="0" smtClean="0">
                <a:solidFill>
                  <a:srgbClr val="FFC000"/>
                </a:solidFill>
              </a:rPr>
              <a:t>(</a:t>
            </a:r>
            <a:r>
              <a:rPr lang="es-ES_tradnl" sz="2000" b="1" dirty="0" smtClean="0">
                <a:solidFill>
                  <a:srgbClr val="FFC000"/>
                </a:solidFill>
              </a:rPr>
              <a:t>W</a:t>
            </a:r>
            <a:r>
              <a:rPr lang="es-ES_tradnl" sz="2000" dirty="0" smtClean="0">
                <a:solidFill>
                  <a:srgbClr val="FFC000"/>
                </a:solidFill>
              </a:rPr>
              <a:t>), </a:t>
            </a:r>
            <a:r>
              <a:rPr lang="es-ES_tradnl" sz="2000" dirty="0" smtClean="0"/>
              <a:t>por tanto, cuando se consume </a:t>
            </a:r>
            <a:r>
              <a:rPr lang="es-ES_tradnl" sz="2000" dirty="0" smtClean="0">
                <a:latin typeface="+mj-lt"/>
              </a:rPr>
              <a:t>1</a:t>
            </a:r>
            <a:r>
              <a:rPr lang="es-ES_tradnl" sz="2000" dirty="0" smtClean="0"/>
              <a:t> joule de potencia en un segundo, estamos gastando o consumiendo </a:t>
            </a:r>
            <a:r>
              <a:rPr lang="es-ES_tradnl" sz="2000" dirty="0" smtClean="0">
                <a:latin typeface="+mj-lt"/>
              </a:rPr>
              <a:t>1</a:t>
            </a:r>
            <a:r>
              <a:rPr lang="es-ES_tradnl" sz="2000" dirty="0" smtClean="0"/>
              <a:t> watt de energía eléctrica.</a:t>
            </a:r>
            <a:endParaRPr lang="es-ES" sz="2000" dirty="0"/>
          </a:p>
        </p:txBody>
      </p:sp>
      <p:sp>
        <p:nvSpPr>
          <p:cNvPr id="2" name="1 Rectángulo"/>
          <p:cNvSpPr/>
          <p:nvPr/>
        </p:nvSpPr>
        <p:spPr>
          <a:xfrm>
            <a:off x="71438" y="4149080"/>
            <a:ext cx="8929718" cy="1754326"/>
          </a:xfrm>
          <a:prstGeom prst="rect">
            <a:avLst/>
          </a:prstGeom>
          <a:solidFill>
            <a:srgbClr val="FFC000"/>
          </a:solidFill>
          <a:ln>
            <a:solidFill>
              <a:schemeClr val="accent1"/>
            </a:solidFill>
          </a:ln>
        </p:spPr>
        <p:txBody>
          <a:bodyPr wrap="square">
            <a:spAutoFit/>
          </a:bodyPr>
          <a:lstStyle/>
          <a:p>
            <a:pPr algn="just"/>
            <a:r>
              <a:rPr lang="es-ES" dirty="0"/>
              <a:t>El </a:t>
            </a:r>
            <a:r>
              <a:rPr lang="es-ES" b="1" dirty="0"/>
              <a:t>vatio</a:t>
            </a:r>
            <a:r>
              <a:rPr lang="es-ES" dirty="0"/>
              <a:t> </a:t>
            </a:r>
            <a:r>
              <a:rPr lang="es-ES" dirty="0" smtClean="0"/>
              <a:t>es </a:t>
            </a:r>
            <a:r>
              <a:rPr lang="es-ES" dirty="0"/>
              <a:t>la unidad de </a:t>
            </a:r>
            <a:r>
              <a:rPr lang="es-ES" dirty="0">
                <a:hlinkClick r:id="rId4" action="ppaction://hlinkfile" tooltip="Potencia (física)"/>
              </a:rPr>
              <a:t>potencia</a:t>
            </a:r>
            <a:r>
              <a:rPr lang="es-ES" dirty="0"/>
              <a:t> del </a:t>
            </a:r>
            <a:r>
              <a:rPr lang="es-ES" dirty="0">
                <a:hlinkClick r:id="rId5" action="ppaction://hlinkfile" tooltip="Sistema Internacional de Unidades"/>
              </a:rPr>
              <a:t>Sistema Internacional de Unidades</a:t>
            </a:r>
            <a:r>
              <a:rPr lang="es-ES" dirty="0"/>
              <a:t>. Su símbolo es </a:t>
            </a:r>
            <a:r>
              <a:rPr lang="es-ES" b="1" dirty="0"/>
              <a:t>W</a:t>
            </a:r>
            <a:r>
              <a:rPr lang="es-ES" dirty="0"/>
              <a:t>.</a:t>
            </a:r>
          </a:p>
          <a:p>
            <a:pPr algn="just"/>
            <a:r>
              <a:rPr lang="es-ES" dirty="0"/>
              <a:t>Es el equivalente a 1 </a:t>
            </a:r>
            <a:r>
              <a:rPr lang="es-ES" dirty="0">
                <a:hlinkClick r:id="rId6" action="ppaction://hlinkfile" tooltip="Julio (unidad)"/>
              </a:rPr>
              <a:t>julio</a:t>
            </a:r>
            <a:r>
              <a:rPr lang="es-ES" dirty="0"/>
              <a:t> sobre </a:t>
            </a:r>
            <a:r>
              <a:rPr lang="es-ES" dirty="0">
                <a:hlinkClick r:id="rId7" action="ppaction://hlinkfile" tooltip="Segundo (unidad de tiempo)"/>
              </a:rPr>
              <a:t>segundo</a:t>
            </a:r>
            <a:r>
              <a:rPr lang="es-ES" dirty="0"/>
              <a:t> (1 J/s) </a:t>
            </a:r>
            <a:r>
              <a:rPr lang="es-ES" dirty="0" smtClean="0"/>
              <a:t>, </a:t>
            </a:r>
            <a:r>
              <a:rPr lang="es-ES" dirty="0"/>
              <a:t>un </a:t>
            </a:r>
            <a:r>
              <a:rPr lang="es-ES" b="1" dirty="0"/>
              <a:t>vatio</a:t>
            </a:r>
            <a:r>
              <a:rPr lang="es-ES" dirty="0"/>
              <a:t> es la </a:t>
            </a:r>
            <a:r>
              <a:rPr lang="es-ES" dirty="0">
                <a:hlinkClick r:id="rId8" action="ppaction://hlinkfile" tooltip="Potencia eléctrica"/>
              </a:rPr>
              <a:t>potencia eléctrica</a:t>
            </a:r>
            <a:r>
              <a:rPr lang="es-ES" dirty="0"/>
              <a:t> producida por una </a:t>
            </a:r>
            <a:r>
              <a:rPr lang="es-ES" dirty="0">
                <a:hlinkClick r:id="rId9" action="ppaction://hlinkfile" tooltip="Diferencia de potencial"/>
              </a:rPr>
              <a:t>diferencia de potencial</a:t>
            </a:r>
            <a:r>
              <a:rPr lang="es-ES" dirty="0"/>
              <a:t> de 1 </a:t>
            </a:r>
            <a:r>
              <a:rPr lang="es-ES" dirty="0">
                <a:hlinkClick r:id="rId10" action="ppaction://hlinkfile" tooltip="Voltio"/>
              </a:rPr>
              <a:t>voltio</a:t>
            </a:r>
            <a:r>
              <a:rPr lang="es-ES" dirty="0"/>
              <a:t> y una </a:t>
            </a:r>
            <a:r>
              <a:rPr lang="es-ES" dirty="0">
                <a:hlinkClick r:id="rId11" action="ppaction://hlinkfile" tooltip="Corriente eléctrica"/>
              </a:rPr>
              <a:t>corriente eléctrica</a:t>
            </a:r>
            <a:r>
              <a:rPr lang="es-ES" dirty="0"/>
              <a:t> de 1 </a:t>
            </a:r>
            <a:r>
              <a:rPr lang="es-ES" dirty="0" smtClean="0">
                <a:hlinkClick r:id="rId12" action="ppaction://hlinkfile" tooltip="Amperio"/>
              </a:rPr>
              <a:t>amperio</a:t>
            </a:r>
            <a:r>
              <a:rPr lang="es-ES" dirty="0" smtClean="0"/>
              <a:t>.</a:t>
            </a:r>
            <a:endParaRPr lang="es-ES" dirty="0"/>
          </a:p>
          <a:p>
            <a:pPr algn="just"/>
            <a:r>
              <a:rPr lang="es-ES" dirty="0"/>
              <a:t>La potencia eléctrica de los aparatos eléctricos se expresa en vatios, si son de poca potencia, pero si son de mediana o gran potencia se expresa en kilovatios (kW) que equivale a 1000 vatios. Un kW equivale a 1,35984 </a:t>
            </a:r>
            <a:r>
              <a:rPr lang="es-ES" dirty="0">
                <a:hlinkClick r:id="rId13" action="ppaction://hlinkfile" tooltip="Caballo de vapor"/>
              </a:rPr>
              <a:t>caballos de vapor</a:t>
            </a:r>
            <a:endParaRPr lang="es-ES" dirty="0">
              <a:effectLst/>
            </a:endParaRPr>
          </a:p>
        </p:txBody>
      </p:sp>
    </p:spTree>
    <p:extLst>
      <p:ext uri="{BB962C8B-B14F-4D97-AF65-F5344CB8AC3E}">
        <p14:creationId xmlns:p14="http://schemas.microsoft.com/office/powerpoint/2010/main" val="492120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72816"/>
            <a:ext cx="3421102" cy="18722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451504"/>
            <a:ext cx="5690659" cy="5427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500034" y="142852"/>
            <a:ext cx="8229600" cy="704104"/>
          </a:xfrm>
          <a:prstGeom prst="rect">
            <a:avLst/>
          </a:prstGeom>
          <a:solidFill>
            <a:srgbClr val="FF0000"/>
          </a:solidFill>
          <a:ln w="5715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sz="4000" b="1" smtClean="0">
                <a:solidFill>
                  <a:srgbClr val="FFFF00"/>
                </a:solidFill>
              </a:rPr>
              <a:t>POTENCIA ELÉCTRICA</a:t>
            </a:r>
            <a:endParaRPr lang="es-ES" sz="4000" b="1" dirty="0">
              <a:solidFill>
                <a:srgbClr val="FFFF00"/>
              </a:solidFill>
            </a:endParaRPr>
          </a:p>
        </p:txBody>
      </p:sp>
    </p:spTree>
    <p:extLst>
      <p:ext uri="{BB962C8B-B14F-4D97-AF65-F5344CB8AC3E}">
        <p14:creationId xmlns:p14="http://schemas.microsoft.com/office/powerpoint/2010/main" val="345744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00034" y="142852"/>
            <a:ext cx="8229600" cy="704104"/>
          </a:xfrm>
          <a:prstGeom prst="rect">
            <a:avLst/>
          </a:prstGeom>
          <a:solidFill>
            <a:srgbClr val="FF0000"/>
          </a:solidFill>
          <a:ln w="5715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sz="4000" b="1" dirty="0" smtClean="0">
                <a:solidFill>
                  <a:srgbClr val="FFFF00"/>
                </a:solidFill>
              </a:rPr>
              <a:t>FRECUENCIA ELÉCTRICA</a:t>
            </a:r>
            <a:endParaRPr lang="es-ES" sz="4000" b="1" dirty="0">
              <a:solidFill>
                <a:srgbClr val="FFFF00"/>
              </a:solidFill>
            </a:endParaRPr>
          </a:p>
        </p:txBody>
      </p:sp>
      <p:sp>
        <p:nvSpPr>
          <p:cNvPr id="2" name="1 Rectángulo"/>
          <p:cNvSpPr/>
          <p:nvPr/>
        </p:nvSpPr>
        <p:spPr>
          <a:xfrm>
            <a:off x="65064" y="980728"/>
            <a:ext cx="8971431" cy="646331"/>
          </a:xfrm>
          <a:prstGeom prst="rect">
            <a:avLst/>
          </a:prstGeom>
        </p:spPr>
        <p:txBody>
          <a:bodyPr wrap="square">
            <a:spAutoFit/>
          </a:bodyPr>
          <a:lstStyle/>
          <a:p>
            <a:r>
              <a:rPr lang="es-ES" dirty="0"/>
              <a:t>El </a:t>
            </a:r>
            <a:r>
              <a:rPr lang="es-ES" b="1" dirty="0"/>
              <a:t>hercio</a:t>
            </a:r>
            <a:r>
              <a:rPr lang="es-ES" dirty="0"/>
              <a:t>, </a:t>
            </a:r>
            <a:r>
              <a:rPr lang="es-ES" b="1" dirty="0"/>
              <a:t>hertzio</a:t>
            </a:r>
            <a:r>
              <a:rPr lang="es-ES" dirty="0"/>
              <a:t> o </a:t>
            </a:r>
            <a:r>
              <a:rPr lang="es-ES" b="1" dirty="0" err="1"/>
              <a:t>hertz</a:t>
            </a:r>
            <a:r>
              <a:rPr lang="es-ES" dirty="0"/>
              <a:t> (símbolo </a:t>
            </a:r>
            <a:r>
              <a:rPr lang="es-ES" b="1" dirty="0"/>
              <a:t>Hz</a:t>
            </a:r>
            <a:r>
              <a:rPr lang="es-ES" dirty="0"/>
              <a:t>), es la unidad de </a:t>
            </a:r>
            <a:r>
              <a:rPr lang="es-ES" dirty="0">
                <a:hlinkClick r:id="rId2" action="ppaction://hlinkfile" tooltip="Frecuencia"/>
              </a:rPr>
              <a:t>frecuencia</a:t>
            </a:r>
            <a:r>
              <a:rPr lang="es-ES" dirty="0"/>
              <a:t> del </a:t>
            </a:r>
            <a:r>
              <a:rPr lang="es-ES" dirty="0">
                <a:hlinkClick r:id="rId3" action="ppaction://hlinkfile" tooltip="Sistema Internacional de Unidades"/>
              </a:rPr>
              <a:t>Sistema Internacional de Unidades</a:t>
            </a:r>
            <a:endParaRPr lang="es-PE" dirty="0"/>
          </a:p>
        </p:txBody>
      </p:sp>
      <p:sp>
        <p:nvSpPr>
          <p:cNvPr id="5" name="4 Rectángulo"/>
          <p:cNvSpPr/>
          <p:nvPr/>
        </p:nvSpPr>
        <p:spPr>
          <a:xfrm>
            <a:off x="172695" y="1891526"/>
            <a:ext cx="3206488" cy="1754326"/>
          </a:xfrm>
          <a:prstGeom prst="rect">
            <a:avLst/>
          </a:prstGeom>
          <a:ln>
            <a:solidFill>
              <a:schemeClr val="accent1"/>
            </a:solidFill>
          </a:ln>
        </p:spPr>
        <p:txBody>
          <a:bodyPr wrap="square">
            <a:spAutoFit/>
          </a:bodyPr>
          <a:lstStyle/>
          <a:p>
            <a:pPr algn="just"/>
            <a:r>
              <a:rPr lang="es-ES" dirty="0"/>
              <a:t>Un hercio es la frecuencia de una oscilación que sufre una </a:t>
            </a:r>
            <a:r>
              <a:rPr lang="es-ES" dirty="0">
                <a:hlinkClick r:id="rId4" action="ppaction://hlinkfile" tooltip="Partícula puntual"/>
              </a:rPr>
              <a:t>partícula</a:t>
            </a:r>
            <a:r>
              <a:rPr lang="es-ES" dirty="0"/>
              <a:t> en un período de un segundo</a:t>
            </a:r>
            <a:r>
              <a:rPr lang="es-ES" dirty="0" smtClean="0"/>
              <a:t>.</a:t>
            </a:r>
            <a:r>
              <a:rPr lang="es-ES" dirty="0"/>
              <a:t> </a:t>
            </a:r>
            <a:endParaRPr lang="es-ES" dirty="0" smtClean="0"/>
          </a:p>
          <a:p>
            <a:pPr algn="just"/>
            <a:r>
              <a:rPr lang="es-ES" dirty="0" smtClean="0"/>
              <a:t>Un </a:t>
            </a:r>
            <a:r>
              <a:rPr lang="es-ES" dirty="0"/>
              <a:t>hercio representa un ciclo por cada </a:t>
            </a:r>
            <a:r>
              <a:rPr lang="es-ES" dirty="0">
                <a:hlinkClick r:id="rId5" action="ppaction://hlinkfile" tooltip="Segundo"/>
              </a:rPr>
              <a:t>segundo</a:t>
            </a:r>
            <a:endParaRPr lang="es-ES" dirty="0">
              <a:effectLst/>
            </a:endParaRPr>
          </a:p>
        </p:txBody>
      </p:sp>
      <p:pic>
        <p:nvPicPr>
          <p:cNvPr id="2050" name="Picture 2" descr="f  = \frac{1}{T} = \mathrm{Hz = s^{-1} = \frac{1}{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091" y="3933056"/>
            <a:ext cx="3098092" cy="6480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1924" y="1844824"/>
            <a:ext cx="5441102" cy="488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www.asifunciona.com/electrotecnia/ke_frec_ca/img_frec_ca/ke_0013_1.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695" y="4818311"/>
            <a:ext cx="3206487" cy="190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0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116632"/>
            <a:ext cx="8229600" cy="1359024"/>
          </a:xfrm>
          <a:solidFill>
            <a:srgbClr val="FFFF00"/>
          </a:solidFill>
          <a:ln w="57150">
            <a:solidFill>
              <a:srgbClr val="FF0000"/>
            </a:solidFill>
          </a:ln>
        </p:spPr>
        <p:txBody>
          <a:bodyPr>
            <a:normAutofit fontScale="90000"/>
          </a:bodyPr>
          <a:lstStyle/>
          <a:p>
            <a:pPr algn="ctr"/>
            <a:r>
              <a:rPr lang="es-PE" sz="4400" dirty="0">
                <a:solidFill>
                  <a:prstClr val="black"/>
                </a:solidFill>
              </a:rPr>
              <a:t>ACTIVIDAD DE APRENDIZAJE </a:t>
            </a:r>
            <a:br>
              <a:rPr lang="es-PE" sz="4400" dirty="0">
                <a:solidFill>
                  <a:prstClr val="black"/>
                </a:solidFill>
              </a:rPr>
            </a:br>
            <a:r>
              <a:rPr lang="es-PE" sz="4900" b="1" dirty="0">
                <a:solidFill>
                  <a:prstClr val="black"/>
                </a:solidFill>
              </a:rPr>
              <a:t>N° </a:t>
            </a:r>
            <a:r>
              <a:rPr lang="es-PE" sz="4900" b="1" dirty="0" smtClean="0">
                <a:solidFill>
                  <a:prstClr val="black"/>
                </a:solidFill>
              </a:rPr>
              <a:t>02</a:t>
            </a:r>
            <a:endParaRPr lang="es-PE" b="1" dirty="0"/>
          </a:p>
        </p:txBody>
      </p:sp>
      <p:sp>
        <p:nvSpPr>
          <p:cNvPr id="3" name="2 Marcador de contenido"/>
          <p:cNvSpPr>
            <a:spLocks noGrp="1"/>
          </p:cNvSpPr>
          <p:nvPr>
            <p:ph idx="1"/>
          </p:nvPr>
        </p:nvSpPr>
        <p:spPr>
          <a:xfrm>
            <a:off x="446856" y="2060848"/>
            <a:ext cx="8229600" cy="4248472"/>
          </a:xfrm>
          <a:solidFill>
            <a:srgbClr val="00B0F0"/>
          </a:solidFill>
          <a:ln w="76200">
            <a:solidFill>
              <a:srgbClr val="FFC000"/>
            </a:solidFill>
          </a:ln>
        </p:spPr>
        <p:txBody>
          <a:bodyPr anchor="ctr">
            <a:noAutofit/>
          </a:bodyPr>
          <a:lstStyle/>
          <a:p>
            <a:pPr marL="0" lvl="0" indent="0" algn="ctr">
              <a:buClrTx/>
              <a:buSzTx/>
              <a:buNone/>
            </a:pPr>
            <a:r>
              <a:rPr lang="es-PE" sz="5400" b="1" dirty="0" smtClean="0">
                <a:solidFill>
                  <a:srgbClr val="FF0000"/>
                </a:solidFill>
                <a:latin typeface="Calibri"/>
              </a:rPr>
              <a:t>MAGNITUDES ELÉCTRICAS</a:t>
            </a:r>
          </a:p>
          <a:p>
            <a:pPr lvl="0"/>
            <a:r>
              <a:rPr lang="es-MX" sz="2800" dirty="0" smtClean="0"/>
              <a:t>Resistencia </a:t>
            </a:r>
            <a:r>
              <a:rPr lang="es-MX" sz="2800" dirty="0"/>
              <a:t>eléctrica</a:t>
            </a:r>
            <a:endParaRPr lang="es-PE" sz="2800" dirty="0"/>
          </a:p>
          <a:p>
            <a:pPr lvl="0"/>
            <a:r>
              <a:rPr lang="es-MX" sz="2800" dirty="0"/>
              <a:t>Intensidad de corriente</a:t>
            </a:r>
            <a:endParaRPr lang="es-PE" sz="2800" dirty="0"/>
          </a:p>
          <a:p>
            <a:pPr lvl="0"/>
            <a:r>
              <a:rPr lang="es-MX" sz="2800" dirty="0"/>
              <a:t>Diferencial de potencial</a:t>
            </a:r>
            <a:endParaRPr lang="es-PE" sz="2800" dirty="0"/>
          </a:p>
          <a:p>
            <a:r>
              <a:rPr lang="es-MX" sz="2800" dirty="0"/>
              <a:t>Potencia eléctrica, </a:t>
            </a:r>
            <a:r>
              <a:rPr lang="es-MX" sz="2800" dirty="0" err="1"/>
              <a:t>etc</a:t>
            </a:r>
            <a:endParaRPr lang="es-PE" sz="2800" dirty="0"/>
          </a:p>
        </p:txBody>
      </p:sp>
      <p:sp>
        <p:nvSpPr>
          <p:cNvPr id="4" name="3 Marcador de pie de página"/>
          <p:cNvSpPr>
            <a:spLocks noGrp="1"/>
          </p:cNvSpPr>
          <p:nvPr>
            <p:ph type="ftr" sz="quarter" idx="11"/>
          </p:nvPr>
        </p:nvSpPr>
        <p:spPr/>
        <p:txBody>
          <a:bodyPr/>
          <a:lstStyle/>
          <a:p>
            <a:pPr>
              <a:defRPr/>
            </a:pPr>
            <a:r>
              <a:rPr lang="fi-FI" smtClean="0">
                <a:solidFill>
                  <a:srgbClr val="DBF5F9">
                    <a:shade val="90000"/>
                  </a:srgbClr>
                </a:solidFill>
              </a:rPr>
              <a:t>Ing. Juan Jose Nina Ch.</a:t>
            </a:r>
            <a:endParaRPr lang="es-ES">
              <a:solidFill>
                <a:srgbClr val="DBF5F9">
                  <a:shade val="90000"/>
                </a:srgbClr>
              </a:solidFill>
            </a:endParaRPr>
          </a:p>
        </p:txBody>
      </p:sp>
    </p:spTree>
    <p:extLst>
      <p:ext uri="{BB962C8B-B14F-4D97-AF65-F5344CB8AC3E}">
        <p14:creationId xmlns:p14="http://schemas.microsoft.com/office/powerpoint/2010/main" val="1798620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8229600" cy="936104"/>
          </a:xfrm>
          <a:solidFill>
            <a:srgbClr val="00B050"/>
          </a:solidFill>
          <a:ln w="38100">
            <a:solidFill>
              <a:srgbClr val="FF0000"/>
            </a:solidFill>
          </a:ln>
        </p:spPr>
        <p:txBody>
          <a:bodyPr>
            <a:normAutofit fontScale="90000"/>
          </a:bodyPr>
          <a:lstStyle/>
          <a:p>
            <a:r>
              <a:rPr lang="es-PE" sz="6000" b="1" dirty="0" smtClean="0">
                <a:solidFill>
                  <a:srgbClr val="FFFF00"/>
                </a:solidFill>
              </a:rPr>
              <a:t>ELECTROQUIMICA</a:t>
            </a:r>
            <a:endParaRPr lang="es-PE" sz="6000" b="1" dirty="0">
              <a:solidFill>
                <a:srgbClr val="FFFF00"/>
              </a:solidFill>
            </a:endParaRPr>
          </a:p>
        </p:txBody>
      </p:sp>
      <p:sp>
        <p:nvSpPr>
          <p:cNvPr id="3" name="2 Marcador de contenido"/>
          <p:cNvSpPr>
            <a:spLocks noGrp="1"/>
          </p:cNvSpPr>
          <p:nvPr>
            <p:ph idx="1"/>
          </p:nvPr>
        </p:nvSpPr>
        <p:spPr>
          <a:xfrm>
            <a:off x="5796136" y="1976066"/>
            <a:ext cx="3240360" cy="3769964"/>
          </a:xfrm>
          <a:solidFill>
            <a:schemeClr val="tx2">
              <a:lumMod val="20000"/>
              <a:lumOff val="80000"/>
            </a:schemeClr>
          </a:solidFill>
          <a:ln>
            <a:solidFill>
              <a:srgbClr val="FF0000"/>
            </a:solidFill>
          </a:ln>
        </p:spPr>
        <p:txBody>
          <a:bodyPr>
            <a:noAutofit/>
          </a:bodyPr>
          <a:lstStyle/>
          <a:p>
            <a:pPr algn="just"/>
            <a:r>
              <a:rPr lang="es-PE" sz="1800" dirty="0" smtClean="0"/>
              <a:t>En </a:t>
            </a:r>
            <a:r>
              <a:rPr lang="es-PE" sz="1800" dirty="0"/>
              <a:t>una celda el agente reductor pierde electrones por tanto se </a:t>
            </a:r>
            <a:r>
              <a:rPr lang="es-PE" sz="1800" dirty="0" smtClean="0"/>
              <a:t>oxida. El </a:t>
            </a:r>
            <a:r>
              <a:rPr lang="es-PE" sz="1800" dirty="0"/>
              <a:t>electrodo en donde se verifica la oxidación se llama ánodo.</a:t>
            </a:r>
          </a:p>
          <a:p>
            <a:pPr algn="just"/>
            <a:r>
              <a:rPr lang="es-PE" sz="1800" dirty="0" smtClean="0"/>
              <a:t>En </a:t>
            </a:r>
            <a:r>
              <a:rPr lang="es-PE" sz="1800" dirty="0"/>
              <a:t>el otro electrodo la sustancia oxidante gana electrones y por tanto se </a:t>
            </a:r>
            <a:r>
              <a:rPr lang="es-PE" sz="1800" dirty="0" smtClean="0"/>
              <a:t>reduce. El </a:t>
            </a:r>
            <a:r>
              <a:rPr lang="es-PE" sz="1800" dirty="0"/>
              <a:t>electrodo en que se verifica la reducción se llama cátodo.</a:t>
            </a:r>
          </a:p>
          <a:p>
            <a:pPr algn="just"/>
            <a:endParaRPr lang="es-PE" sz="1800" dirty="0"/>
          </a:p>
        </p:txBody>
      </p:sp>
      <p:sp>
        <p:nvSpPr>
          <p:cNvPr id="4" name="3 Rectángulo"/>
          <p:cNvSpPr/>
          <p:nvPr/>
        </p:nvSpPr>
        <p:spPr>
          <a:xfrm>
            <a:off x="107504" y="5818038"/>
            <a:ext cx="8928992" cy="923330"/>
          </a:xfrm>
          <a:prstGeom prst="rect">
            <a:avLst/>
          </a:prstGeom>
          <a:solidFill>
            <a:schemeClr val="tx2">
              <a:lumMod val="50000"/>
            </a:schemeClr>
          </a:solidFill>
          <a:ln>
            <a:solidFill>
              <a:srgbClr val="FF0000"/>
            </a:solidFill>
          </a:ln>
        </p:spPr>
        <p:txBody>
          <a:bodyPr wrap="square">
            <a:spAutoFit/>
          </a:bodyPr>
          <a:lstStyle/>
          <a:p>
            <a:r>
              <a:rPr lang="es-PE" dirty="0">
                <a:solidFill>
                  <a:srgbClr val="FFFF00"/>
                </a:solidFill>
              </a:rPr>
              <a:t>Durante la carga se desprende hidrógeno libre de la placa negativa y oxigeno de la positiva. Debido a la naturaleza explosiva del hidrógeno, </a:t>
            </a:r>
            <a:r>
              <a:rPr lang="es-PE" b="1" i="1" dirty="0">
                <a:solidFill>
                  <a:srgbClr val="FFFF00"/>
                </a:solidFill>
              </a:rPr>
              <a:t>cuando una batería está en proceso de carga no debe acercársele ninguna </a:t>
            </a:r>
            <a:r>
              <a:rPr lang="es-PE" b="1" i="1" dirty="0" smtClean="0">
                <a:solidFill>
                  <a:srgbClr val="FFFF00"/>
                </a:solidFill>
              </a:rPr>
              <a:t>llama de fuego</a:t>
            </a:r>
            <a:r>
              <a:rPr lang="es-PE" dirty="0" smtClean="0">
                <a:solidFill>
                  <a:srgbClr val="FFFF00"/>
                </a:solidFill>
              </a:rPr>
              <a:t>.</a:t>
            </a:r>
            <a:endParaRPr lang="es-PE" dirty="0">
              <a:solidFill>
                <a:srgbClr val="FFFF00"/>
              </a:solidFill>
              <a:effectLs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0029"/>
            <a:ext cx="4248472" cy="385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962064" y="3906100"/>
            <a:ext cx="595943" cy="461665"/>
          </a:xfrm>
          <a:prstGeom prst="rect">
            <a:avLst/>
          </a:prstGeom>
          <a:noFill/>
        </p:spPr>
        <p:txBody>
          <a:bodyPr wrap="square" rtlCol="0">
            <a:spAutoFit/>
          </a:bodyPr>
          <a:lstStyle/>
          <a:p>
            <a:r>
              <a:rPr lang="es-PE" sz="2400" b="1" dirty="0" smtClean="0">
                <a:solidFill>
                  <a:srgbClr val="FF0000"/>
                </a:solidFill>
              </a:rPr>
              <a:t>Pb</a:t>
            </a:r>
            <a:endParaRPr lang="es-PE" sz="2400" b="1" dirty="0">
              <a:solidFill>
                <a:srgbClr val="FF0000"/>
              </a:solidFill>
            </a:endParaRPr>
          </a:p>
        </p:txBody>
      </p:sp>
      <p:sp>
        <p:nvSpPr>
          <p:cNvPr id="7" name="6 CuadroTexto"/>
          <p:cNvSpPr txBox="1"/>
          <p:nvPr/>
        </p:nvSpPr>
        <p:spPr>
          <a:xfrm>
            <a:off x="107504" y="3861048"/>
            <a:ext cx="881591" cy="461665"/>
          </a:xfrm>
          <a:prstGeom prst="rect">
            <a:avLst/>
          </a:prstGeom>
          <a:noFill/>
        </p:spPr>
        <p:txBody>
          <a:bodyPr wrap="square" rtlCol="0">
            <a:spAutoFit/>
          </a:bodyPr>
          <a:lstStyle/>
          <a:p>
            <a:r>
              <a:rPr lang="es-PE" sz="2400" b="1" dirty="0" smtClean="0">
                <a:solidFill>
                  <a:srgbClr val="FF0000"/>
                </a:solidFill>
              </a:rPr>
              <a:t>PbO</a:t>
            </a:r>
            <a:r>
              <a:rPr lang="es-PE" sz="1600" b="1" dirty="0" smtClean="0">
                <a:solidFill>
                  <a:srgbClr val="FF0000"/>
                </a:solidFill>
              </a:rPr>
              <a:t>2</a:t>
            </a:r>
            <a:endParaRPr lang="es-PE" sz="1600" b="1" dirty="0">
              <a:solidFill>
                <a:srgbClr val="FF0000"/>
              </a:solidFill>
            </a:endParaRPr>
          </a:p>
        </p:txBody>
      </p:sp>
      <p:sp>
        <p:nvSpPr>
          <p:cNvPr id="8" name="7 CuadroTexto"/>
          <p:cNvSpPr txBox="1"/>
          <p:nvPr/>
        </p:nvSpPr>
        <p:spPr>
          <a:xfrm>
            <a:off x="743305" y="2492896"/>
            <a:ext cx="440796" cy="523220"/>
          </a:xfrm>
          <a:prstGeom prst="rect">
            <a:avLst/>
          </a:prstGeom>
          <a:noFill/>
        </p:spPr>
        <p:txBody>
          <a:bodyPr wrap="square" rtlCol="0">
            <a:spAutoFit/>
          </a:bodyPr>
          <a:lstStyle/>
          <a:p>
            <a:pPr algn="ctr"/>
            <a:r>
              <a:rPr lang="es-PE" sz="2800" b="1" dirty="0" smtClean="0">
                <a:solidFill>
                  <a:srgbClr val="FF0000"/>
                </a:solidFill>
              </a:rPr>
              <a:t>+</a:t>
            </a:r>
            <a:endParaRPr lang="es-PE" sz="2800" b="1" dirty="0">
              <a:solidFill>
                <a:srgbClr val="FF0000"/>
              </a:solidFill>
            </a:endParaRPr>
          </a:p>
        </p:txBody>
      </p:sp>
      <p:sp>
        <p:nvSpPr>
          <p:cNvPr id="9" name="8 CuadroTexto"/>
          <p:cNvSpPr txBox="1"/>
          <p:nvPr/>
        </p:nvSpPr>
        <p:spPr>
          <a:xfrm>
            <a:off x="4741665" y="2492896"/>
            <a:ext cx="518369" cy="646331"/>
          </a:xfrm>
          <a:prstGeom prst="rect">
            <a:avLst/>
          </a:prstGeom>
          <a:noFill/>
        </p:spPr>
        <p:txBody>
          <a:bodyPr wrap="square" rtlCol="0">
            <a:spAutoFit/>
          </a:bodyPr>
          <a:lstStyle/>
          <a:p>
            <a:pPr algn="ctr"/>
            <a:r>
              <a:rPr lang="es-PE" sz="3600" b="1" dirty="0" smtClean="0">
                <a:solidFill>
                  <a:srgbClr val="FF0000"/>
                </a:solidFill>
              </a:rPr>
              <a:t>-</a:t>
            </a:r>
            <a:endParaRPr lang="es-PE" sz="3600" b="1" dirty="0">
              <a:solidFill>
                <a:srgbClr val="FF0000"/>
              </a:solidFill>
            </a:endParaRPr>
          </a:p>
        </p:txBody>
      </p:sp>
      <p:sp>
        <p:nvSpPr>
          <p:cNvPr id="10" name="9 Rectángulo"/>
          <p:cNvSpPr/>
          <p:nvPr/>
        </p:nvSpPr>
        <p:spPr>
          <a:xfrm>
            <a:off x="35389" y="980728"/>
            <a:ext cx="8928992" cy="923330"/>
          </a:xfrm>
          <a:prstGeom prst="rect">
            <a:avLst/>
          </a:prstGeom>
          <a:solidFill>
            <a:schemeClr val="accent1">
              <a:lumMod val="20000"/>
              <a:lumOff val="80000"/>
            </a:schemeClr>
          </a:solidFill>
          <a:ln>
            <a:solidFill>
              <a:schemeClr val="accent1"/>
            </a:solidFill>
          </a:ln>
        </p:spPr>
        <p:txBody>
          <a:bodyPr wrap="square">
            <a:spAutoFit/>
          </a:bodyPr>
          <a:lstStyle/>
          <a:p>
            <a:r>
              <a:rPr lang="es-PE" b="1" dirty="0" smtClean="0"/>
              <a:t>¿Cómo </a:t>
            </a:r>
            <a:r>
              <a:rPr lang="es-PE" b="1" dirty="0"/>
              <a:t>funciona </a:t>
            </a:r>
            <a:r>
              <a:rPr lang="es-PE" b="1" dirty="0" smtClean="0"/>
              <a:t>una batería de acumuladores?</a:t>
            </a:r>
            <a:r>
              <a:rPr lang="es-PE" dirty="0"/>
              <a:t/>
            </a:r>
            <a:br>
              <a:rPr lang="es-PE" dirty="0"/>
            </a:br>
            <a:r>
              <a:rPr lang="es-PE" dirty="0"/>
              <a:t>El proceso químico de la oxidación genera un flujo de electrones  desde el ánodo al cátodo, ese flujo de electrones es lo que conocemos como </a:t>
            </a:r>
            <a:r>
              <a:rPr lang="es-PE" b="1" dirty="0"/>
              <a:t>electricidad.</a:t>
            </a:r>
            <a:endParaRPr lang="es-PE" dirty="0">
              <a:effectLst/>
            </a:endParaRPr>
          </a:p>
        </p:txBody>
      </p:sp>
    </p:spTree>
    <p:extLst>
      <p:ext uri="{BB962C8B-B14F-4D97-AF65-F5344CB8AC3E}">
        <p14:creationId xmlns:p14="http://schemas.microsoft.com/office/powerpoint/2010/main" val="4152053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414246"/>
            <a:ext cx="5112568" cy="43991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457200" y="44624"/>
            <a:ext cx="8229600" cy="936104"/>
          </a:xfrm>
          <a:solidFill>
            <a:srgbClr val="00B050"/>
          </a:solidFill>
          <a:ln w="38100">
            <a:solidFill>
              <a:srgbClr val="FF0000"/>
            </a:solidFill>
          </a:ln>
        </p:spPr>
        <p:txBody>
          <a:bodyPr>
            <a:normAutofit fontScale="90000"/>
          </a:bodyPr>
          <a:lstStyle/>
          <a:p>
            <a:r>
              <a:rPr lang="es-PE" sz="6000" b="1" dirty="0" smtClean="0">
                <a:solidFill>
                  <a:srgbClr val="FFFF00"/>
                </a:solidFill>
              </a:rPr>
              <a:t>ELECTROQUIMICA</a:t>
            </a:r>
            <a:endParaRPr lang="es-PE" sz="6000" b="1" dirty="0">
              <a:solidFill>
                <a:srgbClr val="FFFF00"/>
              </a:solidFill>
            </a:endParaRPr>
          </a:p>
        </p:txBody>
      </p:sp>
      <p:sp>
        <p:nvSpPr>
          <p:cNvPr id="5" name="4 Rectángulo"/>
          <p:cNvSpPr/>
          <p:nvPr/>
        </p:nvSpPr>
        <p:spPr>
          <a:xfrm>
            <a:off x="68193" y="1675583"/>
            <a:ext cx="9040311" cy="646331"/>
          </a:xfrm>
          <a:prstGeom prst="rect">
            <a:avLst/>
          </a:prstGeom>
          <a:solidFill>
            <a:schemeClr val="accent2">
              <a:lumMod val="20000"/>
              <a:lumOff val="80000"/>
            </a:schemeClr>
          </a:solidFill>
          <a:ln>
            <a:solidFill>
              <a:schemeClr val="accent1"/>
            </a:solidFill>
          </a:ln>
        </p:spPr>
        <p:txBody>
          <a:bodyPr wrap="square">
            <a:spAutoFit/>
          </a:bodyPr>
          <a:lstStyle/>
          <a:p>
            <a:r>
              <a:rPr lang="es-ES" dirty="0"/>
              <a:t>Un </a:t>
            </a:r>
            <a:r>
              <a:rPr lang="es-ES" b="1" dirty="0" smtClean="0"/>
              <a:t>ion</a:t>
            </a:r>
            <a:r>
              <a:rPr lang="es-ES" dirty="0" smtClean="0"/>
              <a:t> </a:t>
            </a:r>
            <a:r>
              <a:rPr lang="es-ES" dirty="0"/>
              <a:t>es una </a:t>
            </a:r>
            <a:r>
              <a:rPr lang="es-ES" dirty="0">
                <a:hlinkClick r:id="rId3" action="ppaction://hlinkfile" tooltip="Especie química"/>
              </a:rPr>
              <a:t>subpartícula</a:t>
            </a:r>
            <a:r>
              <a:rPr lang="es-ES" dirty="0"/>
              <a:t> </a:t>
            </a:r>
            <a:r>
              <a:rPr lang="es-ES" dirty="0">
                <a:hlinkClick r:id="rId4" action="ppaction://hlinkfile" tooltip="Carga eléctrica"/>
              </a:rPr>
              <a:t>cargada eléctricamente</a:t>
            </a:r>
            <a:r>
              <a:rPr lang="es-ES" dirty="0"/>
              <a:t> constituida por un </a:t>
            </a:r>
            <a:r>
              <a:rPr lang="es-ES" dirty="0">
                <a:hlinkClick r:id="rId5" action="ppaction://hlinkfile" tooltip="Átomo"/>
              </a:rPr>
              <a:t>átomo</a:t>
            </a:r>
            <a:r>
              <a:rPr lang="es-ES" dirty="0"/>
              <a:t> o </a:t>
            </a:r>
            <a:r>
              <a:rPr lang="es-ES" dirty="0">
                <a:hlinkClick r:id="rId6" action="ppaction://hlinkfile" tooltip="Molécula"/>
              </a:rPr>
              <a:t>molécula</a:t>
            </a:r>
            <a:r>
              <a:rPr lang="es-ES" dirty="0"/>
              <a:t> que no es eléctricamente neutra.</a:t>
            </a:r>
            <a:endParaRPr lang="es-PE" dirty="0"/>
          </a:p>
        </p:txBody>
      </p:sp>
      <p:sp>
        <p:nvSpPr>
          <p:cNvPr id="6" name="5 Rectángulo"/>
          <p:cNvSpPr/>
          <p:nvPr/>
        </p:nvSpPr>
        <p:spPr>
          <a:xfrm>
            <a:off x="74116" y="2414246"/>
            <a:ext cx="3904336" cy="2585323"/>
          </a:xfrm>
          <a:prstGeom prst="rect">
            <a:avLst/>
          </a:prstGeom>
          <a:solidFill>
            <a:schemeClr val="accent2">
              <a:lumMod val="20000"/>
              <a:lumOff val="80000"/>
            </a:schemeClr>
          </a:solidFill>
          <a:ln>
            <a:solidFill>
              <a:schemeClr val="accent1"/>
            </a:solidFill>
          </a:ln>
        </p:spPr>
        <p:txBody>
          <a:bodyPr wrap="square">
            <a:spAutoFit/>
          </a:bodyPr>
          <a:lstStyle/>
          <a:p>
            <a:pPr algn="just"/>
            <a:r>
              <a:rPr lang="es-ES" dirty="0"/>
              <a:t>Los </a:t>
            </a:r>
            <a:r>
              <a:rPr lang="es-ES" b="1" dirty="0"/>
              <a:t>iones</a:t>
            </a:r>
            <a:r>
              <a:rPr lang="es-ES" dirty="0"/>
              <a:t> cargados negativamente, producidos por haber más </a:t>
            </a:r>
            <a:r>
              <a:rPr lang="es-ES" dirty="0">
                <a:hlinkClick r:id="rId7" action="ppaction://hlinkfile" tooltip="Electrón"/>
              </a:rPr>
              <a:t>electrones</a:t>
            </a:r>
            <a:r>
              <a:rPr lang="es-ES" dirty="0"/>
              <a:t> que protones, se conocen como </a:t>
            </a:r>
            <a:r>
              <a:rPr lang="es-ES" dirty="0">
                <a:hlinkClick r:id="rId8" action="ppaction://hlinkfile" tooltip="Anión"/>
              </a:rPr>
              <a:t>aniones</a:t>
            </a:r>
            <a:r>
              <a:rPr lang="es-ES" dirty="0"/>
              <a:t> (que son atraídos por el </a:t>
            </a:r>
            <a:r>
              <a:rPr lang="es-ES" dirty="0">
                <a:hlinkClick r:id="rId9" action="ppaction://hlinkfile" tooltip="Ánodo"/>
              </a:rPr>
              <a:t>ánodo</a:t>
            </a:r>
            <a:r>
              <a:rPr lang="es-ES" dirty="0"/>
              <a:t>) </a:t>
            </a:r>
            <a:r>
              <a:rPr lang="es-ES" dirty="0" smtClean="0"/>
              <a:t>y</a:t>
            </a:r>
          </a:p>
          <a:p>
            <a:pPr algn="just"/>
            <a:r>
              <a:rPr lang="es-ES" dirty="0" smtClean="0"/>
              <a:t>los </a:t>
            </a:r>
            <a:r>
              <a:rPr lang="es-ES" dirty="0"/>
              <a:t>cargados positivamente, consecuencia de una pérdida de </a:t>
            </a:r>
            <a:r>
              <a:rPr lang="es-ES" dirty="0">
                <a:hlinkClick r:id="rId7" action="ppaction://hlinkfile" tooltip="Electrón"/>
              </a:rPr>
              <a:t>electrones</a:t>
            </a:r>
            <a:r>
              <a:rPr lang="es-ES" dirty="0"/>
              <a:t>, se conocen como </a:t>
            </a:r>
            <a:r>
              <a:rPr lang="es-ES" dirty="0">
                <a:hlinkClick r:id="rId10" action="ppaction://hlinkfile" tooltip="Catión"/>
              </a:rPr>
              <a:t>cationes</a:t>
            </a:r>
            <a:r>
              <a:rPr lang="es-ES" dirty="0"/>
              <a:t> (los que son atraídos por el </a:t>
            </a:r>
            <a:r>
              <a:rPr lang="es-ES" dirty="0">
                <a:hlinkClick r:id="rId11" action="ppaction://hlinkfile" tooltip="Cátodo"/>
              </a:rPr>
              <a:t>cátodo</a:t>
            </a:r>
            <a:r>
              <a:rPr lang="es-ES" dirty="0"/>
              <a:t>).</a:t>
            </a:r>
            <a:endParaRPr lang="es-ES" dirty="0">
              <a:effectLst/>
            </a:endParaRPr>
          </a:p>
        </p:txBody>
      </p:sp>
      <p:sp>
        <p:nvSpPr>
          <p:cNvPr id="7" name="6 Rectángulo"/>
          <p:cNvSpPr/>
          <p:nvPr/>
        </p:nvSpPr>
        <p:spPr>
          <a:xfrm>
            <a:off x="76387" y="5192032"/>
            <a:ext cx="3902064" cy="1477328"/>
          </a:xfrm>
          <a:prstGeom prst="rect">
            <a:avLst/>
          </a:prstGeom>
          <a:ln>
            <a:solidFill>
              <a:schemeClr val="accent1"/>
            </a:solidFill>
          </a:ln>
        </p:spPr>
        <p:txBody>
          <a:bodyPr wrap="square">
            <a:spAutoFit/>
          </a:bodyPr>
          <a:lstStyle/>
          <a:p>
            <a:r>
              <a:rPr lang="es-ES" b="1" dirty="0"/>
              <a:t>Anión</a:t>
            </a:r>
            <a:r>
              <a:rPr lang="es-ES" dirty="0"/>
              <a:t> ("el que va hacia abajo") tiene carga eléctrica negativa</a:t>
            </a:r>
            <a:r>
              <a:rPr lang="es-ES" dirty="0" smtClean="0"/>
              <a:t>.</a:t>
            </a:r>
          </a:p>
          <a:p>
            <a:endParaRPr lang="es-ES" dirty="0"/>
          </a:p>
          <a:p>
            <a:r>
              <a:rPr lang="es-ES" b="1" dirty="0"/>
              <a:t>Catión</a:t>
            </a:r>
            <a:r>
              <a:rPr lang="es-ES" dirty="0"/>
              <a:t> ("el que va hacia arriba") tiene carga eléctrica positiva.</a:t>
            </a:r>
            <a:endParaRPr lang="es-ES" dirty="0">
              <a:effectLst/>
            </a:endParaRPr>
          </a:p>
        </p:txBody>
      </p:sp>
      <p:sp>
        <p:nvSpPr>
          <p:cNvPr id="8" name="7 Rectángulo"/>
          <p:cNvSpPr/>
          <p:nvPr/>
        </p:nvSpPr>
        <p:spPr>
          <a:xfrm>
            <a:off x="57585" y="1029252"/>
            <a:ext cx="9021915" cy="646331"/>
          </a:xfrm>
          <a:prstGeom prst="rect">
            <a:avLst/>
          </a:prstGeom>
          <a:solidFill>
            <a:schemeClr val="accent1">
              <a:lumMod val="20000"/>
              <a:lumOff val="80000"/>
            </a:schemeClr>
          </a:solidFill>
          <a:ln>
            <a:solidFill>
              <a:schemeClr val="accent1"/>
            </a:solidFill>
          </a:ln>
        </p:spPr>
        <p:txBody>
          <a:bodyPr wrap="square">
            <a:spAutoFit/>
          </a:bodyPr>
          <a:lstStyle/>
          <a:p>
            <a:r>
              <a:rPr lang="es-ES" b="1" dirty="0"/>
              <a:t>Ánodo</a:t>
            </a:r>
            <a:r>
              <a:rPr lang="es-ES" dirty="0"/>
              <a:t>: "camino ascendente de la corriente eléctrica</a:t>
            </a:r>
            <a:r>
              <a:rPr lang="es-ES" dirty="0" smtClean="0"/>
              <a:t>: polo </a:t>
            </a:r>
            <a:r>
              <a:rPr lang="es-ES" dirty="0"/>
              <a:t>positivo</a:t>
            </a:r>
            <a:r>
              <a:rPr lang="es-ES" dirty="0" smtClean="0"/>
              <a:t>".</a:t>
            </a:r>
          </a:p>
          <a:p>
            <a:r>
              <a:rPr lang="es-ES" b="1" dirty="0" smtClean="0"/>
              <a:t>Cátodo</a:t>
            </a:r>
            <a:r>
              <a:rPr lang="es-ES" dirty="0"/>
              <a:t>: "camino descendente de la corriente eléctrica</a:t>
            </a:r>
            <a:r>
              <a:rPr lang="es-ES" dirty="0" smtClean="0"/>
              <a:t>: polo </a:t>
            </a:r>
            <a:r>
              <a:rPr lang="es-ES" dirty="0"/>
              <a:t>negativo".</a:t>
            </a:r>
            <a:endParaRPr lang="es-ES" dirty="0">
              <a:effectLst/>
            </a:endParaRPr>
          </a:p>
        </p:txBody>
      </p:sp>
    </p:spTree>
    <p:extLst>
      <p:ext uri="{BB962C8B-B14F-4D97-AF65-F5344CB8AC3E}">
        <p14:creationId xmlns:p14="http://schemas.microsoft.com/office/powerpoint/2010/main" val="3914163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940152" y="1154479"/>
            <a:ext cx="3096344" cy="3139321"/>
          </a:xfrm>
          <a:prstGeom prst="rect">
            <a:avLst/>
          </a:prstGeom>
          <a:solidFill>
            <a:schemeClr val="accent2">
              <a:lumMod val="20000"/>
              <a:lumOff val="80000"/>
            </a:schemeClr>
          </a:solidFill>
          <a:ln>
            <a:solidFill>
              <a:srgbClr val="FF0000"/>
            </a:solidFill>
          </a:ln>
        </p:spPr>
        <p:txBody>
          <a:bodyPr wrap="square">
            <a:spAutoFit/>
          </a:bodyPr>
          <a:lstStyle/>
          <a:p>
            <a:pPr algn="just"/>
            <a:r>
              <a:rPr lang="es-PE" dirty="0"/>
              <a:t>Éste consta de los siguientes elementos: </a:t>
            </a:r>
          </a:p>
          <a:p>
            <a:pPr algn="just"/>
            <a:r>
              <a:rPr lang="es-PE" dirty="0"/>
              <a:t>a) Un ánodo formado por una serie de placas de plomo.</a:t>
            </a:r>
          </a:p>
          <a:p>
            <a:pPr algn="just"/>
            <a:r>
              <a:rPr lang="es-PE" dirty="0"/>
              <a:t>b) Un cátodo constituido por una serie de placas de plomo recubiertas de PbO</a:t>
            </a:r>
            <a:r>
              <a:rPr lang="es-PE" baseline="-25000" dirty="0"/>
              <a:t>2</a:t>
            </a:r>
            <a:r>
              <a:rPr lang="es-PE" dirty="0"/>
              <a:t>.</a:t>
            </a:r>
          </a:p>
          <a:p>
            <a:pPr algn="just"/>
            <a:r>
              <a:rPr lang="es-PE" dirty="0"/>
              <a:t>c) Un líquido electrolítico que es una disolución de ácido sulfúrico donde se hayan sumergidos lo electrodos</a:t>
            </a:r>
            <a:r>
              <a:rPr lang="es-PE" dirty="0" smtClean="0"/>
              <a:t>.</a:t>
            </a:r>
            <a:endParaRPr lang="es-PE" dirty="0"/>
          </a:p>
        </p:txBody>
      </p:sp>
      <p:sp>
        <p:nvSpPr>
          <p:cNvPr id="5" name="1 Título"/>
          <p:cNvSpPr txBox="1">
            <a:spLocks/>
          </p:cNvSpPr>
          <p:nvPr/>
        </p:nvSpPr>
        <p:spPr>
          <a:xfrm>
            <a:off x="107503" y="44624"/>
            <a:ext cx="8928993" cy="1008112"/>
          </a:xfrm>
          <a:prstGeom prst="rect">
            <a:avLst/>
          </a:prstGeom>
          <a:solidFill>
            <a:srgbClr val="00B050"/>
          </a:solidFill>
          <a:ln w="38100">
            <a:solidFill>
              <a:srgbClr val="FF0000"/>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6000" b="1" dirty="0" smtClean="0">
                <a:solidFill>
                  <a:srgbClr val="FFFF00"/>
                </a:solidFill>
              </a:rPr>
              <a:t>BATERIA DE ACUMULADORES</a:t>
            </a:r>
            <a:endParaRPr lang="es-PE" sz="6000" b="1" dirty="0">
              <a:solidFill>
                <a:srgbClr val="FFFF0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1124743"/>
            <a:ext cx="5680931" cy="5532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88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9512" y="44624"/>
            <a:ext cx="8507288" cy="1143000"/>
          </a:xfrm>
          <a:prstGeom prst="rect">
            <a:avLst/>
          </a:prstGeom>
          <a:solidFill>
            <a:srgbClr val="00B050"/>
          </a:solidFill>
          <a:ln w="38100">
            <a:solidFill>
              <a:srgbClr val="FF0000"/>
            </a:solidFill>
          </a:ln>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6000" b="1" dirty="0" smtClean="0">
                <a:solidFill>
                  <a:srgbClr val="FFFF00"/>
                </a:solidFill>
              </a:rPr>
              <a:t>ACUMULADOR DESCARGANDO</a:t>
            </a:r>
            <a:endParaRPr lang="es-PE" sz="6000" b="1" dirty="0">
              <a:solidFill>
                <a:srgbClr val="FFFF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351" y="980728"/>
            <a:ext cx="5872724" cy="5725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8274" y="980728"/>
            <a:ext cx="3319589" cy="5909310"/>
          </a:xfrm>
          <a:prstGeom prst="rect">
            <a:avLst/>
          </a:prstGeom>
          <a:solidFill>
            <a:schemeClr val="bg1"/>
          </a:solidFill>
          <a:ln>
            <a:solidFill>
              <a:srgbClr val="FF0000"/>
            </a:solidFill>
          </a:ln>
        </p:spPr>
        <p:txBody>
          <a:bodyPr wrap="square">
            <a:spAutoFit/>
          </a:bodyPr>
          <a:lstStyle/>
          <a:p>
            <a:pPr algn="just"/>
            <a:r>
              <a:rPr lang="es-PE" dirty="0">
                <a:solidFill>
                  <a:prstClr val="black"/>
                </a:solidFill>
              </a:rPr>
              <a:t>Durante la descarga del acumulador la corriente que se produce, provoca un cambio de condición a través de la reacción que hace que el </a:t>
            </a:r>
            <a:r>
              <a:rPr lang="es-PE" b="1" dirty="0">
                <a:solidFill>
                  <a:prstClr val="black"/>
                </a:solidFill>
              </a:rPr>
              <a:t>bióxido de plomo</a:t>
            </a:r>
            <a:r>
              <a:rPr lang="es-PE" dirty="0">
                <a:solidFill>
                  <a:prstClr val="black"/>
                </a:solidFill>
              </a:rPr>
              <a:t>, (PbO</a:t>
            </a:r>
            <a:r>
              <a:rPr lang="es-PE" baseline="-25000" dirty="0">
                <a:solidFill>
                  <a:prstClr val="black"/>
                </a:solidFill>
              </a:rPr>
              <a:t>2</a:t>
            </a:r>
            <a:r>
              <a:rPr lang="es-PE" dirty="0">
                <a:solidFill>
                  <a:prstClr val="black"/>
                </a:solidFill>
              </a:rPr>
              <a:t>), de la placa positiva al combinarse con el </a:t>
            </a:r>
            <a:r>
              <a:rPr lang="es-PE" b="1" dirty="0">
                <a:solidFill>
                  <a:prstClr val="black"/>
                </a:solidFill>
              </a:rPr>
              <a:t>ácido sulfúrico</a:t>
            </a:r>
            <a:r>
              <a:rPr lang="es-PE" dirty="0">
                <a:solidFill>
                  <a:prstClr val="black"/>
                </a:solidFill>
              </a:rPr>
              <a:t>, (H</a:t>
            </a:r>
            <a:r>
              <a:rPr lang="es-PE" baseline="-25000" dirty="0">
                <a:solidFill>
                  <a:prstClr val="black"/>
                </a:solidFill>
              </a:rPr>
              <a:t>2</a:t>
            </a:r>
            <a:r>
              <a:rPr lang="es-PE" dirty="0">
                <a:solidFill>
                  <a:prstClr val="black"/>
                </a:solidFill>
              </a:rPr>
              <a:t>SO</a:t>
            </a:r>
            <a:r>
              <a:rPr lang="es-PE" baseline="-25000" dirty="0">
                <a:solidFill>
                  <a:prstClr val="black"/>
                </a:solidFill>
              </a:rPr>
              <a:t>4</a:t>
            </a:r>
            <a:r>
              <a:rPr lang="es-PE" dirty="0">
                <a:solidFill>
                  <a:prstClr val="black"/>
                </a:solidFill>
              </a:rPr>
              <a:t>), forma </a:t>
            </a:r>
            <a:r>
              <a:rPr lang="es-PE" b="1" dirty="0">
                <a:solidFill>
                  <a:prstClr val="black"/>
                </a:solidFill>
              </a:rPr>
              <a:t>sulfato de plomo</a:t>
            </a:r>
            <a:r>
              <a:rPr lang="es-PE" dirty="0">
                <a:solidFill>
                  <a:prstClr val="black"/>
                </a:solidFill>
              </a:rPr>
              <a:t>, (PbSO</a:t>
            </a:r>
            <a:r>
              <a:rPr lang="es-PE" baseline="-25000" dirty="0">
                <a:solidFill>
                  <a:prstClr val="black"/>
                </a:solidFill>
              </a:rPr>
              <a:t>4</a:t>
            </a:r>
            <a:r>
              <a:rPr lang="es-PE" dirty="0">
                <a:solidFill>
                  <a:prstClr val="black"/>
                </a:solidFill>
              </a:rPr>
              <a:t>), el oxigeno, (O), liberado del </a:t>
            </a:r>
            <a:r>
              <a:rPr lang="es-PE" b="1" dirty="0">
                <a:solidFill>
                  <a:prstClr val="black"/>
                </a:solidFill>
              </a:rPr>
              <a:t>bióxido de plomo</a:t>
            </a:r>
            <a:r>
              <a:rPr lang="es-PE" dirty="0">
                <a:solidFill>
                  <a:prstClr val="black"/>
                </a:solidFill>
              </a:rPr>
              <a:t>, (PbO</a:t>
            </a:r>
            <a:r>
              <a:rPr lang="es-PE" baseline="-25000" dirty="0">
                <a:solidFill>
                  <a:prstClr val="black"/>
                </a:solidFill>
              </a:rPr>
              <a:t>2</a:t>
            </a:r>
            <a:r>
              <a:rPr lang="es-PE" dirty="0">
                <a:solidFill>
                  <a:prstClr val="black"/>
                </a:solidFill>
              </a:rPr>
              <a:t>), Al combinarse con el hidrógeno, (H</a:t>
            </a:r>
            <a:r>
              <a:rPr lang="es-PE" baseline="-25000" dirty="0">
                <a:solidFill>
                  <a:prstClr val="black"/>
                </a:solidFill>
              </a:rPr>
              <a:t>2</a:t>
            </a:r>
            <a:r>
              <a:rPr lang="es-PE" dirty="0">
                <a:solidFill>
                  <a:prstClr val="black"/>
                </a:solidFill>
              </a:rPr>
              <a:t>), liberado del ácido sulfúrico (H</a:t>
            </a:r>
            <a:r>
              <a:rPr lang="es-PE" baseline="-25000" dirty="0">
                <a:solidFill>
                  <a:prstClr val="black"/>
                </a:solidFill>
              </a:rPr>
              <a:t>2</a:t>
            </a:r>
            <a:r>
              <a:rPr lang="es-PE" dirty="0">
                <a:solidFill>
                  <a:prstClr val="black"/>
                </a:solidFill>
              </a:rPr>
              <a:t>SO</a:t>
            </a:r>
            <a:r>
              <a:rPr lang="es-PE" baseline="-25000" dirty="0">
                <a:solidFill>
                  <a:prstClr val="black"/>
                </a:solidFill>
              </a:rPr>
              <a:t>4</a:t>
            </a:r>
            <a:r>
              <a:rPr lang="es-PE" dirty="0">
                <a:solidFill>
                  <a:prstClr val="black"/>
                </a:solidFill>
              </a:rPr>
              <a:t>), formando agua, (H</a:t>
            </a:r>
            <a:r>
              <a:rPr lang="es-PE" baseline="-25000" dirty="0">
                <a:solidFill>
                  <a:prstClr val="black"/>
                </a:solidFill>
              </a:rPr>
              <a:t>2</a:t>
            </a:r>
            <a:r>
              <a:rPr lang="es-PE" dirty="0">
                <a:solidFill>
                  <a:prstClr val="black"/>
                </a:solidFill>
              </a:rPr>
              <a:t>O).  El </a:t>
            </a:r>
            <a:r>
              <a:rPr lang="es-PE" b="1" dirty="0">
                <a:solidFill>
                  <a:prstClr val="black"/>
                </a:solidFill>
              </a:rPr>
              <a:t>plomo</a:t>
            </a:r>
            <a:r>
              <a:rPr lang="es-PE" dirty="0">
                <a:solidFill>
                  <a:prstClr val="black"/>
                </a:solidFill>
              </a:rPr>
              <a:t>, (Pb), de la placa negativa se combina con el ácido sulfúrico, (H</a:t>
            </a:r>
            <a:r>
              <a:rPr lang="es-PE" baseline="-25000" dirty="0">
                <a:solidFill>
                  <a:prstClr val="black"/>
                </a:solidFill>
              </a:rPr>
              <a:t>2</a:t>
            </a:r>
            <a:r>
              <a:rPr lang="es-PE" dirty="0">
                <a:solidFill>
                  <a:prstClr val="black"/>
                </a:solidFill>
              </a:rPr>
              <a:t>SO</a:t>
            </a:r>
            <a:r>
              <a:rPr lang="es-PE" baseline="-25000" dirty="0">
                <a:solidFill>
                  <a:prstClr val="black"/>
                </a:solidFill>
              </a:rPr>
              <a:t>4</a:t>
            </a:r>
            <a:r>
              <a:rPr lang="es-PE" dirty="0">
                <a:solidFill>
                  <a:prstClr val="black"/>
                </a:solidFill>
              </a:rPr>
              <a:t>), formando </a:t>
            </a:r>
            <a:r>
              <a:rPr lang="es-PE" b="1" dirty="0">
                <a:solidFill>
                  <a:prstClr val="black"/>
                </a:solidFill>
              </a:rPr>
              <a:t>sulfato de plomo</a:t>
            </a:r>
            <a:r>
              <a:rPr lang="es-PE" dirty="0">
                <a:solidFill>
                  <a:prstClr val="black"/>
                </a:solidFill>
              </a:rPr>
              <a:t>, (PbSO</a:t>
            </a:r>
            <a:r>
              <a:rPr lang="es-PE" baseline="-25000" dirty="0">
                <a:solidFill>
                  <a:prstClr val="black"/>
                </a:solidFill>
              </a:rPr>
              <a:t>4</a:t>
            </a:r>
            <a:r>
              <a:rPr lang="es-PE" dirty="0" smtClean="0">
                <a:solidFill>
                  <a:prstClr val="black"/>
                </a:solidFill>
              </a:rPr>
              <a:t>).</a:t>
            </a:r>
          </a:p>
          <a:p>
            <a:pPr algn="just"/>
            <a:r>
              <a:rPr lang="es-PE" dirty="0" smtClean="0">
                <a:solidFill>
                  <a:prstClr val="black"/>
                </a:solidFill>
              </a:rPr>
              <a:t>Consecuentemente </a:t>
            </a:r>
            <a:r>
              <a:rPr lang="es-PE" dirty="0">
                <a:solidFill>
                  <a:prstClr val="black"/>
                </a:solidFill>
              </a:rPr>
              <a:t>la densidad del electrólito disminuye como disminuye la </a:t>
            </a:r>
            <a:r>
              <a:rPr lang="es-PE" dirty="0" smtClean="0">
                <a:solidFill>
                  <a:prstClr val="black"/>
                </a:solidFill>
              </a:rPr>
              <a:t>tensión.</a:t>
            </a:r>
            <a:endParaRPr lang="es-PE" dirty="0">
              <a:solidFill>
                <a:prstClr val="black"/>
              </a:solidFill>
            </a:endParaRPr>
          </a:p>
        </p:txBody>
      </p:sp>
    </p:spTree>
    <p:extLst>
      <p:ext uri="{BB962C8B-B14F-4D97-AF65-F5344CB8AC3E}">
        <p14:creationId xmlns:p14="http://schemas.microsoft.com/office/powerpoint/2010/main" val="1149712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026869"/>
            <a:ext cx="6012532" cy="571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179512" y="44624"/>
            <a:ext cx="8507288" cy="864096"/>
          </a:xfrm>
          <a:prstGeom prst="rect">
            <a:avLst/>
          </a:prstGeom>
          <a:solidFill>
            <a:srgbClr val="00B050"/>
          </a:solidFill>
          <a:ln w="38100">
            <a:solidFill>
              <a:srgbClr val="FF0000"/>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6000" b="1" dirty="0" smtClean="0">
                <a:solidFill>
                  <a:srgbClr val="FFFF00"/>
                </a:solidFill>
              </a:rPr>
              <a:t>ACUMULADOR DESCARGADO</a:t>
            </a:r>
            <a:endParaRPr lang="es-PE" sz="6000" b="1" dirty="0">
              <a:solidFill>
                <a:srgbClr val="FFFF00"/>
              </a:solidFill>
            </a:endParaRPr>
          </a:p>
        </p:txBody>
      </p:sp>
      <p:sp>
        <p:nvSpPr>
          <p:cNvPr id="2" name="1 Rectángulo"/>
          <p:cNvSpPr/>
          <p:nvPr/>
        </p:nvSpPr>
        <p:spPr>
          <a:xfrm>
            <a:off x="0" y="908720"/>
            <a:ext cx="2987824" cy="5909310"/>
          </a:xfrm>
          <a:prstGeom prst="rect">
            <a:avLst/>
          </a:prstGeom>
          <a:ln>
            <a:solidFill>
              <a:schemeClr val="accent1"/>
            </a:solidFill>
          </a:ln>
        </p:spPr>
        <p:txBody>
          <a:bodyPr wrap="square">
            <a:spAutoFit/>
          </a:bodyPr>
          <a:lstStyle/>
          <a:p>
            <a:r>
              <a:rPr lang="es-PE" dirty="0">
                <a:solidFill>
                  <a:prstClr val="black"/>
                </a:solidFill>
              </a:rPr>
              <a:t>Para arrancar el motor, se necesita la máxima corriente de la batería; en el corto periodo en que funciona el motor de arranque, puede consumir hasta 400 amperes; debido a este alto consumo no se debe hacer funcionar el motor de arranque mas de 30 segundos continuos; debe dejarse  un  minuto de intervalo para reducir la posibilidad de una  descarga total, de la batería, o un sobrecalentamiento en las partes internas del motor de arranque. Un motor grande necesita, mínimo una batería de  400 Amperes para arrancar, y un motor pequeño solo necesita uno de 250 A</a:t>
            </a:r>
          </a:p>
        </p:txBody>
      </p:sp>
    </p:spTree>
    <p:extLst>
      <p:ext uri="{BB962C8B-B14F-4D97-AF65-F5344CB8AC3E}">
        <p14:creationId xmlns:p14="http://schemas.microsoft.com/office/powerpoint/2010/main" val="1994144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419537"/>
            <a:ext cx="3544781" cy="232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73993"/>
            <a:ext cx="3024336" cy="17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891" y="1196752"/>
            <a:ext cx="476360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107503" y="44624"/>
            <a:ext cx="8928993" cy="1008112"/>
          </a:xfrm>
          <a:prstGeom prst="rect">
            <a:avLst/>
          </a:prstGeom>
          <a:solidFill>
            <a:srgbClr val="00B050"/>
          </a:solidFill>
          <a:ln w="38100">
            <a:solidFill>
              <a:srgbClr val="FF0000"/>
            </a:solidFill>
          </a:ln>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6000" b="1" dirty="0" smtClean="0">
                <a:solidFill>
                  <a:srgbClr val="FFFF00"/>
                </a:solidFill>
              </a:rPr>
              <a:t>BATERIA DE ACUMULADORES</a:t>
            </a:r>
            <a:endParaRPr lang="es-PE" sz="6000" b="1" dirty="0">
              <a:solidFill>
                <a:srgbClr val="FFFF00"/>
              </a:solidFill>
            </a:endParaRPr>
          </a:p>
        </p:txBody>
      </p:sp>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910671"/>
            <a:ext cx="3724436" cy="390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580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823" y="1196752"/>
            <a:ext cx="6157363"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107503" y="44624"/>
            <a:ext cx="8928993" cy="1008112"/>
          </a:xfrm>
          <a:prstGeom prst="rect">
            <a:avLst/>
          </a:prstGeom>
          <a:solidFill>
            <a:srgbClr val="00B050"/>
          </a:solidFill>
          <a:ln w="38100">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6000" b="1" dirty="0" smtClean="0">
                <a:solidFill>
                  <a:srgbClr val="FFFF00"/>
                </a:solidFill>
              </a:rPr>
              <a:t>ACUMULADOR CARGANDO</a:t>
            </a:r>
            <a:endParaRPr lang="es-PE" sz="6000" b="1" dirty="0">
              <a:solidFill>
                <a:srgbClr val="FFFF00"/>
              </a:solidFill>
            </a:endParaRPr>
          </a:p>
        </p:txBody>
      </p:sp>
      <p:sp>
        <p:nvSpPr>
          <p:cNvPr id="2" name="1 Rectángulo"/>
          <p:cNvSpPr/>
          <p:nvPr/>
        </p:nvSpPr>
        <p:spPr>
          <a:xfrm>
            <a:off x="53245" y="1062342"/>
            <a:ext cx="2821578" cy="5909310"/>
          </a:xfrm>
          <a:prstGeom prst="rect">
            <a:avLst/>
          </a:prstGeom>
          <a:ln>
            <a:solidFill>
              <a:srgbClr val="FF0000"/>
            </a:solidFill>
          </a:ln>
        </p:spPr>
        <p:txBody>
          <a:bodyPr wrap="square">
            <a:spAutoFit/>
          </a:bodyPr>
          <a:lstStyle/>
          <a:p>
            <a:pPr algn="just"/>
            <a:r>
              <a:rPr lang="es-PE" dirty="0"/>
              <a:t>Durante la carga la corriente que el acumulador recibe del cargador provoca la reacción inversa a la de descarga, volviendo a la condición inicial, </a:t>
            </a:r>
            <a:r>
              <a:rPr lang="es-PE" b="1" dirty="0"/>
              <a:t>bióxido de plomo</a:t>
            </a:r>
            <a:r>
              <a:rPr lang="es-PE" dirty="0"/>
              <a:t> (PbO</a:t>
            </a:r>
            <a:r>
              <a:rPr lang="es-PE" baseline="-25000" dirty="0"/>
              <a:t>2</a:t>
            </a:r>
            <a:r>
              <a:rPr lang="es-PE" dirty="0"/>
              <a:t>), placa positiva, plomo esponjoso (Pb), placa negativa y ácido sulfúrico (H</a:t>
            </a:r>
            <a:r>
              <a:rPr lang="es-PE" baseline="-25000" dirty="0"/>
              <a:t>2</a:t>
            </a:r>
            <a:r>
              <a:rPr lang="es-PE" dirty="0"/>
              <a:t>SO</a:t>
            </a:r>
            <a:r>
              <a:rPr lang="es-PE" baseline="-25000" dirty="0"/>
              <a:t>4</a:t>
            </a:r>
            <a:r>
              <a:rPr lang="es-PE" dirty="0"/>
              <a:t>) electrólito a 1.260 / 1.280 </a:t>
            </a:r>
            <a:r>
              <a:rPr lang="es-PE" dirty="0" err="1"/>
              <a:t>P.e</a:t>
            </a:r>
            <a:r>
              <a:rPr lang="es-PE" dirty="0"/>
              <a:t>. de densidad. La tensión aumenta hasta cierto valor, (2.6 Ve), superado el cual se manifiesta la electrólisis del agua que genera la separación del hidrógeno y del oxigeno que son liberadas de las placas positivas y negativas respectivamente.</a:t>
            </a:r>
            <a:endParaRPr lang="es-PE" dirty="0">
              <a:effectLst/>
            </a:endParaRPr>
          </a:p>
        </p:txBody>
      </p:sp>
    </p:spTree>
    <p:extLst>
      <p:ext uri="{BB962C8B-B14F-4D97-AF65-F5344CB8AC3E}">
        <p14:creationId xmlns:p14="http://schemas.microsoft.com/office/powerpoint/2010/main" val="1468489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7503" y="44624"/>
            <a:ext cx="8928993" cy="1008112"/>
          </a:xfrm>
          <a:prstGeom prst="rect">
            <a:avLst/>
          </a:prstGeom>
          <a:solidFill>
            <a:srgbClr val="00B050"/>
          </a:solidFill>
          <a:ln w="38100">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6000" b="1" dirty="0" smtClean="0">
                <a:solidFill>
                  <a:srgbClr val="FFFF00"/>
                </a:solidFill>
              </a:rPr>
              <a:t>ACUMULADOR CARGADO</a:t>
            </a:r>
            <a:endParaRPr lang="es-PE" sz="6000" b="1" dirty="0">
              <a:solidFill>
                <a:srgbClr val="FFFF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2" y="1052736"/>
            <a:ext cx="634974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432946" y="1196752"/>
            <a:ext cx="2603550" cy="4247317"/>
          </a:xfrm>
          <a:prstGeom prst="rect">
            <a:avLst/>
          </a:prstGeom>
          <a:ln>
            <a:solidFill>
              <a:schemeClr val="accent1"/>
            </a:solidFill>
          </a:ln>
        </p:spPr>
        <p:txBody>
          <a:bodyPr wrap="square">
            <a:spAutoFit/>
          </a:bodyPr>
          <a:lstStyle/>
          <a:p>
            <a:r>
              <a:rPr lang="es-PE" dirty="0"/>
              <a:t>Los separadores porosos no son conductores, y evitan cortocircuitos, cada grupo forma una celda con un voltaje algo superior a los 2   voltios. El voltaje de cada celda es el mismo sin importar  su tamaño y el número de placas. Para lograr voltajes mas altos las celdas se deben conectar en serie ( por ejemplo 6 celdas producirán  12 voltios</a:t>
            </a:r>
            <a:r>
              <a:rPr lang="es-PE" dirty="0" smtClean="0"/>
              <a:t>)</a:t>
            </a:r>
            <a:endParaRPr lang="es-PE" dirty="0"/>
          </a:p>
        </p:txBody>
      </p:sp>
    </p:spTree>
    <p:extLst>
      <p:ext uri="{BB962C8B-B14F-4D97-AF65-F5344CB8AC3E}">
        <p14:creationId xmlns:p14="http://schemas.microsoft.com/office/powerpoint/2010/main" val="3324978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635" y="44624"/>
            <a:ext cx="4912405"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PE" sz="1800" b="1" i="0" u="sng" strike="noStrike" cap="none" normalizeH="0" baseline="0" dirty="0" smtClean="0">
                <a:ln>
                  <a:noFill/>
                </a:ln>
                <a:solidFill>
                  <a:schemeClr val="tx1"/>
                </a:solidFill>
                <a:effectLst/>
                <a:latin typeface="Arial" pitchFamily="34" charset="0"/>
                <a:cs typeface="Arial" pitchFamily="34" charset="0"/>
              </a:rPr>
              <a:t>CO</a:t>
            </a:r>
            <a:r>
              <a:rPr kumimoji="0" lang="es-PE" sz="1800" b="1" i="1" u="sng" strike="noStrike" cap="none" normalizeH="0" baseline="0" dirty="0" smtClean="0">
                <a:ln>
                  <a:noFill/>
                </a:ln>
                <a:solidFill>
                  <a:schemeClr val="tx1"/>
                </a:solidFill>
                <a:effectLst/>
                <a:latin typeface="Arial" pitchFamily="34" charset="0"/>
                <a:cs typeface="Arial" pitchFamily="34" charset="0"/>
              </a:rPr>
              <a:t>MPROBACIÓ</a:t>
            </a:r>
            <a:r>
              <a:rPr kumimoji="0" lang="es-PE" sz="1800" b="1" i="0" u="sng" strike="noStrike" cap="none" normalizeH="0" baseline="0" dirty="0" smtClean="0">
                <a:ln>
                  <a:noFill/>
                </a:ln>
                <a:solidFill>
                  <a:schemeClr val="tx1"/>
                </a:solidFill>
                <a:effectLst/>
                <a:latin typeface="Arial" pitchFamily="34" charset="0"/>
                <a:cs typeface="Arial" pitchFamily="34" charset="0"/>
              </a:rPr>
              <a:t>N DE LA CARGA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1800" b="0" i="0" u="none" strike="noStrike" cap="none" normalizeH="0" baseline="0" dirty="0" smtClean="0">
                <a:ln>
                  <a:noFill/>
                </a:ln>
                <a:solidFill>
                  <a:schemeClr val="tx1"/>
                </a:solidFill>
                <a:effectLst/>
                <a:latin typeface="Arial" pitchFamily="34" charset="0"/>
                <a:cs typeface="Arial" pitchFamily="34" charset="0"/>
              </a:rPr>
              <a:t>Para comprobar el estado de carga dela batería se usa un densímetro o pesa-</a:t>
            </a:r>
            <a:r>
              <a:rPr kumimoji="0" lang="es-PE" sz="1800" b="0" i="0" u="none" strike="noStrike" cap="none" normalizeH="0" baseline="0" dirty="0" err="1" smtClean="0">
                <a:ln>
                  <a:noFill/>
                </a:ln>
                <a:solidFill>
                  <a:schemeClr val="tx1"/>
                </a:solidFill>
                <a:effectLst/>
                <a:latin typeface="Arial" pitchFamily="34" charset="0"/>
                <a:cs typeface="Arial" pitchFamily="34" charset="0"/>
              </a:rPr>
              <a:t>acidos</a:t>
            </a:r>
            <a:r>
              <a:rPr kumimoji="0" lang="es-PE" sz="1800" b="0" i="0" u="none" strike="noStrike" cap="none" normalizeH="0" baseline="0" dirty="0" smtClean="0">
                <a:ln>
                  <a:noFill/>
                </a:ln>
                <a:solidFill>
                  <a:schemeClr val="tx1"/>
                </a:solidFill>
                <a:effectLst/>
                <a:latin typeface="Arial" pitchFamily="34" charset="0"/>
                <a:cs typeface="Arial" pitchFamily="34" charset="0"/>
              </a:rPr>
              <a:t>. Esta constituido por una probeta de cristal, con una prolongación abierta, para introducir por ella el liquido a medir, el cual se absorbe por el vacío interno que crea la pera de goma situada en la parte superior de la probeta. Dentro de la misma va colocada una ampolla de vidrio, cerrada y llena de aire, equilibrada con peso a base de perdigones de plomo.</a:t>
            </a:r>
            <a:br>
              <a:rPr kumimoji="0" lang="es-PE" sz="1800" b="0" i="0" u="none" strike="noStrike" cap="none" normalizeH="0" baseline="0" dirty="0" smtClean="0">
                <a:ln>
                  <a:noFill/>
                </a:ln>
                <a:solidFill>
                  <a:schemeClr val="tx1"/>
                </a:solidFill>
                <a:effectLst/>
                <a:latin typeface="Arial" pitchFamily="34" charset="0"/>
                <a:cs typeface="Arial" pitchFamily="34" charset="0"/>
              </a:rPr>
            </a:br>
            <a:r>
              <a:rPr kumimoji="0" lang="es-PE" sz="1800" b="0" i="0" u="none" strike="noStrike" cap="none" normalizeH="0" baseline="0" dirty="0" smtClean="0">
                <a:ln>
                  <a:noFill/>
                </a:ln>
                <a:solidFill>
                  <a:schemeClr val="tx1"/>
                </a:solidFill>
                <a:effectLst/>
                <a:latin typeface="Arial" pitchFamily="34" charset="0"/>
                <a:cs typeface="Arial" pitchFamily="34" charset="0"/>
              </a:rPr>
              <a:t>La ampolla esta graduada en unidades densimétricas de 1 a 1,30 </a:t>
            </a:r>
            <a:r>
              <a:rPr kumimoji="0" lang="es-PE" sz="1800" b="0" i="0" u="none" strike="noStrike" cap="none" normalizeH="0" baseline="0" dirty="0" smtClean="0">
                <a:ln>
                  <a:noFill/>
                </a:ln>
                <a:solidFill>
                  <a:srgbClr val="FF0000"/>
                </a:solidFill>
                <a:effectLst/>
                <a:latin typeface="Arial" pitchFamily="34" charset="0"/>
                <a:cs typeface="Arial" pitchFamily="34" charset="0"/>
              </a:rPr>
              <a:t>g/cm3</a:t>
            </a:r>
            <a:r>
              <a:rPr kumimoji="0" lang="es-PE" sz="18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1800" b="0" i="0" u="none" strike="noStrike" cap="none" normalizeH="0" baseline="0" dirty="0" smtClean="0">
                <a:ln>
                  <a:noFill/>
                </a:ln>
                <a:solidFill>
                  <a:schemeClr val="tx1"/>
                </a:solidFill>
                <a:effectLst/>
                <a:latin typeface="Arial" pitchFamily="34" charset="0"/>
                <a:cs typeface="Arial" pitchFamily="34" charset="0"/>
              </a:rPr>
              <a:t>Las pruebas con densímetro no deben hacerse inmediatamente luego de haber llenado los vasos con agua destilada, sino que se debe esperar a que esta se halla mezclado absolutamente con el acido.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PE" sz="1800" b="0" i="0" u="none" strike="noStrike" cap="none" normalizeH="0" baseline="0" dirty="0" smtClean="0">
                <a:ln>
                  <a:noFill/>
                </a:ln>
                <a:solidFill>
                  <a:schemeClr val="tx1"/>
                </a:solidFill>
                <a:effectLst/>
                <a:latin typeface="Arial" pitchFamily="34" charset="0"/>
                <a:cs typeface="Arial" pitchFamily="34" charset="0"/>
              </a:rPr>
              <a:t>Un buen rendimiento de la batería se logra cuando la densidad del electrolito esta comprendida entre 1,24 y 1,26. Para plena carga debe marcar 1,28. Si poseemos un valor de 1,19 la batería se encuentra descargada.</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1" y="2901647"/>
            <a:ext cx="4211960" cy="3956353"/>
          </a:xfrm>
          <a:prstGeom prst="rect">
            <a:avLst/>
          </a:prstGeom>
          <a:solidFill>
            <a:schemeClr val="accent2"/>
          </a:solidFill>
          <a:ln>
            <a:solidFill>
              <a:schemeClr val="accent1"/>
            </a:solidFill>
          </a:ln>
          <a:effec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062" y="44625"/>
            <a:ext cx="3838575" cy="2736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309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512" y="836712"/>
            <a:ext cx="9107488" cy="3416320"/>
          </a:xfrm>
          <a:prstGeom prst="rect">
            <a:avLst/>
          </a:prstGeom>
          <a:solidFill>
            <a:schemeClr val="tx2">
              <a:lumMod val="20000"/>
              <a:lumOff val="80000"/>
            </a:schemeClr>
          </a:solidFill>
        </p:spPr>
        <p:txBody>
          <a:bodyPr wrap="square">
            <a:spAutoFit/>
          </a:bodyPr>
          <a:lstStyle/>
          <a:p>
            <a:r>
              <a:rPr lang="es-PE" dirty="0"/>
              <a:t>Si se debe cambiar el ácido se </a:t>
            </a:r>
            <a:r>
              <a:rPr lang="es-PE" dirty="0" smtClean="0"/>
              <a:t>deberán seguir la prevención de </a:t>
            </a:r>
            <a:r>
              <a:rPr lang="es-PE" dirty="0"/>
              <a:t>riesgos laborales, como la utilización de guantes, mandiles, gafas, etc. adecuados para riesgos químicos, debemos recordar que el ácido que se manipula es </a:t>
            </a:r>
            <a:r>
              <a:rPr lang="es-PE" b="1" dirty="0"/>
              <a:t>sulfúrico</a:t>
            </a:r>
            <a:r>
              <a:rPr lang="es-PE" dirty="0" smtClean="0"/>
              <a:t>.</a:t>
            </a:r>
          </a:p>
          <a:p>
            <a:r>
              <a:rPr lang="es-PE" b="1" i="1" dirty="0" smtClean="0"/>
              <a:t>¡</a:t>
            </a:r>
            <a:r>
              <a:rPr lang="es-PE" b="1" i="1" dirty="0"/>
              <a:t>Norma importantísima¡ Al efectuar la mezcla ácido con agua, siempre se debe echar el ácido sobre el agua y no al revés porque resulta muy peligroso, existe el riesgo de proyección de líquido al exterior</a:t>
            </a:r>
            <a:r>
              <a:rPr lang="es-PE" dirty="0" smtClean="0"/>
              <a:t>.</a:t>
            </a:r>
          </a:p>
          <a:p>
            <a:r>
              <a:rPr lang="es-PE" dirty="0" smtClean="0"/>
              <a:t>Una </a:t>
            </a:r>
            <a:r>
              <a:rPr lang="es-PE" dirty="0"/>
              <a:t>manera de saber el estado de carga de las baterías es midiendo la densidad de la mezcla ácido-agua, </a:t>
            </a:r>
            <a:r>
              <a:rPr lang="es-PE" dirty="0" smtClean="0"/>
              <a:t>pero </a:t>
            </a:r>
            <a:r>
              <a:rPr lang="es-PE" dirty="0"/>
              <a:t>generalizando podemos decir que la densidad de una batería cargada completamente presenta valores entre 1,20 kg/dm3 y 1,28 kg/dm3. Por ejemplo, los datos de una batería pueden ser:</a:t>
            </a:r>
            <a:br>
              <a:rPr lang="es-PE" dirty="0"/>
            </a:br>
            <a:r>
              <a:rPr lang="es-PE" dirty="0" smtClean="0"/>
              <a:t>- </a:t>
            </a:r>
            <a:r>
              <a:rPr lang="es-PE" dirty="0"/>
              <a:t>Cargada 1,28 kg/dm3 y 2,1 V</a:t>
            </a:r>
            <a:br>
              <a:rPr lang="es-PE" dirty="0"/>
            </a:br>
            <a:r>
              <a:rPr lang="es-PE" dirty="0"/>
              <a:t>- Descargada 1,12 kg/dm3 y 1,7 V</a:t>
            </a:r>
            <a:r>
              <a:rPr lang="es-PE" dirty="0" smtClean="0"/>
              <a:t>.</a:t>
            </a:r>
            <a:endParaRPr lang="es-PE" dirty="0"/>
          </a:p>
        </p:txBody>
      </p:sp>
      <p:sp>
        <p:nvSpPr>
          <p:cNvPr id="5" name="1 Título"/>
          <p:cNvSpPr txBox="1">
            <a:spLocks/>
          </p:cNvSpPr>
          <p:nvPr/>
        </p:nvSpPr>
        <p:spPr>
          <a:xfrm>
            <a:off x="179512" y="44624"/>
            <a:ext cx="8507288" cy="720080"/>
          </a:xfrm>
          <a:prstGeom prst="rect">
            <a:avLst/>
          </a:prstGeom>
          <a:solidFill>
            <a:srgbClr val="00B050"/>
          </a:solidFill>
          <a:ln w="38100">
            <a:solidFill>
              <a:srgbClr val="FF0000"/>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6000" b="1" dirty="0" smtClean="0">
                <a:solidFill>
                  <a:srgbClr val="FFFF00"/>
                </a:solidFill>
              </a:rPr>
              <a:t>PRUEBAS EN EL ACUMULADOR </a:t>
            </a:r>
            <a:endParaRPr lang="es-PE" sz="6000" b="1" dirty="0">
              <a:solidFill>
                <a:srgbClr val="FFFF00"/>
              </a:solidFill>
            </a:endParaRPr>
          </a:p>
        </p:txBody>
      </p:sp>
      <p:sp>
        <p:nvSpPr>
          <p:cNvPr id="6" name="5 Rectángulo"/>
          <p:cNvSpPr/>
          <p:nvPr/>
        </p:nvSpPr>
        <p:spPr>
          <a:xfrm>
            <a:off x="13306" y="4244498"/>
            <a:ext cx="9130693" cy="2585323"/>
          </a:xfrm>
          <a:prstGeom prst="rect">
            <a:avLst/>
          </a:prstGeom>
          <a:solidFill>
            <a:schemeClr val="accent6">
              <a:lumMod val="20000"/>
              <a:lumOff val="80000"/>
            </a:schemeClr>
          </a:solidFill>
        </p:spPr>
        <p:txBody>
          <a:bodyPr wrap="square">
            <a:spAutoFit/>
          </a:bodyPr>
          <a:lstStyle/>
          <a:p>
            <a:r>
              <a:rPr lang="es-PE" b="1" i="1" dirty="0">
                <a:solidFill>
                  <a:srgbClr val="C00000"/>
                </a:solidFill>
              </a:rPr>
              <a:t>36 Ah, 180 A, 12 V, </a:t>
            </a:r>
            <a:r>
              <a:rPr lang="es-PE" dirty="0"/>
              <a:t/>
            </a:r>
            <a:br>
              <a:rPr lang="es-PE" dirty="0"/>
            </a:br>
            <a:r>
              <a:rPr lang="es-PE" dirty="0" smtClean="0"/>
              <a:t>1</a:t>
            </a:r>
            <a:r>
              <a:rPr lang="es-PE" dirty="0"/>
              <a:t>. La primera cifra hace referencia a la </a:t>
            </a:r>
            <a:r>
              <a:rPr lang="es-PE" b="1" dirty="0"/>
              <a:t>capacidad </a:t>
            </a:r>
            <a:r>
              <a:rPr lang="es-PE" dirty="0"/>
              <a:t>en amperios hora, este dato nos indica el amperaje que puede proporcionar la batería en una hora, aunque es más frecuente que nos den la capacidad nominal </a:t>
            </a:r>
            <a:r>
              <a:rPr lang="es-PE" b="1" dirty="0"/>
              <a:t>C20 o K20</a:t>
            </a:r>
            <a:r>
              <a:rPr lang="es-PE" dirty="0"/>
              <a:t> que es la capacidad que alcanza la batería después de una descarga de 20 horas, por ejemplo; si disponemos de una batería de 80 Ah y C20 hallar su intensidad media de la corriente de </a:t>
            </a:r>
            <a:r>
              <a:rPr lang="es-PE" dirty="0" smtClean="0"/>
              <a:t>descarga:         </a:t>
            </a:r>
            <a:r>
              <a:rPr lang="es-PE" dirty="0" err="1" smtClean="0"/>
              <a:t>Im</a:t>
            </a:r>
            <a:r>
              <a:rPr lang="es-PE" dirty="0" smtClean="0"/>
              <a:t> </a:t>
            </a:r>
            <a:r>
              <a:rPr lang="es-PE" dirty="0"/>
              <a:t>= 80Ah/20 h = 4 A</a:t>
            </a:r>
            <a:br>
              <a:rPr lang="es-PE" dirty="0"/>
            </a:br>
            <a:r>
              <a:rPr lang="es-PE" dirty="0"/>
              <a:t/>
            </a:r>
            <a:br>
              <a:rPr lang="es-PE" dirty="0"/>
            </a:br>
            <a:r>
              <a:rPr lang="es-PE" dirty="0"/>
              <a:t>2. La segunda cifra hace referencia a la </a:t>
            </a:r>
            <a:r>
              <a:rPr lang="es-PE" b="1" dirty="0"/>
              <a:t>corriente de prueba</a:t>
            </a:r>
            <a:r>
              <a:rPr lang="es-PE" dirty="0"/>
              <a:t>.</a:t>
            </a:r>
            <a:br>
              <a:rPr lang="es-PE" dirty="0"/>
            </a:br>
            <a:r>
              <a:rPr lang="es-PE" dirty="0" smtClean="0"/>
              <a:t>3</a:t>
            </a:r>
            <a:r>
              <a:rPr lang="es-PE" dirty="0"/>
              <a:t>. La tercera cifra nos indica la</a:t>
            </a:r>
            <a:r>
              <a:rPr lang="es-PE" b="1" dirty="0"/>
              <a:t> tensión</a:t>
            </a:r>
            <a:r>
              <a:rPr lang="es-PE" dirty="0"/>
              <a:t> en voltios que nos proporciona la batería</a:t>
            </a:r>
            <a:r>
              <a:rPr lang="es-PE" dirty="0" smtClean="0"/>
              <a:t>.</a:t>
            </a:r>
            <a:endParaRPr lang="es-PE" dirty="0"/>
          </a:p>
        </p:txBody>
      </p:sp>
    </p:spTree>
    <p:extLst>
      <p:ext uri="{BB962C8B-B14F-4D97-AF65-F5344CB8AC3E}">
        <p14:creationId xmlns:p14="http://schemas.microsoft.com/office/powerpoint/2010/main" val="227866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572560" cy="642942"/>
          </a:xfr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defRPr/>
            </a:pPr>
            <a:r>
              <a:rPr lang="es-ES" sz="4000" b="1" dirty="0" smtClean="0">
                <a:solidFill>
                  <a:srgbClr val="FFFF00"/>
                </a:solidFill>
              </a:rPr>
              <a:t>Carga Eléctrica</a:t>
            </a:r>
            <a:endParaRPr lang="es-ES" sz="4000" b="1" dirty="0">
              <a:solidFill>
                <a:srgbClr val="FFFF00"/>
              </a:solidFill>
            </a:endParaRPr>
          </a:p>
        </p:txBody>
      </p:sp>
      <p:sp>
        <p:nvSpPr>
          <p:cNvPr id="4" name="3 Marcador de pie de página"/>
          <p:cNvSpPr>
            <a:spLocks noGrp="1"/>
          </p:cNvSpPr>
          <p:nvPr>
            <p:ph type="ftr" sz="quarter" idx="11"/>
          </p:nvPr>
        </p:nvSpPr>
        <p:spPr/>
        <p:txBody>
          <a:bodyPr/>
          <a:lstStyle/>
          <a:p>
            <a:pPr>
              <a:defRPr/>
            </a:pPr>
            <a:r>
              <a:rPr lang="fi-FI" dirty="0" smtClean="0">
                <a:solidFill>
                  <a:prstClr val="black">
                    <a:tint val="75000"/>
                  </a:prstClr>
                </a:solidFill>
              </a:rPr>
              <a:t>Ing. Juan Jose Nina Ch.</a:t>
            </a:r>
            <a:endParaRPr lang="es-ES" dirty="0">
              <a:solidFill>
                <a:prstClr val="black">
                  <a:tint val="75000"/>
                </a:prstClr>
              </a:solidFill>
            </a:endParaRPr>
          </a:p>
        </p:txBody>
      </p:sp>
      <p:sp>
        <p:nvSpPr>
          <p:cNvPr id="3" name="2 Rectángulo"/>
          <p:cNvSpPr/>
          <p:nvPr/>
        </p:nvSpPr>
        <p:spPr>
          <a:xfrm>
            <a:off x="179512" y="764704"/>
            <a:ext cx="8856984" cy="1477328"/>
          </a:xfrm>
          <a:prstGeom prst="rect">
            <a:avLst/>
          </a:prstGeom>
          <a:solidFill>
            <a:schemeClr val="tx2">
              <a:lumMod val="10000"/>
            </a:schemeClr>
          </a:solidFill>
        </p:spPr>
        <p:txBody>
          <a:bodyPr wrap="square">
            <a:spAutoFit/>
          </a:bodyPr>
          <a:lstStyle/>
          <a:p>
            <a:pPr algn="just"/>
            <a:r>
              <a:rPr lang="es-PE" dirty="0"/>
              <a:t>La carga eléctrica es la cantidad de </a:t>
            </a:r>
            <a:r>
              <a:rPr lang="es-PE" u="sng" dirty="0">
                <a:hlinkClick r:id="rId2" action="ppaction://hlinkfile" tooltip="electricidad"/>
              </a:rPr>
              <a:t>electricidad</a:t>
            </a:r>
            <a:r>
              <a:rPr lang="es-PE" dirty="0"/>
              <a:t> almacenada en un cuerpo. Los átomos de un cuerpo son eléctricamente neutros, es decir la carga negativa de sus electrones se anula con la carga positiva de sus protones. Podemos cargar un cuerpo positivamente (potencial positivo) si le robamos electrones a sus átomos y podemos cargarlo negativamente (potencial negativo) si le añadimos electrones.</a:t>
            </a:r>
          </a:p>
        </p:txBody>
      </p:sp>
      <p:sp>
        <p:nvSpPr>
          <p:cNvPr id="5" name="4 Rectángulo"/>
          <p:cNvSpPr/>
          <p:nvPr/>
        </p:nvSpPr>
        <p:spPr>
          <a:xfrm>
            <a:off x="179512" y="4365104"/>
            <a:ext cx="8856984" cy="1754326"/>
          </a:xfrm>
          <a:prstGeom prst="rect">
            <a:avLst/>
          </a:prstGeom>
          <a:solidFill>
            <a:schemeClr val="bg2">
              <a:lumMod val="75000"/>
            </a:schemeClr>
          </a:solidFill>
        </p:spPr>
        <p:txBody>
          <a:bodyPr wrap="square">
            <a:spAutoFit/>
          </a:bodyPr>
          <a:lstStyle/>
          <a:p>
            <a:pPr algn="just"/>
            <a:r>
              <a:rPr lang="es-PE" dirty="0"/>
              <a:t>Si tenemos un cuerpo con potencial negativo y otro con potencial positivo, entre estos dos cuerpos tenemos una diferencia de potencial (</a:t>
            </a:r>
            <a:r>
              <a:rPr lang="es-PE" dirty="0" err="1"/>
              <a:t>d.d.p</a:t>
            </a:r>
            <a:r>
              <a:rPr lang="es-PE" dirty="0"/>
              <a:t>.) Los cuerpos tienden ha estar en estado neutro, es decir a no tener carga, es por ello que si conectamos los dos cuerpos con un conductor (elemento por el que pueden pasar los electrones fácilmente) los electrones del cuerpo con potencia negativo pasan por el conductor al cuerpo con potencial positivo, para que los dos cuerpos tiendan a su estado natural, es decir neutro.</a:t>
            </a:r>
          </a:p>
        </p:txBody>
      </p:sp>
      <p:pic>
        <p:nvPicPr>
          <p:cNvPr id="1026" name="Picture 2" descr="magnitudes electr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66" y="2329073"/>
            <a:ext cx="5713130" cy="18002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6012160" y="2329073"/>
            <a:ext cx="3024336" cy="1477328"/>
          </a:xfrm>
          <a:prstGeom prst="rect">
            <a:avLst/>
          </a:prstGeom>
          <a:solidFill>
            <a:schemeClr val="accent1">
              <a:lumMod val="75000"/>
            </a:schemeClr>
          </a:solidFill>
          <a:ln>
            <a:solidFill>
              <a:schemeClr val="accent1"/>
            </a:solidFill>
          </a:ln>
        </p:spPr>
        <p:txBody>
          <a:bodyPr wrap="square">
            <a:spAutoFit/>
          </a:bodyPr>
          <a:lstStyle/>
          <a:p>
            <a:pPr algn="just"/>
            <a:r>
              <a:rPr lang="es-PE" dirty="0"/>
              <a:t>La diferencia de carga de los dos cuerpos será la causante de mas a menos corriente. Esta carga de un cuerpo se mide en culombios (C).</a:t>
            </a:r>
          </a:p>
        </p:txBody>
      </p:sp>
    </p:spTree>
    <p:extLst>
      <p:ext uri="{BB962C8B-B14F-4D97-AF65-F5344CB8AC3E}">
        <p14:creationId xmlns:p14="http://schemas.microsoft.com/office/powerpoint/2010/main" val="365696087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784976" cy="1728192"/>
          </a:xfrm>
          <a:solidFill>
            <a:srgbClr val="002060"/>
          </a:solidFill>
          <a:ln>
            <a:solidFill>
              <a:schemeClr val="accent1"/>
            </a:solidFill>
          </a:ln>
        </p:spPr>
        <p:txBody>
          <a:bodyPr>
            <a:normAutofit fontScale="90000"/>
          </a:bodyPr>
          <a:lstStyle/>
          <a:p>
            <a:r>
              <a:rPr lang="es-PE" dirty="0">
                <a:solidFill>
                  <a:srgbClr val="FFFF00"/>
                </a:solidFill>
              </a:rPr>
              <a:t>Aquí tenemos una tabla con las principales magnitudes eléctricas y sus fórmulas: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2" y="1988840"/>
            <a:ext cx="914316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986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270"/>
            <a:ext cx="7956376" cy="681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03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572560" cy="642942"/>
          </a:xfr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defRPr/>
            </a:pPr>
            <a:r>
              <a:rPr lang="es-ES" sz="4000" b="1" dirty="0" smtClean="0">
                <a:solidFill>
                  <a:srgbClr val="FFFF00"/>
                </a:solidFill>
              </a:rPr>
              <a:t>RESISTENCIA ELÉCTRICA </a:t>
            </a:r>
            <a:endParaRPr lang="es-ES" sz="4000" b="1" dirty="0">
              <a:solidFill>
                <a:srgbClr val="FFFF00"/>
              </a:solidFill>
            </a:endParaRPr>
          </a:p>
        </p:txBody>
      </p:sp>
      <p:sp>
        <p:nvSpPr>
          <p:cNvPr id="4" name="3 Marcador de pie de página"/>
          <p:cNvSpPr>
            <a:spLocks noGrp="1"/>
          </p:cNvSpPr>
          <p:nvPr>
            <p:ph type="ftr" sz="quarter" idx="11"/>
          </p:nvPr>
        </p:nvSpPr>
        <p:spPr/>
        <p:txBody>
          <a:bodyPr/>
          <a:lstStyle/>
          <a:p>
            <a:pPr>
              <a:defRPr/>
            </a:pPr>
            <a:r>
              <a:rPr lang="fi-FI" dirty="0" smtClean="0">
                <a:solidFill>
                  <a:prstClr val="black">
                    <a:tint val="75000"/>
                  </a:prstClr>
                </a:solidFill>
              </a:rPr>
              <a:t>Ing. Juan Jose Nina Ch.</a:t>
            </a:r>
            <a:endParaRPr lang="es-ES" dirty="0">
              <a:solidFill>
                <a:prstClr val="black">
                  <a:tint val="75000"/>
                </a:prstClr>
              </a:solidFill>
            </a:endParaRPr>
          </a:p>
        </p:txBody>
      </p:sp>
      <p:pic>
        <p:nvPicPr>
          <p:cNvPr id="22532" name="Picture 10" descr=" R = \rho {l \over S} \;  "/>
          <p:cNvPicPr>
            <a:picLocks noChangeAspect="1" noChangeArrowheads="1"/>
          </p:cNvPicPr>
          <p:nvPr/>
        </p:nvPicPr>
        <p:blipFill>
          <a:blip r:embed="rId2" r:link="rId3"/>
          <a:srcRect/>
          <a:stretch>
            <a:fillRect/>
          </a:stretch>
        </p:blipFill>
        <p:spPr bwMode="auto">
          <a:xfrm>
            <a:off x="1928794" y="5572140"/>
            <a:ext cx="1527909" cy="928694"/>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2533" name="Rectangle 11"/>
          <p:cNvSpPr>
            <a:spLocks noChangeArrowheads="1"/>
          </p:cNvSpPr>
          <p:nvPr/>
        </p:nvSpPr>
        <p:spPr bwMode="auto">
          <a:xfrm>
            <a:off x="285720" y="928671"/>
            <a:ext cx="4857784" cy="233910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eaLnBrk="0" hangingPunct="0"/>
            <a:r>
              <a:rPr lang="es-ES_tradnl" dirty="0">
                <a:solidFill>
                  <a:prstClr val="white"/>
                </a:solidFill>
              </a:rPr>
              <a:t>Resistencia eléctrica es toda oposición que encuentra la corriente a su paso por un circuito eléctrico cerrado, atenuando o frenando el libre flujo de circulación de las cargas eléctricas o electrones. Cualquier dispositivo o consumidor conectado a un circuito eléctrico representa en sí una carga, resistencia u obstáculo para la circulación de la corriente eléctrica.</a:t>
            </a:r>
          </a:p>
          <a:p>
            <a:pPr algn="just" eaLnBrk="0" hangingPunct="0"/>
            <a:endParaRPr lang="es-ES" sz="200" dirty="0">
              <a:solidFill>
                <a:prstClr val="white"/>
              </a:solidFill>
            </a:endParaRPr>
          </a:p>
        </p:txBody>
      </p:sp>
      <p:sp>
        <p:nvSpPr>
          <p:cNvPr id="22534" name="Rectangle 12"/>
          <p:cNvSpPr>
            <a:spLocks noChangeArrowheads="1"/>
          </p:cNvSpPr>
          <p:nvPr/>
        </p:nvSpPr>
        <p:spPr bwMode="auto">
          <a:xfrm>
            <a:off x="285720" y="4071942"/>
            <a:ext cx="4857784" cy="147732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eaLnBrk="0" hangingPunct="0"/>
            <a:r>
              <a:rPr lang="es-ES" dirty="0">
                <a:solidFill>
                  <a:prstClr val="white"/>
                </a:solidFill>
                <a:cs typeface="Times New Roman" pitchFamily="18" charset="0"/>
              </a:rPr>
              <a:t>La resistencia de un conductor depende de la longitud del mismo , de su sección , del tipo de material y de la temperatura.  Si consideramos la temperatura constante 20ºC. La resistencia de un conductor se calcula con la siguiente formula.</a:t>
            </a:r>
            <a:endParaRPr lang="es-ES" dirty="0">
              <a:solidFill>
                <a:prstClr val="white"/>
              </a:solidFill>
            </a:endParaRPr>
          </a:p>
        </p:txBody>
      </p:sp>
      <p:graphicFrame>
        <p:nvGraphicFramePr>
          <p:cNvPr id="26" name="25 Tabla"/>
          <p:cNvGraphicFramePr>
            <a:graphicFrameLocks noGrp="1"/>
          </p:cNvGraphicFramePr>
          <p:nvPr/>
        </p:nvGraphicFramePr>
        <p:xfrm>
          <a:off x="5429250" y="785813"/>
          <a:ext cx="3307722" cy="5661660"/>
        </p:xfrm>
        <a:graphic>
          <a:graphicData uri="http://schemas.openxmlformats.org/drawingml/2006/table">
            <a:tbl>
              <a:tblPr/>
              <a:tblGrid>
                <a:gridCol w="1653861"/>
                <a:gridCol w="1653861"/>
              </a:tblGrid>
              <a:tr h="385411">
                <a:tc gridSpan="2">
                  <a:txBody>
                    <a:bodyPr/>
                    <a:lstStyle/>
                    <a:p>
                      <a:pPr algn="l">
                        <a:lnSpc>
                          <a:spcPct val="115000"/>
                        </a:lnSpc>
                        <a:spcAft>
                          <a:spcPts val="1000"/>
                        </a:spcAft>
                      </a:pPr>
                      <a:r>
                        <a:rPr lang="es-ES" sz="1400" b="1" dirty="0">
                          <a:latin typeface="Calibri"/>
                          <a:ea typeface="Calibri"/>
                          <a:cs typeface="Times New Roman"/>
                        </a:rPr>
                        <a:t>Resistividad de algunos materiales a 20%nbsp;</a:t>
                      </a:r>
                      <a:r>
                        <a:rPr lang="es-ES" sz="1400" b="1" u="sng" dirty="0">
                          <a:solidFill>
                            <a:srgbClr val="0000FF"/>
                          </a:solidFill>
                          <a:latin typeface="Calibri"/>
                          <a:ea typeface="Calibri"/>
                          <a:cs typeface="Times New Roman"/>
                          <a:hlinkClick r:id="rId4" tooltip="Grado Celsius"/>
                        </a:rPr>
                        <a:t>°C</a:t>
                      </a:r>
                      <a:endParaRPr lang="es-ES" sz="1400" dirty="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hMerge="1">
                  <a:txBody>
                    <a:bodyPr/>
                    <a:lstStyle/>
                    <a:p>
                      <a:endParaRPr lang="es-ES"/>
                    </a:p>
                  </a:txBody>
                  <a:tcPr/>
                </a:tc>
              </a:tr>
              <a:tr h="396510">
                <a:tc>
                  <a:txBody>
                    <a:bodyPr/>
                    <a:lstStyle/>
                    <a:p>
                      <a:pPr algn="l">
                        <a:lnSpc>
                          <a:spcPct val="115000"/>
                        </a:lnSpc>
                        <a:spcAft>
                          <a:spcPts val="1000"/>
                        </a:spcAft>
                      </a:pPr>
                      <a:r>
                        <a:rPr lang="es-ES" sz="1400" b="1">
                          <a:latin typeface="Calibri"/>
                          <a:ea typeface="Calibri"/>
                          <a:cs typeface="Times New Roman"/>
                        </a:rPr>
                        <a:t>Material</a:t>
                      </a:r>
                      <a:endParaRPr lang="es-ES" sz="140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b="1">
                          <a:latin typeface="Calibri"/>
                          <a:ea typeface="Calibri"/>
                          <a:cs typeface="Times New Roman"/>
                        </a:rPr>
                        <a:t>Resistividad (Ω·m)</a:t>
                      </a:r>
                      <a:endParaRPr lang="es-ES" sz="140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tx1"/>
                          </a:solidFill>
                          <a:latin typeface="Calibri"/>
                          <a:ea typeface="Calibri"/>
                          <a:cs typeface="Times New Roman"/>
                          <a:hlinkClick r:id="rId5" tooltip="Plata"/>
                        </a:rPr>
                        <a:t>Plata</a:t>
                      </a:r>
                      <a:r>
                        <a:rPr lang="es-ES" sz="1400" u="none" strike="noStrike" baseline="30000" dirty="0">
                          <a:solidFill>
                            <a:schemeClr val="tx1"/>
                          </a:solidFill>
                          <a:latin typeface="Calibri"/>
                          <a:ea typeface="Calibri"/>
                          <a:cs typeface="Times New Roman"/>
                          <a:hlinkClick r:id="rId6"/>
                        </a:rPr>
                        <a:t>[</a:t>
                      </a:r>
                      <a:r>
                        <a:rPr lang="es-ES" sz="1400" u="sng" baseline="30000" dirty="0">
                          <a:solidFill>
                            <a:schemeClr val="tx1"/>
                          </a:solidFill>
                          <a:latin typeface="Calibri"/>
                          <a:ea typeface="Calibri"/>
                          <a:cs typeface="Times New Roman"/>
                          <a:hlinkClick r:id="rId6"/>
                        </a:rPr>
                        <a:t>1</a:t>
                      </a:r>
                      <a:r>
                        <a:rPr lang="es-ES" sz="1400" u="none" strike="noStrike" baseline="30000" dirty="0">
                          <a:solidFill>
                            <a:schemeClr val="tx1"/>
                          </a:solidFill>
                          <a:latin typeface="Calibri"/>
                          <a:ea typeface="Calibri"/>
                          <a:cs typeface="Times New Roman"/>
                          <a:hlinkClick r:id="rId6"/>
                        </a:rPr>
                        <a:t>]</a:t>
                      </a:r>
                      <a:endParaRPr lang="es-ES" sz="1400" dirty="0">
                        <a:solidFill>
                          <a:schemeClr val="tx1"/>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dirty="0">
                          <a:latin typeface="Calibri"/>
                          <a:ea typeface="Calibri"/>
                          <a:cs typeface="Times New Roman"/>
                        </a:rPr>
                        <a:t>1,55 x 10</a:t>
                      </a:r>
                      <a:r>
                        <a:rPr lang="es-ES" sz="1400" baseline="30000" dirty="0">
                          <a:latin typeface="Calibri"/>
                          <a:ea typeface="Calibri"/>
                          <a:cs typeface="Times New Roman"/>
                        </a:rPr>
                        <a:t>-8</a:t>
                      </a:r>
                      <a:endParaRPr lang="es-ES" sz="1400" dirty="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accent3">
                              <a:lumMod val="40000"/>
                              <a:lumOff val="60000"/>
                            </a:schemeClr>
                          </a:solidFill>
                          <a:latin typeface="Calibri"/>
                          <a:ea typeface="Calibri"/>
                          <a:cs typeface="Times New Roman"/>
                          <a:hlinkClick r:id="rId7" tooltip="Cobre"/>
                        </a:rPr>
                        <a:t>Cobre</a:t>
                      </a:r>
                      <a:r>
                        <a:rPr lang="es-ES" sz="1400" u="none" strike="noStrike" baseline="30000" dirty="0">
                          <a:solidFill>
                            <a:schemeClr val="accent3">
                              <a:lumMod val="40000"/>
                              <a:lumOff val="60000"/>
                            </a:schemeClr>
                          </a:solidFill>
                          <a:latin typeface="Calibri"/>
                          <a:ea typeface="Calibri"/>
                          <a:cs typeface="Times New Roman"/>
                          <a:hlinkClick r:id="rId6"/>
                        </a:rPr>
                        <a:t>[</a:t>
                      </a:r>
                      <a:r>
                        <a:rPr lang="es-ES" sz="1400" u="sng" baseline="30000" dirty="0">
                          <a:solidFill>
                            <a:schemeClr val="accent3">
                              <a:lumMod val="40000"/>
                              <a:lumOff val="60000"/>
                            </a:schemeClr>
                          </a:solidFill>
                          <a:latin typeface="Calibri"/>
                          <a:ea typeface="Calibri"/>
                          <a:cs typeface="Times New Roman"/>
                          <a:hlinkClick r:id="rId6"/>
                        </a:rPr>
                        <a:t>2</a:t>
                      </a:r>
                      <a:r>
                        <a:rPr lang="es-ES" sz="1400" u="none" strike="noStrike" baseline="30000" dirty="0">
                          <a:solidFill>
                            <a:schemeClr val="accent3">
                              <a:lumMod val="40000"/>
                              <a:lumOff val="60000"/>
                            </a:schemeClr>
                          </a:solidFill>
                          <a:latin typeface="Calibri"/>
                          <a:ea typeface="Calibri"/>
                          <a:cs typeface="Times New Roman"/>
                          <a:hlinkClick r:id="rId6"/>
                        </a:rPr>
                        <a:t>]</a:t>
                      </a:r>
                      <a:endParaRPr lang="es-ES" sz="1400" dirty="0">
                        <a:solidFill>
                          <a:schemeClr val="accent3">
                            <a:lumMod val="40000"/>
                            <a:lumOff val="60000"/>
                          </a:schemeClr>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a:latin typeface="Calibri"/>
                          <a:ea typeface="Calibri"/>
                          <a:cs typeface="Times New Roman"/>
                        </a:rPr>
                        <a:t>1,70 x 10</a:t>
                      </a:r>
                      <a:r>
                        <a:rPr lang="es-ES" sz="1400" baseline="30000">
                          <a:latin typeface="Calibri"/>
                          <a:ea typeface="Calibri"/>
                          <a:cs typeface="Times New Roman"/>
                        </a:rPr>
                        <a:t>-8</a:t>
                      </a:r>
                      <a:endParaRPr lang="es-ES" sz="140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accent3">
                              <a:lumMod val="40000"/>
                              <a:lumOff val="60000"/>
                            </a:schemeClr>
                          </a:solidFill>
                          <a:latin typeface="Calibri"/>
                          <a:ea typeface="Calibri"/>
                          <a:cs typeface="Times New Roman"/>
                          <a:hlinkClick r:id="rId8" tooltip="Oro"/>
                        </a:rPr>
                        <a:t>Oro</a:t>
                      </a:r>
                      <a:r>
                        <a:rPr lang="es-ES" sz="1400" u="none" strike="noStrike" baseline="30000" dirty="0">
                          <a:solidFill>
                            <a:schemeClr val="accent3">
                              <a:lumMod val="40000"/>
                              <a:lumOff val="60000"/>
                            </a:schemeClr>
                          </a:solidFill>
                          <a:latin typeface="Calibri"/>
                          <a:ea typeface="Calibri"/>
                          <a:cs typeface="Times New Roman"/>
                          <a:hlinkClick r:id="rId6"/>
                        </a:rPr>
                        <a:t>[</a:t>
                      </a:r>
                      <a:r>
                        <a:rPr lang="es-ES" sz="1400" u="sng" baseline="30000" dirty="0">
                          <a:solidFill>
                            <a:schemeClr val="accent3">
                              <a:lumMod val="40000"/>
                              <a:lumOff val="60000"/>
                            </a:schemeClr>
                          </a:solidFill>
                          <a:latin typeface="Calibri"/>
                          <a:ea typeface="Calibri"/>
                          <a:cs typeface="Times New Roman"/>
                          <a:hlinkClick r:id="rId6"/>
                        </a:rPr>
                        <a:t>3</a:t>
                      </a:r>
                      <a:r>
                        <a:rPr lang="es-ES" sz="1400" u="none" strike="noStrike" baseline="30000" dirty="0">
                          <a:solidFill>
                            <a:schemeClr val="accent3">
                              <a:lumMod val="40000"/>
                              <a:lumOff val="60000"/>
                            </a:schemeClr>
                          </a:solidFill>
                          <a:latin typeface="Calibri"/>
                          <a:ea typeface="Calibri"/>
                          <a:cs typeface="Times New Roman"/>
                          <a:hlinkClick r:id="rId6"/>
                        </a:rPr>
                        <a:t>]</a:t>
                      </a:r>
                      <a:endParaRPr lang="es-ES" sz="1400" dirty="0">
                        <a:solidFill>
                          <a:schemeClr val="accent3">
                            <a:lumMod val="40000"/>
                            <a:lumOff val="60000"/>
                          </a:schemeClr>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a:latin typeface="Calibri"/>
                          <a:ea typeface="Calibri"/>
                          <a:cs typeface="Times New Roman"/>
                        </a:rPr>
                        <a:t>2,22 x 10</a:t>
                      </a:r>
                      <a:r>
                        <a:rPr lang="es-ES" sz="1400" baseline="30000">
                          <a:latin typeface="Calibri"/>
                          <a:ea typeface="Calibri"/>
                          <a:cs typeface="Times New Roman"/>
                        </a:rPr>
                        <a:t>-8</a:t>
                      </a:r>
                      <a:endParaRPr lang="es-ES" sz="140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accent3">
                              <a:lumMod val="40000"/>
                              <a:lumOff val="60000"/>
                            </a:schemeClr>
                          </a:solidFill>
                          <a:latin typeface="Calibri"/>
                          <a:ea typeface="Calibri"/>
                          <a:cs typeface="Times New Roman"/>
                          <a:hlinkClick r:id="rId9" tooltip="Aluminio"/>
                        </a:rPr>
                        <a:t>Aluminio</a:t>
                      </a:r>
                      <a:r>
                        <a:rPr lang="es-ES" sz="1400" u="none" strike="noStrike" baseline="30000" dirty="0">
                          <a:solidFill>
                            <a:schemeClr val="accent3">
                              <a:lumMod val="40000"/>
                              <a:lumOff val="60000"/>
                            </a:schemeClr>
                          </a:solidFill>
                          <a:latin typeface="Calibri"/>
                          <a:ea typeface="Calibri"/>
                          <a:cs typeface="Times New Roman"/>
                          <a:hlinkClick r:id="rId6"/>
                        </a:rPr>
                        <a:t>[</a:t>
                      </a:r>
                      <a:r>
                        <a:rPr lang="es-ES" sz="1400" u="sng" baseline="30000" dirty="0">
                          <a:solidFill>
                            <a:schemeClr val="accent3">
                              <a:lumMod val="40000"/>
                              <a:lumOff val="60000"/>
                            </a:schemeClr>
                          </a:solidFill>
                          <a:latin typeface="Calibri"/>
                          <a:ea typeface="Calibri"/>
                          <a:cs typeface="Times New Roman"/>
                          <a:hlinkClick r:id="rId6"/>
                        </a:rPr>
                        <a:t>4</a:t>
                      </a:r>
                      <a:r>
                        <a:rPr lang="es-ES" sz="1400" u="none" strike="noStrike" baseline="30000" dirty="0">
                          <a:solidFill>
                            <a:schemeClr val="accent3">
                              <a:lumMod val="40000"/>
                              <a:lumOff val="60000"/>
                            </a:schemeClr>
                          </a:solidFill>
                          <a:latin typeface="Calibri"/>
                          <a:ea typeface="Calibri"/>
                          <a:cs typeface="Times New Roman"/>
                          <a:hlinkClick r:id="rId6"/>
                        </a:rPr>
                        <a:t>]</a:t>
                      </a:r>
                      <a:endParaRPr lang="es-ES" sz="1400" dirty="0">
                        <a:solidFill>
                          <a:schemeClr val="accent3">
                            <a:lumMod val="40000"/>
                            <a:lumOff val="60000"/>
                          </a:schemeClr>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a:latin typeface="Calibri"/>
                          <a:ea typeface="Calibri"/>
                          <a:cs typeface="Times New Roman"/>
                        </a:rPr>
                        <a:t>2,82 x 10</a:t>
                      </a:r>
                      <a:r>
                        <a:rPr lang="es-ES" sz="1400" baseline="30000">
                          <a:latin typeface="Calibri"/>
                          <a:ea typeface="Calibri"/>
                          <a:cs typeface="Times New Roman"/>
                        </a:rPr>
                        <a:t>-8</a:t>
                      </a:r>
                      <a:endParaRPr lang="es-ES" sz="140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accent3">
                              <a:lumMod val="40000"/>
                              <a:lumOff val="60000"/>
                            </a:schemeClr>
                          </a:solidFill>
                          <a:latin typeface="Calibri"/>
                          <a:ea typeface="Calibri"/>
                          <a:cs typeface="Times New Roman"/>
                          <a:hlinkClick r:id="rId10" tooltip="Wolframio"/>
                        </a:rPr>
                        <a:t>Wolframio</a:t>
                      </a:r>
                      <a:r>
                        <a:rPr lang="es-ES" sz="1400" u="none" strike="noStrike" baseline="30000" dirty="0">
                          <a:solidFill>
                            <a:schemeClr val="accent3">
                              <a:lumMod val="40000"/>
                              <a:lumOff val="60000"/>
                            </a:schemeClr>
                          </a:solidFill>
                          <a:latin typeface="Calibri"/>
                          <a:ea typeface="Calibri"/>
                          <a:cs typeface="Times New Roman"/>
                          <a:hlinkClick r:id="rId6"/>
                        </a:rPr>
                        <a:t>[</a:t>
                      </a:r>
                      <a:r>
                        <a:rPr lang="es-ES" sz="1400" u="sng" baseline="30000" dirty="0">
                          <a:solidFill>
                            <a:schemeClr val="accent3">
                              <a:lumMod val="40000"/>
                              <a:lumOff val="60000"/>
                            </a:schemeClr>
                          </a:solidFill>
                          <a:latin typeface="Calibri"/>
                          <a:ea typeface="Calibri"/>
                          <a:cs typeface="Times New Roman"/>
                          <a:hlinkClick r:id="rId6"/>
                        </a:rPr>
                        <a:t>5</a:t>
                      </a:r>
                      <a:r>
                        <a:rPr lang="es-ES" sz="1400" u="none" strike="noStrike" baseline="30000" dirty="0">
                          <a:solidFill>
                            <a:schemeClr val="accent3">
                              <a:lumMod val="40000"/>
                              <a:lumOff val="60000"/>
                            </a:schemeClr>
                          </a:solidFill>
                          <a:latin typeface="Calibri"/>
                          <a:ea typeface="Calibri"/>
                          <a:cs typeface="Times New Roman"/>
                          <a:hlinkClick r:id="rId6"/>
                        </a:rPr>
                        <a:t>]</a:t>
                      </a:r>
                      <a:endParaRPr lang="es-ES" sz="1400" dirty="0">
                        <a:solidFill>
                          <a:schemeClr val="accent3">
                            <a:lumMod val="40000"/>
                            <a:lumOff val="60000"/>
                          </a:schemeClr>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dirty="0">
                          <a:latin typeface="Calibri"/>
                          <a:ea typeface="Calibri"/>
                          <a:cs typeface="Times New Roman"/>
                        </a:rPr>
                        <a:t>5,65 x 10</a:t>
                      </a:r>
                      <a:r>
                        <a:rPr lang="es-ES" sz="1400" baseline="30000" dirty="0">
                          <a:latin typeface="Calibri"/>
                          <a:ea typeface="Calibri"/>
                          <a:cs typeface="Times New Roman"/>
                        </a:rPr>
                        <a:t>-8</a:t>
                      </a:r>
                      <a:endParaRPr lang="es-ES" sz="1400" dirty="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accent3">
                              <a:lumMod val="40000"/>
                              <a:lumOff val="60000"/>
                            </a:schemeClr>
                          </a:solidFill>
                          <a:latin typeface="Calibri"/>
                          <a:ea typeface="Calibri"/>
                          <a:cs typeface="Times New Roman"/>
                          <a:hlinkClick r:id="rId11" tooltip="Níquel"/>
                        </a:rPr>
                        <a:t>Níquel</a:t>
                      </a:r>
                      <a:r>
                        <a:rPr lang="es-ES" sz="1400" u="none" strike="noStrike" baseline="30000" dirty="0">
                          <a:solidFill>
                            <a:schemeClr val="accent3">
                              <a:lumMod val="40000"/>
                              <a:lumOff val="60000"/>
                            </a:schemeClr>
                          </a:solidFill>
                          <a:latin typeface="Calibri"/>
                          <a:ea typeface="Calibri"/>
                          <a:cs typeface="Times New Roman"/>
                          <a:hlinkClick r:id="rId6"/>
                        </a:rPr>
                        <a:t>[</a:t>
                      </a:r>
                      <a:r>
                        <a:rPr lang="es-ES" sz="1400" u="sng" baseline="30000" dirty="0">
                          <a:solidFill>
                            <a:schemeClr val="accent3">
                              <a:lumMod val="40000"/>
                              <a:lumOff val="60000"/>
                            </a:schemeClr>
                          </a:solidFill>
                          <a:latin typeface="Calibri"/>
                          <a:ea typeface="Calibri"/>
                          <a:cs typeface="Times New Roman"/>
                          <a:hlinkClick r:id="rId6"/>
                        </a:rPr>
                        <a:t>6</a:t>
                      </a:r>
                      <a:r>
                        <a:rPr lang="es-ES" sz="1400" u="none" strike="noStrike" baseline="30000" dirty="0">
                          <a:solidFill>
                            <a:schemeClr val="accent3">
                              <a:lumMod val="40000"/>
                              <a:lumOff val="60000"/>
                            </a:schemeClr>
                          </a:solidFill>
                          <a:latin typeface="Calibri"/>
                          <a:ea typeface="Calibri"/>
                          <a:cs typeface="Times New Roman"/>
                          <a:hlinkClick r:id="rId6"/>
                        </a:rPr>
                        <a:t>]</a:t>
                      </a:r>
                      <a:endParaRPr lang="es-ES" sz="1400" dirty="0">
                        <a:solidFill>
                          <a:schemeClr val="accent3">
                            <a:lumMod val="40000"/>
                            <a:lumOff val="60000"/>
                          </a:schemeClr>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a:latin typeface="Calibri"/>
                          <a:ea typeface="Calibri"/>
                          <a:cs typeface="Times New Roman"/>
                        </a:rPr>
                        <a:t>6,40 x 10</a:t>
                      </a:r>
                      <a:r>
                        <a:rPr lang="es-ES" sz="1400" baseline="30000">
                          <a:latin typeface="Calibri"/>
                          <a:ea typeface="Calibri"/>
                          <a:cs typeface="Times New Roman"/>
                        </a:rPr>
                        <a:t>-8</a:t>
                      </a:r>
                      <a:endParaRPr lang="es-ES" sz="140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accent3">
                              <a:lumMod val="40000"/>
                              <a:lumOff val="60000"/>
                            </a:schemeClr>
                          </a:solidFill>
                          <a:latin typeface="Calibri"/>
                          <a:ea typeface="Calibri"/>
                          <a:cs typeface="Times New Roman"/>
                          <a:hlinkClick r:id="rId12" tooltip="Hierro"/>
                        </a:rPr>
                        <a:t>Hierro</a:t>
                      </a:r>
                      <a:r>
                        <a:rPr lang="es-ES" sz="1400" u="none" strike="noStrike" baseline="30000" dirty="0">
                          <a:solidFill>
                            <a:schemeClr val="accent3">
                              <a:lumMod val="40000"/>
                              <a:lumOff val="60000"/>
                            </a:schemeClr>
                          </a:solidFill>
                          <a:latin typeface="Calibri"/>
                          <a:ea typeface="Calibri"/>
                          <a:cs typeface="Times New Roman"/>
                          <a:hlinkClick r:id="rId6"/>
                        </a:rPr>
                        <a:t>[</a:t>
                      </a:r>
                      <a:r>
                        <a:rPr lang="es-ES" sz="1400" u="sng" baseline="30000" dirty="0">
                          <a:solidFill>
                            <a:schemeClr val="accent3">
                              <a:lumMod val="40000"/>
                              <a:lumOff val="60000"/>
                            </a:schemeClr>
                          </a:solidFill>
                          <a:latin typeface="Calibri"/>
                          <a:ea typeface="Calibri"/>
                          <a:cs typeface="Times New Roman"/>
                          <a:hlinkClick r:id="rId6"/>
                        </a:rPr>
                        <a:t>7</a:t>
                      </a:r>
                      <a:r>
                        <a:rPr lang="es-ES" sz="1400" u="none" strike="noStrike" baseline="30000" dirty="0">
                          <a:solidFill>
                            <a:schemeClr val="accent3">
                              <a:lumMod val="40000"/>
                              <a:lumOff val="60000"/>
                            </a:schemeClr>
                          </a:solidFill>
                          <a:latin typeface="Calibri"/>
                          <a:ea typeface="Calibri"/>
                          <a:cs typeface="Times New Roman"/>
                          <a:hlinkClick r:id="rId6"/>
                        </a:rPr>
                        <a:t>]</a:t>
                      </a:r>
                      <a:endParaRPr lang="es-ES" sz="1400" dirty="0">
                        <a:solidFill>
                          <a:schemeClr val="accent3">
                            <a:lumMod val="40000"/>
                            <a:lumOff val="60000"/>
                          </a:schemeClr>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a:latin typeface="Calibri"/>
                          <a:ea typeface="Calibri"/>
                          <a:cs typeface="Times New Roman"/>
                        </a:rPr>
                        <a:t>8,90 x 10</a:t>
                      </a:r>
                      <a:r>
                        <a:rPr lang="es-ES" sz="1400" baseline="30000">
                          <a:latin typeface="Calibri"/>
                          <a:ea typeface="Calibri"/>
                          <a:cs typeface="Times New Roman"/>
                        </a:rPr>
                        <a:t>-8</a:t>
                      </a:r>
                      <a:endParaRPr lang="es-ES" sz="140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accent3">
                              <a:lumMod val="40000"/>
                              <a:lumOff val="60000"/>
                            </a:schemeClr>
                          </a:solidFill>
                          <a:latin typeface="Calibri"/>
                          <a:ea typeface="Calibri"/>
                          <a:cs typeface="Times New Roman"/>
                          <a:hlinkClick r:id="rId13" tooltip="Platino"/>
                        </a:rPr>
                        <a:t>Platino</a:t>
                      </a:r>
                      <a:r>
                        <a:rPr lang="es-ES" sz="1400" u="none" strike="noStrike" baseline="30000" dirty="0">
                          <a:solidFill>
                            <a:schemeClr val="accent3">
                              <a:lumMod val="40000"/>
                              <a:lumOff val="60000"/>
                            </a:schemeClr>
                          </a:solidFill>
                          <a:latin typeface="Calibri"/>
                          <a:ea typeface="Calibri"/>
                          <a:cs typeface="Times New Roman"/>
                          <a:hlinkClick r:id="rId6"/>
                        </a:rPr>
                        <a:t>[</a:t>
                      </a:r>
                      <a:r>
                        <a:rPr lang="es-ES" sz="1400" u="sng" baseline="30000" dirty="0">
                          <a:solidFill>
                            <a:schemeClr val="accent3">
                              <a:lumMod val="40000"/>
                              <a:lumOff val="60000"/>
                            </a:schemeClr>
                          </a:solidFill>
                          <a:latin typeface="Calibri"/>
                          <a:ea typeface="Calibri"/>
                          <a:cs typeface="Times New Roman"/>
                          <a:hlinkClick r:id="rId6"/>
                        </a:rPr>
                        <a:t>8</a:t>
                      </a:r>
                      <a:r>
                        <a:rPr lang="es-ES" sz="1400" u="none" strike="noStrike" baseline="30000" dirty="0">
                          <a:solidFill>
                            <a:schemeClr val="accent3">
                              <a:lumMod val="40000"/>
                              <a:lumOff val="60000"/>
                            </a:schemeClr>
                          </a:solidFill>
                          <a:latin typeface="Calibri"/>
                          <a:ea typeface="Calibri"/>
                          <a:cs typeface="Times New Roman"/>
                          <a:hlinkClick r:id="rId6"/>
                        </a:rPr>
                        <a:t>]</a:t>
                      </a:r>
                      <a:endParaRPr lang="es-ES" sz="1400" dirty="0">
                        <a:solidFill>
                          <a:schemeClr val="accent3">
                            <a:lumMod val="40000"/>
                            <a:lumOff val="60000"/>
                          </a:schemeClr>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a:latin typeface="Calibri"/>
                          <a:ea typeface="Calibri"/>
                          <a:cs typeface="Times New Roman"/>
                        </a:rPr>
                        <a:t>10,60 x 10</a:t>
                      </a:r>
                      <a:r>
                        <a:rPr lang="es-ES" sz="1400" baseline="30000">
                          <a:latin typeface="Calibri"/>
                          <a:ea typeface="Calibri"/>
                          <a:cs typeface="Times New Roman"/>
                        </a:rPr>
                        <a:t>-8</a:t>
                      </a:r>
                      <a:endParaRPr lang="es-ES" sz="140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accent3">
                              <a:lumMod val="40000"/>
                              <a:lumOff val="60000"/>
                            </a:schemeClr>
                          </a:solidFill>
                          <a:latin typeface="Calibri"/>
                          <a:ea typeface="Calibri"/>
                          <a:cs typeface="Times New Roman"/>
                          <a:hlinkClick r:id="rId14" tooltip="Estaño"/>
                        </a:rPr>
                        <a:t>Estaño</a:t>
                      </a:r>
                      <a:r>
                        <a:rPr lang="es-ES" sz="1400" u="none" strike="noStrike" baseline="30000" dirty="0">
                          <a:solidFill>
                            <a:schemeClr val="accent3">
                              <a:lumMod val="40000"/>
                              <a:lumOff val="60000"/>
                            </a:schemeClr>
                          </a:solidFill>
                          <a:latin typeface="Calibri"/>
                          <a:ea typeface="Calibri"/>
                          <a:cs typeface="Times New Roman"/>
                          <a:hlinkClick r:id="rId6"/>
                        </a:rPr>
                        <a:t>[</a:t>
                      </a:r>
                      <a:r>
                        <a:rPr lang="es-ES" sz="1400" u="sng" baseline="30000" dirty="0">
                          <a:solidFill>
                            <a:schemeClr val="accent3">
                              <a:lumMod val="40000"/>
                              <a:lumOff val="60000"/>
                            </a:schemeClr>
                          </a:solidFill>
                          <a:latin typeface="Calibri"/>
                          <a:ea typeface="Calibri"/>
                          <a:cs typeface="Times New Roman"/>
                          <a:hlinkClick r:id="rId6"/>
                        </a:rPr>
                        <a:t>9</a:t>
                      </a:r>
                      <a:r>
                        <a:rPr lang="es-ES" sz="1400" u="none" strike="noStrike" baseline="30000" dirty="0">
                          <a:solidFill>
                            <a:schemeClr val="accent3">
                              <a:lumMod val="40000"/>
                              <a:lumOff val="60000"/>
                            </a:schemeClr>
                          </a:solidFill>
                          <a:latin typeface="Calibri"/>
                          <a:ea typeface="Calibri"/>
                          <a:cs typeface="Times New Roman"/>
                          <a:hlinkClick r:id="rId6"/>
                        </a:rPr>
                        <a:t>]</a:t>
                      </a:r>
                      <a:endParaRPr lang="es-ES" sz="1400" dirty="0">
                        <a:solidFill>
                          <a:schemeClr val="accent3">
                            <a:lumMod val="40000"/>
                            <a:lumOff val="60000"/>
                          </a:schemeClr>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a:latin typeface="Calibri"/>
                          <a:ea typeface="Calibri"/>
                          <a:cs typeface="Times New Roman"/>
                        </a:rPr>
                        <a:t>11,50 x 10</a:t>
                      </a:r>
                      <a:r>
                        <a:rPr lang="es-ES" sz="1400" baseline="30000">
                          <a:latin typeface="Calibri"/>
                          <a:ea typeface="Calibri"/>
                          <a:cs typeface="Times New Roman"/>
                        </a:rPr>
                        <a:t>-8</a:t>
                      </a:r>
                      <a:endParaRPr lang="es-ES" sz="140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accent3">
                              <a:lumMod val="40000"/>
                              <a:lumOff val="60000"/>
                            </a:schemeClr>
                          </a:solidFill>
                          <a:latin typeface="Calibri"/>
                          <a:ea typeface="Calibri"/>
                          <a:cs typeface="Times New Roman"/>
                          <a:hlinkClick r:id="rId15" tooltip="Acero inoxidable"/>
                        </a:rPr>
                        <a:t>Acero inoxidable 301</a:t>
                      </a:r>
                      <a:r>
                        <a:rPr lang="es-ES" sz="1400" u="none" strike="noStrike" baseline="30000" dirty="0">
                          <a:solidFill>
                            <a:schemeClr val="accent3">
                              <a:lumMod val="40000"/>
                              <a:lumOff val="60000"/>
                            </a:schemeClr>
                          </a:solidFill>
                          <a:latin typeface="Calibri"/>
                          <a:ea typeface="Calibri"/>
                          <a:cs typeface="Times New Roman"/>
                          <a:hlinkClick r:id="rId6"/>
                        </a:rPr>
                        <a:t>[</a:t>
                      </a:r>
                      <a:r>
                        <a:rPr lang="es-ES" sz="1400" u="sng" baseline="30000" dirty="0">
                          <a:solidFill>
                            <a:schemeClr val="accent3">
                              <a:lumMod val="40000"/>
                              <a:lumOff val="60000"/>
                            </a:schemeClr>
                          </a:solidFill>
                          <a:latin typeface="Calibri"/>
                          <a:ea typeface="Calibri"/>
                          <a:cs typeface="Times New Roman"/>
                          <a:hlinkClick r:id="rId6"/>
                        </a:rPr>
                        <a:t>10</a:t>
                      </a:r>
                      <a:r>
                        <a:rPr lang="es-ES" sz="1400" u="none" strike="noStrike" baseline="30000" dirty="0">
                          <a:solidFill>
                            <a:schemeClr val="accent3">
                              <a:lumMod val="40000"/>
                              <a:lumOff val="60000"/>
                            </a:schemeClr>
                          </a:solidFill>
                          <a:latin typeface="Calibri"/>
                          <a:ea typeface="Calibri"/>
                          <a:cs typeface="Times New Roman"/>
                          <a:hlinkClick r:id="rId6"/>
                        </a:rPr>
                        <a:t>]</a:t>
                      </a:r>
                      <a:endParaRPr lang="es-ES" sz="1400" dirty="0">
                        <a:solidFill>
                          <a:schemeClr val="accent3">
                            <a:lumMod val="40000"/>
                            <a:lumOff val="60000"/>
                          </a:schemeClr>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a:latin typeface="Calibri"/>
                          <a:ea typeface="Calibri"/>
                          <a:cs typeface="Times New Roman"/>
                        </a:rPr>
                        <a:t>72,00 x 10</a:t>
                      </a:r>
                      <a:r>
                        <a:rPr lang="es-ES" sz="1400" baseline="30000">
                          <a:latin typeface="Calibri"/>
                          <a:ea typeface="Calibri"/>
                          <a:cs typeface="Times New Roman"/>
                        </a:rPr>
                        <a:t>-8</a:t>
                      </a:r>
                      <a:endParaRPr lang="es-ES" sz="140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r h="396510">
                <a:tc>
                  <a:txBody>
                    <a:bodyPr/>
                    <a:lstStyle/>
                    <a:p>
                      <a:pPr algn="l">
                        <a:lnSpc>
                          <a:spcPct val="115000"/>
                        </a:lnSpc>
                        <a:spcAft>
                          <a:spcPts val="1000"/>
                        </a:spcAft>
                      </a:pPr>
                      <a:r>
                        <a:rPr lang="es-ES" sz="1400" u="sng" dirty="0">
                          <a:solidFill>
                            <a:schemeClr val="accent3">
                              <a:lumMod val="40000"/>
                              <a:lumOff val="60000"/>
                            </a:schemeClr>
                          </a:solidFill>
                          <a:latin typeface="Calibri"/>
                          <a:ea typeface="Calibri"/>
                          <a:cs typeface="Times New Roman"/>
                          <a:hlinkClick r:id="rId16" tooltip="Grafito"/>
                        </a:rPr>
                        <a:t>Grafito</a:t>
                      </a:r>
                      <a:r>
                        <a:rPr lang="es-ES" sz="1400" u="none" strike="noStrike" baseline="30000" dirty="0">
                          <a:solidFill>
                            <a:schemeClr val="accent3">
                              <a:lumMod val="40000"/>
                              <a:lumOff val="60000"/>
                            </a:schemeClr>
                          </a:solidFill>
                          <a:latin typeface="Calibri"/>
                          <a:ea typeface="Calibri"/>
                          <a:cs typeface="Times New Roman"/>
                          <a:hlinkClick r:id="rId6"/>
                        </a:rPr>
                        <a:t>[</a:t>
                      </a:r>
                      <a:r>
                        <a:rPr lang="es-ES" sz="1400" u="sng" baseline="30000" dirty="0">
                          <a:solidFill>
                            <a:schemeClr val="accent3">
                              <a:lumMod val="40000"/>
                              <a:lumOff val="60000"/>
                            </a:schemeClr>
                          </a:solidFill>
                          <a:latin typeface="Calibri"/>
                          <a:ea typeface="Calibri"/>
                          <a:cs typeface="Times New Roman"/>
                          <a:hlinkClick r:id="rId6"/>
                        </a:rPr>
                        <a:t>11</a:t>
                      </a:r>
                      <a:r>
                        <a:rPr lang="es-ES" sz="1400" u="none" strike="noStrike" baseline="30000" dirty="0">
                          <a:solidFill>
                            <a:schemeClr val="accent3">
                              <a:lumMod val="40000"/>
                              <a:lumOff val="60000"/>
                            </a:schemeClr>
                          </a:solidFill>
                          <a:latin typeface="Calibri"/>
                          <a:ea typeface="Calibri"/>
                          <a:cs typeface="Times New Roman"/>
                          <a:hlinkClick r:id="rId6"/>
                        </a:rPr>
                        <a:t>]</a:t>
                      </a:r>
                      <a:endParaRPr lang="es-ES" sz="1400" dirty="0">
                        <a:solidFill>
                          <a:schemeClr val="accent3">
                            <a:lumMod val="40000"/>
                            <a:lumOff val="60000"/>
                          </a:schemeClr>
                        </a:solidFill>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c>
                  <a:txBody>
                    <a:bodyPr/>
                    <a:lstStyle/>
                    <a:p>
                      <a:pPr algn="l">
                        <a:lnSpc>
                          <a:spcPct val="115000"/>
                        </a:lnSpc>
                        <a:spcAft>
                          <a:spcPts val="1000"/>
                        </a:spcAft>
                      </a:pPr>
                      <a:r>
                        <a:rPr lang="es-ES" sz="1400" dirty="0">
                          <a:latin typeface="Calibri"/>
                          <a:ea typeface="Calibri"/>
                          <a:cs typeface="Times New Roman"/>
                        </a:rPr>
                        <a:t>60,00 x 10</a:t>
                      </a:r>
                      <a:r>
                        <a:rPr lang="es-ES" sz="1400" baseline="30000" dirty="0">
                          <a:latin typeface="Calibri"/>
                          <a:ea typeface="Calibri"/>
                          <a:cs typeface="Times New Roman"/>
                        </a:rPr>
                        <a:t>-8</a:t>
                      </a:r>
                      <a:endParaRPr lang="es-ES" sz="1400" dirty="0">
                        <a:latin typeface="Calibri"/>
                        <a:ea typeface="Calibri"/>
                        <a:cs typeface="Times New Roman"/>
                      </a:endParaRPr>
                    </a:p>
                  </a:txBody>
                  <a:tcPr marL="76200" marR="76200" marT="76200" marB="76200" anchor="ctr">
                    <a:lnL>
                      <a:noFill/>
                    </a:lnL>
                    <a:lnR>
                      <a:noFill/>
                    </a:lnR>
                    <a:lnT>
                      <a:noFill/>
                    </a:lnT>
                    <a:lnB>
                      <a:noFill/>
                    </a:lnB>
                    <a:solidFill>
                      <a:schemeClr val="accent1">
                        <a:lumMod val="20000"/>
                        <a:lumOff val="80000"/>
                      </a:schemeClr>
                    </a:solidFill>
                  </a:tcPr>
                </a:tc>
              </a:tr>
            </a:tbl>
          </a:graphicData>
        </a:graphic>
      </p:graphicFrame>
      <p:pic>
        <p:nvPicPr>
          <p:cNvPr id="5122" name="Picture 2"/>
          <p:cNvPicPr>
            <a:picLocks noChangeAspect="1" noChangeArrowheads="1"/>
          </p:cNvPicPr>
          <p:nvPr/>
        </p:nvPicPr>
        <p:blipFill>
          <a:blip r:embed="rId17"/>
          <a:srcRect/>
          <a:stretch>
            <a:fillRect/>
          </a:stretch>
        </p:blipFill>
        <p:spPr bwMode="auto">
          <a:xfrm>
            <a:off x="285720" y="3286124"/>
            <a:ext cx="2143140" cy="614363"/>
          </a:xfrm>
          <a:prstGeom prst="rect">
            <a:avLst/>
          </a:prstGeom>
          <a:noFill/>
          <a:ln w="9525">
            <a:noFill/>
            <a:miter lim="800000"/>
            <a:headEnd/>
            <a:tailEnd/>
          </a:ln>
          <a:effectLst/>
        </p:spPr>
      </p:pic>
      <p:pic>
        <p:nvPicPr>
          <p:cNvPr id="5123" name="Picture 3"/>
          <p:cNvPicPr>
            <a:picLocks noChangeAspect="1" noChangeArrowheads="1"/>
          </p:cNvPicPr>
          <p:nvPr/>
        </p:nvPicPr>
        <p:blipFill>
          <a:blip r:embed="rId18"/>
          <a:srcRect/>
          <a:stretch>
            <a:fillRect/>
          </a:stretch>
        </p:blipFill>
        <p:spPr bwMode="auto">
          <a:xfrm>
            <a:off x="2643174" y="3286124"/>
            <a:ext cx="2428892" cy="628650"/>
          </a:xfrm>
          <a:prstGeom prst="rect">
            <a:avLst/>
          </a:prstGeom>
          <a:noFill/>
          <a:ln w="9525">
            <a:noFill/>
            <a:miter lim="800000"/>
            <a:headEnd/>
            <a:tailEnd/>
          </a:ln>
          <a:effectLst/>
        </p:spPr>
      </p:pic>
    </p:spTree>
    <p:extLst>
      <p:ext uri="{BB962C8B-B14F-4D97-AF65-F5344CB8AC3E}">
        <p14:creationId xmlns:p14="http://schemas.microsoft.com/office/powerpoint/2010/main" val="17736417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mega = \dfrac{\mbox{V}}{\mbox{A}} = \dfrac{\mbox{m}^2 \cdot \mbox{kg}}{\mbox{s}^{3} \cdot \mbox{A}^2} = \dfrac{\mbox{m}^2 \cdot \mbox{kg}}{\mbox{s} \cdot \mbox{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48880"/>
            <a:ext cx="3290386" cy="630074"/>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0" y="116632"/>
            <a:ext cx="9144000" cy="2862322"/>
          </a:xfrm>
          <a:prstGeom prst="rect">
            <a:avLst/>
          </a:prstGeom>
        </p:spPr>
        <p:txBody>
          <a:bodyPr wrap="square">
            <a:spAutoFit/>
          </a:bodyPr>
          <a:lstStyle/>
          <a:p>
            <a:pPr lvl="0" algn="just" fontAlgn="base">
              <a:spcBef>
                <a:spcPct val="0"/>
              </a:spcBef>
              <a:spcAft>
                <a:spcPct val="0"/>
              </a:spcAft>
            </a:pPr>
            <a:r>
              <a:rPr lang="es-PE" dirty="0">
                <a:latin typeface="Arial" pitchFamily="34" charset="0"/>
                <a:cs typeface="Arial" pitchFamily="34" charset="0"/>
              </a:rPr>
              <a:t>Se define a un </a:t>
            </a:r>
            <a:r>
              <a:rPr lang="es-PE" dirty="0">
                <a:solidFill>
                  <a:srgbClr val="FF0000"/>
                </a:solidFill>
                <a:latin typeface="Arial" pitchFamily="34" charset="0"/>
                <a:cs typeface="Arial" pitchFamily="34" charset="0"/>
              </a:rPr>
              <a:t>ohmio</a:t>
            </a:r>
            <a:r>
              <a:rPr lang="es-PE" dirty="0">
                <a:latin typeface="Arial" pitchFamily="34" charset="0"/>
                <a:cs typeface="Arial" pitchFamily="34" charset="0"/>
              </a:rPr>
              <a:t> como la resistencia eléctrica que existe entre dos puntos de un conductor, cuando una diferencia de potencial constante de 1 voltio aplicada entre estos dos puntos, produce, en dicho conductor, una corriente de intensidad de 1 amperio (cuando no haya fuerza electromotriz en el conductor). Se representa por la letra griega mayúscula Ω.</a:t>
            </a:r>
          </a:p>
          <a:p>
            <a:pPr lvl="0" algn="just" eaLnBrk="0" fontAlgn="base" hangingPunct="0">
              <a:spcBef>
                <a:spcPct val="0"/>
              </a:spcBef>
              <a:spcAft>
                <a:spcPct val="0"/>
              </a:spcAft>
            </a:pPr>
            <a:r>
              <a:rPr lang="es-PE" dirty="0">
                <a:latin typeface="Arial" pitchFamily="34" charset="0"/>
                <a:cs typeface="Arial" pitchFamily="34" charset="0"/>
              </a:rPr>
              <a:t>También se define como la resistencia eléctrica que presenta una columna de mercurio de 5,3 cm de altura y 1 mm² de sección transversal a una temperatura de 0 °C. </a:t>
            </a:r>
            <a:r>
              <a:rPr lang="es-PE" dirty="0" smtClean="0">
                <a:latin typeface="Arial" pitchFamily="34" charset="0"/>
                <a:cs typeface="Arial" pitchFamily="34" charset="0"/>
              </a:rPr>
              <a:t>De acuerdo </a:t>
            </a:r>
            <a:r>
              <a:rPr lang="es-PE" dirty="0">
                <a:latin typeface="Arial" pitchFamily="34" charset="0"/>
                <a:cs typeface="Arial" pitchFamily="34" charset="0"/>
              </a:rPr>
              <a:t>a la </a:t>
            </a:r>
            <a:r>
              <a:rPr lang="es-PE" dirty="0">
                <a:latin typeface="Arial" pitchFamily="34" charset="0"/>
                <a:cs typeface="Arial" pitchFamily="34" charset="0"/>
                <a:hlinkClick r:id="rId3" tooltip="Ley de Ohm"/>
              </a:rPr>
              <a:t>ley de Ohm</a:t>
            </a:r>
            <a:r>
              <a:rPr lang="es-PE" dirty="0">
                <a:latin typeface="Arial" pitchFamily="34" charset="0"/>
                <a:cs typeface="Arial" pitchFamily="34" charset="0"/>
              </a:rPr>
              <a:t> tenemos que:</a:t>
            </a:r>
            <a:r>
              <a:rPr lang="es-PE" sz="5400" dirty="0">
                <a:latin typeface="Arial" pitchFamily="34" charset="0"/>
                <a:cs typeface="Arial" pitchFamily="34" charset="0"/>
              </a:rPr>
              <a:t> </a:t>
            </a:r>
            <a:r>
              <a:rPr lang="es-PE" sz="4400" dirty="0">
                <a:latin typeface="Arial" pitchFamily="34" charset="0"/>
                <a:cs typeface="Arial" pitchFamily="34" charset="0"/>
              </a:rPr>
              <a:t> </a:t>
            </a:r>
            <a:endParaRPr lang="es-PE"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945699"/>
            <a:ext cx="4292731" cy="3912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4437112"/>
            <a:ext cx="4310063" cy="216024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08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991269"/>
            <a:ext cx="8928992" cy="3877891"/>
          </a:xfrm>
        </p:spPr>
        <p:txBody>
          <a:bodyPr>
            <a:noAutofit/>
          </a:bodyPr>
          <a:lstStyle/>
          <a:p>
            <a:r>
              <a:rPr lang="es-PE" sz="2000" dirty="0"/>
              <a:t>La conductividad eléctrica es una medida de la capacidad de un material de dejar pasar la corriente eléctrica, su aptitud para dejar circular libremente las cargas eléctricas. La conductividad depende de la estructura atómica y molecular del material, los metales son buenos conductores porque tienen una estructura con muchos electrones con vínculos débiles y esto permite su movimiento. La conductividad también depende de otros factores físicos del propio material y de la temperatura.</a:t>
            </a:r>
          </a:p>
          <a:p>
            <a:endParaRPr lang="es-PE" sz="2000" dirty="0"/>
          </a:p>
          <a:p>
            <a:pPr algn="just"/>
            <a:r>
              <a:rPr lang="es-PE" sz="2000" dirty="0"/>
              <a:t>La conductividad es la inversa de la resistividad, por </a:t>
            </a:r>
            <a:r>
              <a:rPr lang="es-PE" sz="2000" dirty="0" smtClean="0"/>
              <a:t>tanto               </a:t>
            </a:r>
            <a:r>
              <a:rPr lang="es-PE" sz="2000" dirty="0"/>
              <a:t>, y su unidad es el S/m (siemens por metro) o Ω-1·m-1. Usualmente la magnitud de la conductividad (σ) es la proporcionalidad entre el campo </a:t>
            </a:r>
            <a:r>
              <a:rPr lang="es-PE" sz="2000" dirty="0" smtClean="0"/>
              <a:t>eléctrico E  </a:t>
            </a:r>
            <a:r>
              <a:rPr lang="es-PE" sz="2000" dirty="0"/>
              <a:t>y la densidad de corriente de </a:t>
            </a:r>
            <a:r>
              <a:rPr lang="es-PE" sz="2000" dirty="0" smtClean="0"/>
              <a:t>conducción J:</a:t>
            </a:r>
            <a:endParaRPr lang="es-PE" sz="2000" dirty="0"/>
          </a:p>
        </p:txBody>
      </p:sp>
      <p:sp>
        <p:nvSpPr>
          <p:cNvPr id="4" name="1 Título"/>
          <p:cNvSpPr txBox="1">
            <a:spLocks/>
          </p:cNvSpPr>
          <p:nvPr/>
        </p:nvSpPr>
        <p:spPr>
          <a:xfrm>
            <a:off x="500034" y="142852"/>
            <a:ext cx="8229600" cy="704104"/>
          </a:xfrm>
          <a:prstGeom prst="rect">
            <a:avLst/>
          </a:prstGeom>
          <a:solidFill>
            <a:srgbClr val="FF0000"/>
          </a:solidFill>
          <a:ln w="5715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sz="4000" b="1" dirty="0" smtClean="0">
                <a:solidFill>
                  <a:srgbClr val="FFFF00"/>
                </a:solidFill>
              </a:rPr>
              <a:t>CODUCTIVIDAD ELÉCTRICA</a:t>
            </a:r>
            <a:endParaRPr lang="es-ES" sz="4000" b="1"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551422"/>
            <a:ext cx="732487" cy="41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925" y="4581128"/>
            <a:ext cx="1248301"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18260" y="5177635"/>
            <a:ext cx="8574219" cy="646331"/>
          </a:xfrm>
          <a:prstGeom prst="rect">
            <a:avLst/>
          </a:prstGeom>
        </p:spPr>
        <p:txBody>
          <a:bodyPr wrap="square">
            <a:spAutoFit/>
          </a:bodyPr>
          <a:lstStyle/>
          <a:p>
            <a:r>
              <a:rPr lang="es-ES" i="1" dirty="0"/>
              <a:t>Un hilo de </a:t>
            </a:r>
            <a:r>
              <a:rPr lang="es-ES" i="1" dirty="0">
                <a:hlinkClick r:id="rId4" action="ppaction://hlinkfile" tooltip="Cobre"/>
              </a:rPr>
              <a:t>cobre</a:t>
            </a:r>
            <a:r>
              <a:rPr lang="es-ES" i="1" dirty="0"/>
              <a:t> de 1 </a:t>
            </a:r>
            <a:r>
              <a:rPr lang="es-ES" i="1" dirty="0">
                <a:hlinkClick r:id="rId5" action="ppaction://hlinkfile" tooltip="Metro"/>
              </a:rPr>
              <a:t>metro</a:t>
            </a:r>
            <a:r>
              <a:rPr lang="es-ES" i="1" dirty="0"/>
              <a:t> de </a:t>
            </a:r>
            <a:r>
              <a:rPr lang="es-ES" i="1" dirty="0">
                <a:hlinkClick r:id="rId6" action="ppaction://hlinkfile" tooltip="Longitud"/>
              </a:rPr>
              <a:t>longitud</a:t>
            </a:r>
            <a:r>
              <a:rPr lang="es-ES" i="1" dirty="0"/>
              <a:t> y un </a:t>
            </a:r>
            <a:r>
              <a:rPr lang="es-ES" i="1" dirty="0">
                <a:hlinkClick r:id="rId7" action="ppaction://hlinkfile" tooltip="Gramo"/>
              </a:rPr>
              <a:t>gramo</a:t>
            </a:r>
            <a:r>
              <a:rPr lang="es-ES" i="1" dirty="0"/>
              <a:t> de </a:t>
            </a:r>
            <a:r>
              <a:rPr lang="es-ES" i="1" dirty="0">
                <a:hlinkClick r:id="rId8" action="ppaction://hlinkfile" tooltip="Masa"/>
              </a:rPr>
              <a:t>masa</a:t>
            </a:r>
            <a:r>
              <a:rPr lang="es-ES" i="1" dirty="0"/>
              <a:t>, que da una </a:t>
            </a:r>
            <a:r>
              <a:rPr lang="es-ES" i="1" dirty="0">
                <a:hlinkClick r:id="rId9" action="ppaction://hlinkfile" tooltip="Resistencia eléctrica"/>
              </a:rPr>
              <a:t>resistencia</a:t>
            </a:r>
            <a:r>
              <a:rPr lang="es-ES" i="1" dirty="0"/>
              <a:t> de 0,15388 </a:t>
            </a:r>
            <a:r>
              <a:rPr lang="es-ES" i="1" dirty="0">
                <a:hlinkClick r:id="rId10" action="ppaction://hlinkfile" tooltip="Ohmio"/>
              </a:rPr>
              <a:t>Ω</a:t>
            </a:r>
            <a:r>
              <a:rPr lang="es-ES" i="1" dirty="0"/>
              <a:t> a 20 </a:t>
            </a:r>
            <a:r>
              <a:rPr lang="es-ES" i="1" dirty="0">
                <a:hlinkClick r:id="rId11" action="ppaction://hlinkfile" tooltip="Grado Celsius"/>
              </a:rPr>
              <a:t>°C</a:t>
            </a:r>
            <a:r>
              <a:rPr lang="es-ES" dirty="0"/>
              <a:t> al que asignó una conductividad eléctrica de </a:t>
            </a:r>
            <a:r>
              <a:rPr lang="es-ES" b="1" dirty="0"/>
              <a:t>100% IACS</a:t>
            </a:r>
            <a:r>
              <a:rPr lang="es-ES" dirty="0"/>
              <a:t> </a:t>
            </a:r>
            <a:endParaRPr lang="es-PE" dirty="0"/>
          </a:p>
        </p:txBody>
      </p:sp>
    </p:spTree>
    <p:extLst>
      <p:ext uri="{BB962C8B-B14F-4D97-AF65-F5344CB8AC3E}">
        <p14:creationId xmlns:p14="http://schemas.microsoft.com/office/powerpoint/2010/main" val="1694048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44" y="1124744"/>
            <a:ext cx="399670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4" y="4863557"/>
            <a:ext cx="395213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735477"/>
            <a:ext cx="4217861" cy="300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3" y="1124745"/>
            <a:ext cx="3860361" cy="264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txBox="1">
            <a:spLocks/>
          </p:cNvSpPr>
          <p:nvPr/>
        </p:nvSpPr>
        <p:spPr>
          <a:xfrm>
            <a:off x="500034" y="142852"/>
            <a:ext cx="8229600" cy="704104"/>
          </a:xfrm>
          <a:prstGeom prst="rect">
            <a:avLst/>
          </a:prstGeom>
          <a:solidFill>
            <a:srgbClr val="FF0000"/>
          </a:solidFill>
          <a:ln w="5715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sz="4000" b="1" dirty="0" smtClean="0">
                <a:solidFill>
                  <a:srgbClr val="FFFF00"/>
                </a:solidFill>
              </a:rPr>
              <a:t>CODUCTIVIDAD ELÉCTRICA</a:t>
            </a:r>
            <a:endParaRPr lang="es-ES" sz="4000" b="1" dirty="0">
              <a:solidFill>
                <a:srgbClr val="FFFF00"/>
              </a:solidFill>
            </a:endParaRPr>
          </a:p>
        </p:txBody>
      </p:sp>
    </p:spTree>
    <p:extLst>
      <p:ext uri="{BB962C8B-B14F-4D97-AF65-F5344CB8AC3E}">
        <p14:creationId xmlns:p14="http://schemas.microsoft.com/office/powerpoint/2010/main" val="102998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06090"/>
          </a:xfrm>
        </p:spPr>
        <p:txBody>
          <a:bodyPr>
            <a:normAutofit fontScale="90000"/>
          </a:bodyPr>
          <a:lstStyle/>
          <a:p>
            <a:endParaRPr lang="es-PE" dirty="0"/>
          </a:p>
        </p:txBody>
      </p:sp>
      <p:sp>
        <p:nvSpPr>
          <p:cNvPr id="6" name="1 Título"/>
          <p:cNvSpPr txBox="1">
            <a:spLocks/>
          </p:cNvSpPr>
          <p:nvPr/>
        </p:nvSpPr>
        <p:spPr>
          <a:xfrm>
            <a:off x="500034" y="142852"/>
            <a:ext cx="8229600" cy="704104"/>
          </a:xfrm>
          <a:prstGeom prst="rect">
            <a:avLst/>
          </a:prstGeom>
          <a:solidFill>
            <a:srgbClr val="FF0000"/>
          </a:solidFill>
          <a:ln w="5715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sz="4000" b="1" dirty="0" smtClean="0">
                <a:solidFill>
                  <a:srgbClr val="FFFF00"/>
                </a:solidFill>
              </a:rPr>
              <a:t>CODUCTANCIA ELÉCTRICA</a:t>
            </a:r>
            <a:endParaRPr lang="es-ES" sz="4000" b="1" dirty="0">
              <a:solidFill>
                <a:srgbClr val="FFFF00"/>
              </a:solidFill>
            </a:endParaRPr>
          </a:p>
        </p:txBody>
      </p:sp>
      <p:sp>
        <p:nvSpPr>
          <p:cNvPr id="3" name="Rectangle 1"/>
          <p:cNvSpPr>
            <a:spLocks noChangeArrowheads="1"/>
          </p:cNvSpPr>
          <p:nvPr/>
        </p:nvSpPr>
        <p:spPr bwMode="auto">
          <a:xfrm>
            <a:off x="107504" y="3645024"/>
            <a:ext cx="8928992" cy="3046988"/>
          </a:xfrm>
          <a:prstGeom prst="rect">
            <a:avLst/>
          </a:prstGeom>
          <a:solidFill>
            <a:srgbClr val="FFC00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charset="0"/>
                <a:cs typeface="Arial" charset="0"/>
              </a:rPr>
              <a:t>Se denomina </a:t>
            </a:r>
            <a:r>
              <a:rPr kumimoji="0" lang="es-PE" sz="1400" b="1" i="0" u="none" strike="noStrike" cap="none" normalizeH="0" baseline="0" dirty="0" smtClean="0">
                <a:ln>
                  <a:noFill/>
                </a:ln>
                <a:solidFill>
                  <a:schemeClr val="tx1"/>
                </a:solidFill>
                <a:effectLst/>
                <a:latin typeface="Arial" charset="0"/>
                <a:cs typeface="Arial" charset="0"/>
              </a:rPr>
              <a:t>siemens</a:t>
            </a:r>
            <a:r>
              <a:rPr kumimoji="0" lang="es-PE" sz="1400" b="0" i="0" u="none" strike="noStrike" cap="none" normalizeH="0" baseline="0" dirty="0" smtClean="0">
                <a:ln>
                  <a:noFill/>
                </a:ln>
                <a:solidFill>
                  <a:schemeClr val="tx1"/>
                </a:solidFill>
                <a:effectLst/>
                <a:latin typeface="Arial" charset="0"/>
                <a:cs typeface="Arial" charset="0"/>
              </a:rPr>
              <a:t> (símbolo </a:t>
            </a:r>
            <a:r>
              <a:rPr kumimoji="0" lang="es-PE" sz="1400" b="1" i="0" u="none" strike="noStrike" cap="none" normalizeH="0" baseline="0" dirty="0" smtClean="0">
                <a:ln>
                  <a:noFill/>
                </a:ln>
                <a:solidFill>
                  <a:schemeClr val="tx1"/>
                </a:solidFill>
                <a:effectLst/>
                <a:latin typeface="Arial" charset="0"/>
                <a:cs typeface="Arial" charset="0"/>
              </a:rPr>
              <a:t>S</a:t>
            </a:r>
            <a:r>
              <a:rPr kumimoji="0" lang="es-PE" sz="1400" b="0" i="0" u="none" strike="noStrike" cap="none" normalizeH="0" baseline="0" dirty="0" smtClean="0">
                <a:ln>
                  <a:noFill/>
                </a:ln>
                <a:solidFill>
                  <a:schemeClr val="tx1"/>
                </a:solidFill>
                <a:effectLst/>
                <a:latin typeface="Arial" charset="0"/>
                <a:cs typeface="Arial" charset="0"/>
              </a:rPr>
              <a:t>) a la </a:t>
            </a:r>
            <a:r>
              <a:rPr kumimoji="0" lang="es-PE" sz="1400" b="0" i="0" u="none" strike="noStrike" cap="none" normalizeH="0" baseline="0" dirty="0" smtClean="0">
                <a:ln>
                  <a:noFill/>
                </a:ln>
                <a:solidFill>
                  <a:srgbClr val="0645AD"/>
                </a:solidFill>
                <a:effectLst/>
                <a:latin typeface="Arial" charset="0"/>
                <a:cs typeface="Arial" charset="0"/>
                <a:hlinkClick r:id="rId2" tooltip="Unidad derivada del SI"/>
              </a:rPr>
              <a:t>unidad derivada del SI</a:t>
            </a:r>
            <a:r>
              <a:rPr kumimoji="0" lang="es-PE" sz="1400" b="0" i="0" u="none" strike="noStrike" cap="none" normalizeH="0" baseline="0" dirty="0" smtClean="0">
                <a:ln>
                  <a:noFill/>
                </a:ln>
                <a:solidFill>
                  <a:schemeClr val="tx1"/>
                </a:solidFill>
                <a:effectLst/>
                <a:latin typeface="Arial" charset="0"/>
                <a:cs typeface="Arial" charset="0"/>
              </a:rPr>
              <a:t> para la medida de la </a:t>
            </a:r>
            <a:r>
              <a:rPr kumimoji="0" lang="es-PE" sz="1400" b="0" i="1" u="none" strike="noStrike" cap="none" normalizeH="0" baseline="0" dirty="0" smtClean="0">
                <a:ln>
                  <a:noFill/>
                </a:ln>
                <a:solidFill>
                  <a:schemeClr val="tx1"/>
                </a:solidFill>
                <a:effectLst/>
                <a:latin typeface="Arial" charset="0"/>
                <a:cs typeface="Arial" charset="0"/>
                <a:hlinkClick r:id="rId3" tooltip="Conductancia eléctrica"/>
              </a:rPr>
              <a:t>conductancia eléctrica</a:t>
            </a:r>
            <a:r>
              <a:rPr kumimoji="0" lang="es-PE" sz="1400" b="0" i="0" u="none" strike="noStrike" cap="none" normalizeH="0" baseline="0" dirty="0" smtClean="0">
                <a:ln>
                  <a:noFill/>
                </a:ln>
                <a:solidFill>
                  <a:schemeClr val="tx1"/>
                </a:solidFill>
                <a:effectLst/>
                <a:latin typeface="Arial" charset="0"/>
                <a:cs typeface="Arial"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s-PE" sz="3600" b="0" i="0" u="none" strike="noStrike" cap="none" normalizeH="0" baseline="0" dirty="0" smtClean="0">
                <a:ln>
                  <a:noFill/>
                </a:ln>
                <a:solidFill>
                  <a:schemeClr val="tx1"/>
                </a:solidFill>
                <a:effectLst/>
                <a:latin typeface="Arial" charset="0"/>
                <a:cs typeface="Arial" charset="0"/>
              </a:rPr>
              <a:t>  </a:t>
            </a:r>
            <a:r>
              <a:rPr kumimoji="0" lang="es-PE" sz="1600" b="0" i="0" u="none" strike="noStrike" cap="none" normalizeH="0" baseline="0" dirty="0" smtClean="0">
                <a:ln>
                  <a:noFill/>
                </a:ln>
                <a:solidFill>
                  <a:schemeClr val="tx1"/>
                </a:solidFill>
                <a:effectLst/>
                <a:latin typeface="Arial" charset="0"/>
                <a:cs typeface="Arial" charset="0"/>
              </a:rPr>
              <a:t> </a:t>
            </a:r>
            <a:r>
              <a:rPr kumimoji="0" lang="es-PE" sz="36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charset="0"/>
                <a:cs typeface="Arial" charset="0"/>
              </a:rPr>
              <a:t>La </a:t>
            </a:r>
            <a:r>
              <a:rPr kumimoji="0" lang="es-PE" sz="1400" b="0" i="0" u="none" strike="noStrike" cap="none" normalizeH="0" baseline="0" dirty="0" smtClean="0">
                <a:ln>
                  <a:noFill/>
                </a:ln>
                <a:solidFill>
                  <a:schemeClr val="tx1"/>
                </a:solidFill>
                <a:effectLst/>
                <a:latin typeface="Arial" charset="0"/>
                <a:cs typeface="Arial" charset="0"/>
                <a:hlinkClick r:id="rId3" tooltip="Conductancia eléctrica"/>
              </a:rPr>
              <a:t>conductancia eléctrica</a:t>
            </a:r>
            <a:r>
              <a:rPr kumimoji="0" lang="es-PE" sz="1400" b="0" i="0" u="none" strike="noStrike" cap="none" normalizeH="0" baseline="0" dirty="0" smtClean="0">
                <a:ln>
                  <a:noFill/>
                </a:ln>
                <a:solidFill>
                  <a:schemeClr val="tx1"/>
                </a:solidFill>
                <a:effectLst/>
                <a:latin typeface="Arial" charset="0"/>
                <a:cs typeface="Arial" charset="0"/>
              </a:rPr>
              <a:t> se representa por la letra (</a:t>
            </a:r>
            <a:r>
              <a:rPr kumimoji="0" lang="es-PE" sz="1400" b="0" i="1" u="none" strike="noStrike" cap="none" normalizeH="0" baseline="0" dirty="0" smtClean="0">
                <a:ln>
                  <a:noFill/>
                </a:ln>
                <a:solidFill>
                  <a:schemeClr val="tx1"/>
                </a:solidFill>
                <a:effectLst/>
                <a:latin typeface="Arial" charset="0"/>
                <a:cs typeface="Arial" charset="0"/>
              </a:rPr>
              <a:t>G</a:t>
            </a:r>
            <a:r>
              <a:rPr kumimoji="0" lang="es-PE" sz="1400" b="0" i="0" u="none" strike="noStrike" cap="none" normalizeH="0" baseline="0" dirty="0" smtClean="0">
                <a:ln>
                  <a:noFill/>
                </a:ln>
                <a:solidFill>
                  <a:schemeClr val="tx1"/>
                </a:solidFill>
                <a:effectLst/>
                <a:latin typeface="Arial" charset="0"/>
                <a:cs typeface="Arial" charset="0"/>
              </a:rPr>
              <a:t>) cuya unidad es el siemens, y su inversa la </a:t>
            </a:r>
            <a:r>
              <a:rPr kumimoji="0" lang="es-PE" sz="1400" b="0" i="0" u="none" strike="noStrike" cap="none" normalizeH="0" baseline="0" dirty="0" smtClean="0">
                <a:ln>
                  <a:noFill/>
                </a:ln>
                <a:solidFill>
                  <a:schemeClr val="tx1"/>
                </a:solidFill>
                <a:effectLst/>
                <a:latin typeface="Arial" charset="0"/>
                <a:cs typeface="Arial" charset="0"/>
                <a:hlinkClick r:id="rId4" tooltip="Resistencia eléctrica"/>
              </a:rPr>
              <a:t>resistencia eléctrica</a:t>
            </a:r>
            <a:r>
              <a:rPr kumimoji="0" lang="es-PE" sz="1400" b="0" i="0" u="none" strike="noStrike" cap="none" normalizeH="0" baseline="0" dirty="0" smtClean="0">
                <a:ln>
                  <a:noFill/>
                </a:ln>
                <a:solidFill>
                  <a:schemeClr val="tx1"/>
                </a:solidFill>
                <a:effectLst/>
                <a:latin typeface="Arial" charset="0"/>
                <a:cs typeface="Arial" charset="0"/>
              </a:rPr>
              <a:t> se representa por la letra (</a:t>
            </a:r>
            <a:r>
              <a:rPr kumimoji="0" lang="es-PE" sz="1400" b="0" i="1" u="none" strike="noStrike" cap="none" normalizeH="0" baseline="0" dirty="0" smtClean="0">
                <a:ln>
                  <a:noFill/>
                </a:ln>
                <a:solidFill>
                  <a:schemeClr val="tx1"/>
                </a:solidFill>
                <a:effectLst/>
                <a:latin typeface="Arial" charset="0"/>
                <a:cs typeface="Arial" charset="0"/>
              </a:rPr>
              <a:t>R</a:t>
            </a:r>
            <a:r>
              <a:rPr kumimoji="0" lang="es-PE" sz="1400" b="0" i="0" u="none" strike="noStrike" cap="none" normalizeH="0" baseline="0" dirty="0" smtClean="0">
                <a:ln>
                  <a:noFill/>
                </a:ln>
                <a:solidFill>
                  <a:schemeClr val="tx1"/>
                </a:solidFill>
                <a:effectLst/>
                <a:latin typeface="Arial" charset="0"/>
                <a:cs typeface="Arial" charset="0"/>
              </a:rPr>
              <a:t>), cuya unidad es el </a:t>
            </a:r>
            <a:r>
              <a:rPr kumimoji="0" lang="es-PE" sz="1400" b="0" i="0" u="none" strike="noStrike" cap="none" normalizeH="0" baseline="0" dirty="0" smtClean="0">
                <a:ln>
                  <a:noFill/>
                </a:ln>
                <a:solidFill>
                  <a:schemeClr val="tx1"/>
                </a:solidFill>
                <a:effectLst/>
                <a:latin typeface="Arial" charset="0"/>
                <a:cs typeface="Arial" charset="0"/>
                <a:hlinkClick r:id="rId5" tooltip="Ohm"/>
              </a:rPr>
              <a:t>ohm</a:t>
            </a:r>
            <a:r>
              <a:rPr kumimoji="0" lang="es-PE" sz="1400" b="0" i="0" u="none" strike="noStrike" cap="none" normalizeH="0" baseline="0" dirty="0" smtClean="0">
                <a:ln>
                  <a:noFill/>
                </a:ln>
                <a:solidFill>
                  <a:schemeClr val="tx1"/>
                </a:solidFill>
                <a:effectLst/>
                <a:latin typeface="Arial" charset="0"/>
                <a:cs typeface="Arial" charset="0"/>
              </a:rPr>
              <a:t> (también llamada </a:t>
            </a:r>
            <a:r>
              <a:rPr kumimoji="0" lang="es-PE" sz="1400" b="0" i="0" u="none" strike="noStrike" cap="none" normalizeH="0" baseline="0" dirty="0" smtClean="0">
                <a:ln>
                  <a:noFill/>
                </a:ln>
                <a:solidFill>
                  <a:schemeClr val="tx1"/>
                </a:solidFill>
                <a:effectLst/>
                <a:latin typeface="Arial" charset="0"/>
                <a:cs typeface="Arial" charset="0"/>
                <a:hlinkClick r:id="rId6" tooltip="Ohmio"/>
              </a:rPr>
              <a:t>ohmio</a:t>
            </a:r>
            <a:r>
              <a:rPr kumimoji="0" lang="es-PE" sz="1400" b="0" i="0" u="none" strike="noStrike" cap="none" normalizeH="0" baseline="0" dirty="0" smtClean="0">
                <a:ln>
                  <a:noFill/>
                </a:ln>
                <a:solidFill>
                  <a:schemeClr val="tx1"/>
                </a:solidFill>
                <a:effectLst/>
                <a:latin typeface="Arial" charset="0"/>
                <a:cs typeface="Arial" charset="0"/>
              </a:rPr>
              <a:t>).</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s-PE" sz="3600" b="0" i="0" u="none" strike="noStrike" cap="none" normalizeH="0" baseline="0" dirty="0" smtClean="0">
                <a:ln>
                  <a:noFill/>
                </a:ln>
                <a:solidFill>
                  <a:schemeClr val="tx1"/>
                </a:solidFill>
                <a:effectLst/>
                <a:latin typeface="Arial" charset="0"/>
                <a:cs typeface="Arial" charset="0"/>
              </a:rPr>
              <a:t>  </a:t>
            </a:r>
            <a:r>
              <a:rPr kumimoji="0" lang="es-PE" sz="4400" b="0" i="0" u="none" strike="noStrike" cap="none" normalizeH="0" baseline="0" dirty="0" smtClean="0">
                <a:ln>
                  <a:noFill/>
                </a:ln>
                <a:solidFill>
                  <a:schemeClr val="tx1"/>
                </a:solidFill>
                <a:effectLst/>
                <a:latin typeface="Arial" charset="0"/>
                <a:cs typeface="Arial" charset="0"/>
              </a:rPr>
              <a:t> </a:t>
            </a:r>
            <a:r>
              <a:rPr kumimoji="0" lang="es-PE" sz="36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PE" sz="1400" b="0" i="0" u="none" strike="noStrike" cap="none" normalizeH="0" baseline="0" dirty="0" smtClean="0">
                <a:ln>
                  <a:noFill/>
                </a:ln>
                <a:solidFill>
                  <a:schemeClr val="tx1"/>
                </a:solidFill>
                <a:effectLst/>
                <a:latin typeface="Arial" charset="0"/>
                <a:cs typeface="Arial" charset="0"/>
              </a:rPr>
              <a:t>En donde </a:t>
            </a:r>
            <a:r>
              <a:rPr kumimoji="0" lang="es-PE" sz="1400" b="1" i="1" u="none" strike="noStrike" cap="none" normalizeH="0" baseline="0" dirty="0" smtClean="0">
                <a:ln>
                  <a:noFill/>
                </a:ln>
                <a:solidFill>
                  <a:schemeClr val="tx1"/>
                </a:solidFill>
                <a:effectLst/>
                <a:latin typeface="Arial" charset="0"/>
                <a:cs typeface="Arial" charset="0"/>
              </a:rPr>
              <a:t>I</a:t>
            </a:r>
            <a:r>
              <a:rPr kumimoji="0" lang="es-PE" sz="1400" b="0" i="0" u="none" strike="noStrike" cap="none" normalizeH="0" baseline="0" dirty="0" smtClean="0">
                <a:ln>
                  <a:noFill/>
                </a:ln>
                <a:solidFill>
                  <a:schemeClr val="tx1"/>
                </a:solidFill>
                <a:effectLst/>
                <a:latin typeface="Arial" charset="0"/>
                <a:cs typeface="Arial" charset="0"/>
              </a:rPr>
              <a:t> es la </a:t>
            </a:r>
            <a:r>
              <a:rPr kumimoji="0" lang="es-PE" sz="1400" b="0" i="0" u="none" strike="noStrike" cap="none" normalizeH="0" baseline="0" dirty="0" smtClean="0">
                <a:ln>
                  <a:noFill/>
                </a:ln>
                <a:solidFill>
                  <a:srgbClr val="0645AD"/>
                </a:solidFill>
                <a:effectLst/>
                <a:latin typeface="Arial" charset="0"/>
                <a:cs typeface="Arial" charset="0"/>
                <a:hlinkClick r:id="rId7" tooltip="Intensidad (electricidad)"/>
              </a:rPr>
              <a:t>intensidad eléctrica</a:t>
            </a:r>
            <a:r>
              <a:rPr kumimoji="0" lang="es-PE" sz="1400" b="0" i="0" u="none" strike="noStrike" cap="none" normalizeH="0" baseline="0" dirty="0" smtClean="0">
                <a:ln>
                  <a:noFill/>
                </a:ln>
                <a:solidFill>
                  <a:schemeClr val="tx1"/>
                </a:solidFill>
                <a:effectLst/>
                <a:latin typeface="Arial" charset="0"/>
                <a:cs typeface="Arial" charset="0"/>
              </a:rPr>
              <a:t> o </a:t>
            </a:r>
            <a:r>
              <a:rPr kumimoji="0" lang="es-PE" sz="1400" b="0" i="0" u="none" strike="noStrike" cap="none" normalizeH="0" baseline="0" dirty="0" smtClean="0">
                <a:ln>
                  <a:noFill/>
                </a:ln>
                <a:solidFill>
                  <a:schemeClr val="tx1"/>
                </a:solidFill>
                <a:effectLst/>
                <a:latin typeface="Arial" charset="0"/>
                <a:cs typeface="Arial" charset="0"/>
                <a:hlinkClick r:id="rId8" tooltip="Corriente eléctrica"/>
              </a:rPr>
              <a:t>corriente eléctrica</a:t>
            </a:r>
            <a:r>
              <a:rPr kumimoji="0" lang="es-PE" sz="1400" b="0" i="0" u="none" strike="noStrike" cap="none" normalizeH="0" baseline="0" dirty="0" smtClean="0">
                <a:ln>
                  <a:noFill/>
                </a:ln>
                <a:solidFill>
                  <a:schemeClr val="tx1"/>
                </a:solidFill>
                <a:effectLst/>
                <a:latin typeface="Arial" charset="0"/>
                <a:cs typeface="Arial" charset="0"/>
              </a:rPr>
              <a:t>, y </a:t>
            </a:r>
            <a:r>
              <a:rPr kumimoji="0" lang="es-PE" sz="1400" b="1" i="1" u="none" strike="noStrike" cap="none" normalizeH="0" baseline="0" dirty="0" smtClean="0">
                <a:ln>
                  <a:noFill/>
                </a:ln>
                <a:solidFill>
                  <a:schemeClr val="tx1"/>
                </a:solidFill>
                <a:effectLst/>
                <a:latin typeface="Arial" charset="0"/>
                <a:cs typeface="Arial" charset="0"/>
              </a:rPr>
              <a:t>V</a:t>
            </a:r>
            <a:r>
              <a:rPr kumimoji="0" lang="es-PE" sz="1400" b="0" i="0" u="none" strike="noStrike" cap="none" normalizeH="0" baseline="0" dirty="0" smtClean="0">
                <a:ln>
                  <a:noFill/>
                </a:ln>
                <a:solidFill>
                  <a:schemeClr val="tx1"/>
                </a:solidFill>
                <a:effectLst/>
                <a:latin typeface="Arial" charset="0"/>
                <a:cs typeface="Arial" charset="0"/>
              </a:rPr>
              <a:t> es el </a:t>
            </a:r>
            <a:r>
              <a:rPr kumimoji="0" lang="es-PE" sz="1400" b="0" i="0" u="none" strike="noStrike" cap="none" normalizeH="0" baseline="0" dirty="0" smtClean="0">
                <a:ln>
                  <a:noFill/>
                </a:ln>
                <a:solidFill>
                  <a:schemeClr val="tx1"/>
                </a:solidFill>
                <a:effectLst/>
                <a:latin typeface="Arial" charset="0"/>
                <a:cs typeface="Arial" charset="0"/>
                <a:hlinkClick r:id="rId9" tooltip="Tensión (electricidad)"/>
              </a:rPr>
              <a:t>voltaje</a:t>
            </a:r>
            <a:r>
              <a:rPr kumimoji="0" lang="es-PE" sz="1400" b="0" i="0" u="none" strike="noStrike" cap="none" normalizeH="0" baseline="0" dirty="0" smtClean="0">
                <a:ln>
                  <a:noFill/>
                </a:ln>
                <a:solidFill>
                  <a:schemeClr val="tx1"/>
                </a:solidFill>
                <a:effectLst/>
                <a:latin typeface="Arial" charset="0"/>
                <a:cs typeface="Arial" charset="0"/>
              </a:rPr>
              <a:t> (Tensión o diferencia de potencial eléctrico).</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es-PE" sz="3600" b="0" i="0" u="none" strike="noStrike" cap="none" normalizeH="0" baseline="0" dirty="0" smtClean="0">
                <a:ln>
                  <a:noFill/>
                </a:ln>
                <a:solidFill>
                  <a:schemeClr val="tx1"/>
                </a:solidFill>
                <a:effectLst/>
                <a:latin typeface="Arial" charset="0"/>
                <a:cs typeface="Arial" charset="0"/>
              </a:rPr>
              <a:t>  </a:t>
            </a:r>
            <a:r>
              <a:rPr kumimoji="0" lang="es-PE" sz="4800" b="0" i="0" u="none" strike="noStrike" cap="none" normalizeH="0" baseline="0" dirty="0" smtClean="0">
                <a:ln>
                  <a:noFill/>
                </a:ln>
                <a:solidFill>
                  <a:schemeClr val="tx1"/>
                </a:solidFill>
                <a:effectLst/>
                <a:latin typeface="Arial" charset="0"/>
                <a:cs typeface="Arial" charset="0"/>
              </a:rPr>
              <a:t> </a:t>
            </a:r>
            <a:r>
              <a:rPr kumimoji="0" lang="es-PE" sz="3600" b="0" i="0" u="none" strike="noStrike" cap="none" normalizeH="0" baseline="0" dirty="0" smtClean="0">
                <a:ln>
                  <a:noFill/>
                </a:ln>
                <a:solidFill>
                  <a:schemeClr val="tx1"/>
                </a:solidFill>
                <a:effectLst/>
                <a:latin typeface="Arial" charset="0"/>
                <a:cs typeface="Arial" charset="0"/>
              </a:rPr>
              <a:t>                                         </a:t>
            </a:r>
          </a:p>
        </p:txBody>
      </p:sp>
      <p:pic>
        <p:nvPicPr>
          <p:cNvPr id="5122" name="Picture 2" descr=" \,\mbox{S}\,\,=\,\,\Omega^{-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5915" y="4041202"/>
            <a:ext cx="1404157" cy="31593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 = \frac{1}R = \frac{I}V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4930674"/>
            <a:ext cx="1206624" cy="4756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box{S} = \Omega^{-1} = \dfrac{\mbox{A}}{\mbox{V}} = \dfrac{\mbox{C}^2 \cdot \mbox{s}}{\mbox{kg} \cdot \mbox{m}^2} = \dfrac{\mbox{A}^{2} \cdot \mbox{s}^3}{\mbox{kg} \cdot \mbox{m}^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37775" y="5805264"/>
            <a:ext cx="4020094" cy="65411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07504" y="908720"/>
            <a:ext cx="8928992" cy="2585323"/>
          </a:xfrm>
          <a:prstGeom prst="rect">
            <a:avLst/>
          </a:prstGeom>
          <a:solidFill>
            <a:schemeClr val="accent1">
              <a:lumMod val="20000"/>
              <a:lumOff val="80000"/>
            </a:schemeClr>
          </a:solidFill>
          <a:ln>
            <a:solidFill>
              <a:schemeClr val="accent1"/>
            </a:solidFill>
          </a:ln>
        </p:spPr>
        <p:txBody>
          <a:bodyPr wrap="square">
            <a:spAutoFit/>
          </a:bodyPr>
          <a:lstStyle/>
          <a:p>
            <a:pPr algn="just"/>
            <a:r>
              <a:rPr lang="es-ES" dirty="0"/>
              <a:t>Se denomina </a:t>
            </a:r>
            <a:r>
              <a:rPr lang="es-ES" b="1" dirty="0"/>
              <a:t>conductancia eléctrica</a:t>
            </a:r>
            <a:r>
              <a:rPr lang="es-ES" dirty="0"/>
              <a:t> (G) de un conductor, a la inversa de la oposición que dicho conductor presenta al movimiento de los </a:t>
            </a:r>
            <a:r>
              <a:rPr lang="es-ES" dirty="0">
                <a:hlinkClick r:id="rId13" action="ppaction://hlinkfile" tooltip="Electrón"/>
              </a:rPr>
              <a:t>electrones</a:t>
            </a:r>
            <a:r>
              <a:rPr lang="es-ES" dirty="0"/>
              <a:t> en su cuerpo, es decir que la conductancia es la propiedad inversa de la </a:t>
            </a:r>
            <a:r>
              <a:rPr lang="es-ES" dirty="0">
                <a:hlinkClick r:id="rId4" action="ppaction://hlinkfile" tooltip="Resistencia eléctrica"/>
              </a:rPr>
              <a:t>resistencia eléctrica</a:t>
            </a:r>
            <a:r>
              <a:rPr lang="es-ES" dirty="0"/>
              <a:t>.</a:t>
            </a:r>
          </a:p>
          <a:p>
            <a:pPr algn="just"/>
            <a:r>
              <a:rPr lang="es-ES" dirty="0"/>
              <a:t>No debe confundirse con </a:t>
            </a:r>
            <a:r>
              <a:rPr lang="es-ES" dirty="0">
                <a:hlinkClick r:id="rId14" action="ppaction://hlinkfile" tooltip="Conducción eléctrica"/>
              </a:rPr>
              <a:t>conducción</a:t>
            </a:r>
            <a:r>
              <a:rPr lang="es-ES" dirty="0"/>
              <a:t>, que es el mecanismo mediante el cual la carga fluye, o con la </a:t>
            </a:r>
            <a:r>
              <a:rPr lang="es-ES" dirty="0">
                <a:hlinkClick r:id="rId15" action="ppaction://hlinkfile" tooltip="Conductividad eléctrica"/>
              </a:rPr>
              <a:t>conductividad</a:t>
            </a:r>
            <a:r>
              <a:rPr lang="es-ES" dirty="0"/>
              <a:t>, que es la conductancia de un material específico.</a:t>
            </a:r>
          </a:p>
          <a:p>
            <a:pPr algn="just"/>
            <a:r>
              <a:rPr lang="es-ES" dirty="0"/>
              <a:t>La unidad de medida de la conductancia en el </a:t>
            </a:r>
            <a:r>
              <a:rPr lang="es-ES" dirty="0">
                <a:hlinkClick r:id="rId16" action="ppaction://hlinkfile" tooltip="Sistema internacional de unidades"/>
              </a:rPr>
              <a:t>Sistema internacional de unidades</a:t>
            </a:r>
            <a:r>
              <a:rPr lang="es-ES" dirty="0"/>
              <a:t> es el </a:t>
            </a:r>
            <a:r>
              <a:rPr lang="es-ES" dirty="0">
                <a:hlinkClick r:id="rId17" action="ppaction://hlinkfile" tooltip="Siemens (unidad)"/>
              </a:rPr>
              <a:t>siemens</a:t>
            </a:r>
            <a:r>
              <a:rPr lang="es-ES" dirty="0"/>
              <a:t>.</a:t>
            </a:r>
          </a:p>
          <a:p>
            <a:pPr algn="just"/>
            <a:r>
              <a:rPr lang="es-ES" dirty="0"/>
              <a:t>Este parámetro es especialmente útil a la hora de tener que manejar valores de resistencia muy pequeños, como es el caso de los </a:t>
            </a:r>
            <a:r>
              <a:rPr lang="es-ES" dirty="0">
                <a:hlinkClick r:id="rId18" action="ppaction://hlinkfile" tooltip="Conductor eléctrico"/>
              </a:rPr>
              <a:t>conductores eléctricos</a:t>
            </a:r>
            <a:r>
              <a:rPr lang="es-ES" dirty="0"/>
              <a:t>.</a:t>
            </a:r>
            <a:endParaRPr lang="es-ES" dirty="0">
              <a:effectLst/>
            </a:endParaRPr>
          </a:p>
        </p:txBody>
      </p:sp>
    </p:spTree>
    <p:extLst>
      <p:ext uri="{BB962C8B-B14F-4D97-AF65-F5344CB8AC3E}">
        <p14:creationId xmlns:p14="http://schemas.microsoft.com/office/powerpoint/2010/main" val="402559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3553" y="836712"/>
            <a:ext cx="6921177" cy="594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500034" y="142852"/>
            <a:ext cx="8229600" cy="704104"/>
          </a:xfrm>
          <a:prstGeom prst="rect">
            <a:avLst/>
          </a:prstGeom>
          <a:solidFill>
            <a:srgbClr val="FF0000"/>
          </a:solidFill>
          <a:ln w="57150" cap="flat" cmpd="sng" algn="ctr">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sz="4000" b="1" dirty="0" smtClean="0">
                <a:solidFill>
                  <a:srgbClr val="FFFF00"/>
                </a:solidFill>
              </a:rPr>
              <a:t>CODUCTANCIA ELÉCTRICA</a:t>
            </a:r>
            <a:endParaRPr lang="es-ES" sz="4000" b="1" dirty="0">
              <a:solidFill>
                <a:srgbClr val="FFFF00"/>
              </a:solidFill>
            </a:endParaRPr>
          </a:p>
        </p:txBody>
      </p:sp>
    </p:spTree>
    <p:extLst>
      <p:ext uri="{BB962C8B-B14F-4D97-AF65-F5344CB8AC3E}">
        <p14:creationId xmlns:p14="http://schemas.microsoft.com/office/powerpoint/2010/main" val="9757146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2423</Words>
  <Application>Microsoft Office PowerPoint</Application>
  <PresentationFormat>Presentación en pantalla (4:3)</PresentationFormat>
  <Paragraphs>152</Paragraphs>
  <Slides>31</Slides>
  <Notes>2</Notes>
  <HiddenSlides>0</HiddenSlides>
  <MMClips>0</MMClips>
  <ScaleCrop>false</ScaleCrop>
  <HeadingPairs>
    <vt:vector size="4" baseType="variant">
      <vt:variant>
        <vt:lpstr>Tema</vt:lpstr>
      </vt:variant>
      <vt:variant>
        <vt:i4>3</vt:i4>
      </vt:variant>
      <vt:variant>
        <vt:lpstr>Títulos de diapositiva</vt:lpstr>
      </vt:variant>
      <vt:variant>
        <vt:i4>31</vt:i4>
      </vt:variant>
    </vt:vector>
  </HeadingPairs>
  <TitlesOfParts>
    <vt:vector size="34" baseType="lpstr">
      <vt:lpstr>1_Tema de Office</vt:lpstr>
      <vt:lpstr>Flujo</vt:lpstr>
      <vt:lpstr>Tema de Office</vt:lpstr>
      <vt:lpstr>Presentación de PowerPoint</vt:lpstr>
      <vt:lpstr>ACTIVIDAD DE APRENDIZAJE  N° 02</vt:lpstr>
      <vt:lpstr>Carga Eléctrica</vt:lpstr>
      <vt:lpstr>RESISTENCIA ELÉCTRICA </vt:lpstr>
      <vt:lpstr>Presentación de PowerPoint</vt:lpstr>
      <vt:lpstr>Presentación de PowerPoint</vt:lpstr>
      <vt:lpstr>Presentación de PowerPoint</vt:lpstr>
      <vt:lpstr>Presentación de PowerPoint</vt:lpstr>
      <vt:lpstr>Presentación de PowerPoint</vt:lpstr>
      <vt:lpstr>El calibre de los conductores tiene que estar sometido a ciertas condiciones de uso como la cantidad de corriente que puedan transportar. Para esto se tiene en cuenta la siguiente tabla:</vt:lpstr>
      <vt:lpstr>INTENSIDAD DE CORRIENTE</vt:lpstr>
      <vt:lpstr>Presentación de PowerPoint</vt:lpstr>
      <vt:lpstr>DIFERENCIA DE POTENCIAL</vt:lpstr>
      <vt:lpstr>Presentación de PowerPoint</vt:lpstr>
      <vt:lpstr>Presentación de PowerPoint</vt:lpstr>
      <vt:lpstr>Presentación de PowerPoint</vt:lpstr>
      <vt:lpstr>POTENCIA ELÉCTRICA</vt:lpstr>
      <vt:lpstr>Presentación de PowerPoint</vt:lpstr>
      <vt:lpstr>Presentación de PowerPoint</vt:lpstr>
      <vt:lpstr>ELECTROQUIMICA</vt:lpstr>
      <vt:lpstr>ELECTROQUIMICA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Aquí tenemos una tabla con las principales magnitudes eléctricas y sus fórmulas:</vt:lpstr>
      <vt:lpstr>Presentación de PowerPoint</vt:lpstr>
    </vt:vector>
  </TitlesOfParts>
  <Company>GP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dc:creator>
  <cp:lastModifiedBy>José</cp:lastModifiedBy>
  <cp:revision>49</cp:revision>
  <dcterms:created xsi:type="dcterms:W3CDTF">2012-09-06T11:43:25Z</dcterms:created>
  <dcterms:modified xsi:type="dcterms:W3CDTF">2012-11-11T10:44:03Z</dcterms:modified>
</cp:coreProperties>
</file>